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Ex1.xml" ContentType="application/vnd.ms-office.chartex+xml"/>
  <Override PartName="/ppt/charts/style6.xml" ContentType="application/vnd.ms-office.chartstyle+xml"/>
  <Override PartName="/ppt/charts/colors6.xml" ContentType="application/vnd.ms-office.chartcolorstyle+xml"/>
  <Override PartName="/ppt/charts/chart6.xml" ContentType="application/vnd.openxmlformats-officedocument.drawingml.chart+xml"/>
  <Override PartName="/ppt/charts/style7.xml" ContentType="application/vnd.ms-office.chartstyle+xml"/>
  <Override PartName="/ppt/charts/colors7.xml" ContentType="application/vnd.ms-office.chartcolorstyl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ppt/charts/chart8.xml" ContentType="application/vnd.openxmlformats-officedocument.drawingml.chart+xml"/>
  <Override PartName="/ppt/charts/style9.xml" ContentType="application/vnd.ms-office.chartstyle+xml"/>
  <Override PartName="/ppt/charts/colors9.xml" ContentType="application/vnd.ms-office.chartcolorstyle+xml"/>
  <Override PartName="/ppt/charts/chart9.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0.xml" ContentType="application/vnd.openxmlformats-officedocument.drawingml.chart+xml"/>
  <Override PartName="/ppt/charts/style11.xml" ContentType="application/vnd.ms-office.chartstyle+xml"/>
  <Override PartName="/ppt/charts/colors1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1" r:id="rId6"/>
    <p:sldId id="302" r:id="rId7"/>
    <p:sldId id="303" r:id="rId8"/>
    <p:sldId id="304" r:id="rId9"/>
    <p:sldId id="306" r:id="rId10"/>
    <p:sldId id="305" r:id="rId11"/>
    <p:sldId id="307" r:id="rId12"/>
    <p:sldId id="308" r:id="rId13"/>
    <p:sldId id="309" r:id="rId14"/>
    <p:sldId id="311" r:id="rId15"/>
    <p:sldId id="310" r:id="rId16"/>
    <p:sldId id="325" r:id="rId17"/>
    <p:sldId id="314" r:id="rId18"/>
    <p:sldId id="315" r:id="rId19"/>
    <p:sldId id="316" r:id="rId20"/>
    <p:sldId id="317" r:id="rId21"/>
    <p:sldId id="320" r:id="rId22"/>
    <p:sldId id="321" r:id="rId23"/>
    <p:sldId id="322" r:id="rId24"/>
    <p:sldId id="323" r:id="rId25"/>
    <p:sldId id="319" r:id="rId26"/>
    <p:sldId id="318" r:id="rId27"/>
    <p:sldId id="326" r:id="rId28"/>
    <p:sldId id="32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4" d="100"/>
          <a:sy n="84" d="100"/>
        </p:scale>
        <p:origin x="73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file:///D:\Warun%20Kumar\Data%20Scientist\Data%20Set\Project\Warun_Kumar_ABADS_B11.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D:\Warun%20Kumar\Data%20Scientist\Data%20Set\Project\Warun_Kumar_ABADS_B11.xlsx" TargetMode="External"/><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oleObject" Target="file:///D:\Warun%20Kumar\Data%20Scientist\Data%20Set\Project\Warun_Kumar_ABADS_B1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Warun%20Kumar\Data%20Scientist\Data%20Set\Project\Warun_Kumar_ABADS_B11.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D:\Warun%20Kumar\Data%20Scientist\Data%20Set\Project\Warun_Kumar_ABADS_B11.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D:\Warun%20Kumar\Data%20Scientist\Data%20Set\Warun_Kumar_ABADS_B11\Warun_Kumar_ABADS_B11.xlsx" TargetMode="External"/><Relationship Id="rId2" Type="http://schemas.microsoft.com/office/2011/relationships/chartColorStyle" Target="colors7.xml"/><Relationship Id="rId1" Type="http://schemas.microsoft.com/office/2011/relationships/chartStyle" Target="style7.xml"/></Relationships>
</file>

<file path=ppt/charts/_rels/chart7.xml.rels><?xml version="1.0" encoding="UTF-8" standalone="yes"?>
<Relationships xmlns="http://schemas.openxmlformats.org/package/2006/relationships"><Relationship Id="rId3" Type="http://schemas.openxmlformats.org/officeDocument/2006/relationships/oleObject" Target="file:///D:\Warun%20Kumar\Data%20Scientist\Data%20Set\Project\Warun_Kumar_ABADS_B11.xlsx" TargetMode="External"/><Relationship Id="rId2" Type="http://schemas.microsoft.com/office/2011/relationships/chartColorStyle" Target="colors8.xml"/><Relationship Id="rId1" Type="http://schemas.microsoft.com/office/2011/relationships/chartStyle" Target="style8.xml"/></Relationships>
</file>

<file path=ppt/charts/_rels/chart8.xml.rels><?xml version="1.0" encoding="UTF-8" standalone="yes"?>
<Relationships xmlns="http://schemas.openxmlformats.org/package/2006/relationships"><Relationship Id="rId3" Type="http://schemas.openxmlformats.org/officeDocument/2006/relationships/oleObject" Target="file:///D:\Warun%20Kumar\Data%20Scientist\Data%20Set\Project\Warun_Kumar_ABADS_B11.xlsx" TargetMode="External"/><Relationship Id="rId2" Type="http://schemas.microsoft.com/office/2011/relationships/chartColorStyle" Target="colors9.xml"/><Relationship Id="rId1" Type="http://schemas.microsoft.com/office/2011/relationships/chartStyle" Target="style9.xml"/></Relationships>
</file>

<file path=ppt/charts/_rels/chart9.xml.rels><?xml version="1.0" encoding="UTF-8" standalone="yes"?>
<Relationships xmlns="http://schemas.openxmlformats.org/package/2006/relationships"><Relationship Id="rId3" Type="http://schemas.openxmlformats.org/officeDocument/2006/relationships/oleObject" Target="file:///D:\Warun%20Kumar\Data%20Scientist\Data%20Set\Project\Warun_Kumar_ABADS_B11.xlsx" TargetMode="External"/><Relationship Id="rId2" Type="http://schemas.microsoft.com/office/2011/relationships/chartColorStyle" Target="colors10.xml"/><Relationship Id="rId1" Type="http://schemas.microsoft.com/office/2011/relationships/chartStyle" Target="style10.xml"/></Relationships>
</file>

<file path=ppt/charts/_rels/chartEx1.xml.rels><?xml version="1.0" encoding="UTF-8" standalone="yes"?>
<Relationships xmlns="http://schemas.openxmlformats.org/package/2006/relationships"><Relationship Id="rId3" Type="http://schemas.microsoft.com/office/2011/relationships/chartColorStyle" Target="colors6.xml"/><Relationship Id="rId2" Type="http://schemas.microsoft.com/office/2011/relationships/chartStyle" Target="style6.xml"/><Relationship Id="rId1" Type="http://schemas.openxmlformats.org/officeDocument/2006/relationships/oleObject" Target="file:///D:\Warun%20Kumar\Data%20Scientist\Data%20Set\Project\Warun_Kumar_ABADS_B1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[Warun_Kumar_ABADS_B11.xlsx]Sentiment!PivotTable14</c:name>
    <c:fmtId val="12"/>
  </c:pivotSource>
  <c:chart>
    <c:autoTitleDeleted val="1"/>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radarChart>
        <c:radarStyle val="marker"/>
        <c:varyColors val="0"/>
        <c:ser>
          <c:idx val="0"/>
          <c:order val="0"/>
          <c:tx>
            <c:strRef>
              <c:f>Sentiment!$L$6</c:f>
              <c:strCache>
                <c:ptCount val="1"/>
                <c:pt idx="0">
                  <c:v># of Customer</c:v>
                </c:pt>
              </c:strCache>
            </c:strRef>
          </c:tx>
          <c:spPr>
            <a:ln w="28575" cap="rnd">
              <a:solidFill>
                <a:schemeClr val="accent1"/>
              </a:solidFill>
              <a:round/>
            </a:ln>
            <a:effectLst/>
          </c:spPr>
          <c:marker>
            <c:symbol val="none"/>
          </c:marker>
          <c:cat>
            <c:strRef>
              <c:f>Sentiment!$K$7:$K$10</c:f>
              <c:strCache>
                <c:ptCount val="3"/>
                <c:pt idx="0">
                  <c:v>Negative</c:v>
                </c:pt>
                <c:pt idx="1">
                  <c:v>Neutral</c:v>
                </c:pt>
                <c:pt idx="2">
                  <c:v>Positive</c:v>
                </c:pt>
              </c:strCache>
            </c:strRef>
          </c:cat>
          <c:val>
            <c:numRef>
              <c:f>Sentiment!$L$7:$L$10</c:f>
              <c:numCache>
                <c:formatCode>General</c:formatCode>
                <c:ptCount val="3"/>
                <c:pt idx="0">
                  <c:v>17089</c:v>
                </c:pt>
                <c:pt idx="1">
                  <c:v>8754</c:v>
                </c:pt>
                <c:pt idx="2">
                  <c:v>7098</c:v>
                </c:pt>
              </c:numCache>
            </c:numRef>
          </c:val>
          <c:extLst>
            <c:ext xmlns:c16="http://schemas.microsoft.com/office/drawing/2014/chart" uri="{C3380CC4-5D6E-409C-BE32-E72D297353CC}">
              <c16:uniqueId val="{00000000-8760-43F0-94BC-69DCB6091BB7}"/>
            </c:ext>
          </c:extLst>
        </c:ser>
        <c:ser>
          <c:idx val="1"/>
          <c:order val="1"/>
          <c:tx>
            <c:strRef>
              <c:f>Sentiment!$M$6</c:f>
              <c:strCache>
                <c:ptCount val="1"/>
                <c:pt idx="0">
                  <c:v>% of Customer</c:v>
                </c:pt>
              </c:strCache>
            </c:strRef>
          </c:tx>
          <c:spPr>
            <a:ln w="28575" cap="rnd">
              <a:solidFill>
                <a:schemeClr val="accent2"/>
              </a:solidFill>
              <a:round/>
            </a:ln>
            <a:effectLst/>
          </c:spPr>
          <c:marker>
            <c:symbol val="none"/>
          </c:marker>
          <c:cat>
            <c:strRef>
              <c:f>Sentiment!$K$7:$K$10</c:f>
              <c:strCache>
                <c:ptCount val="3"/>
                <c:pt idx="0">
                  <c:v>Negative</c:v>
                </c:pt>
                <c:pt idx="1">
                  <c:v>Neutral</c:v>
                </c:pt>
                <c:pt idx="2">
                  <c:v>Positive</c:v>
                </c:pt>
              </c:strCache>
            </c:strRef>
          </c:cat>
          <c:val>
            <c:numRef>
              <c:f>Sentiment!$M$7:$M$10</c:f>
              <c:numCache>
                <c:formatCode>0%</c:formatCode>
                <c:ptCount val="3"/>
                <c:pt idx="0">
                  <c:v>0.51877599344282199</c:v>
                </c:pt>
                <c:pt idx="1">
                  <c:v>0.2657478522206369</c:v>
                </c:pt>
                <c:pt idx="2">
                  <c:v>0.21547615433654108</c:v>
                </c:pt>
              </c:numCache>
            </c:numRef>
          </c:val>
          <c:extLst>
            <c:ext xmlns:c16="http://schemas.microsoft.com/office/drawing/2014/chart" uri="{C3380CC4-5D6E-409C-BE32-E72D297353CC}">
              <c16:uniqueId val="{00000001-8760-43F0-94BC-69DCB6091BB7}"/>
            </c:ext>
          </c:extLst>
        </c:ser>
        <c:dLbls>
          <c:showLegendKey val="0"/>
          <c:showVal val="0"/>
          <c:showCatName val="0"/>
          <c:showSerName val="0"/>
          <c:showPercent val="0"/>
          <c:showBubbleSize val="0"/>
        </c:dLbls>
        <c:axId val="1849800672"/>
        <c:axId val="2097212592"/>
      </c:radarChart>
      <c:catAx>
        <c:axId val="18498006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97212592"/>
        <c:crosses val="autoZero"/>
        <c:auto val="1"/>
        <c:lblAlgn val="ctr"/>
        <c:lblOffset val="100"/>
        <c:noMultiLvlLbl val="0"/>
      </c:catAx>
      <c:valAx>
        <c:axId val="20972125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4980067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[Warun_Kumar_ABADS_B11.xlsx]Trends &amp; Pattern!PivotTable4</c:name>
    <c:fmtId val="20"/>
  </c:pivotSource>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IN" dirty="0">
                <a:latin typeface="inherit"/>
              </a:rPr>
              <a:t>Resource Allocation</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ivotFmts>
      <c:pivotFmt>
        <c:idx val="0"/>
        <c:spPr>
          <a:solidFill>
            <a:schemeClr val="accent1"/>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circle"/>
          <c:size val="6"/>
          <c:spPr>
            <a:solidFill>
              <a:schemeClr val="lt1"/>
            </a:solidFill>
            <a:ln w="15875">
              <a:solidFill>
                <a:schemeClr val="accen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circle"/>
          <c:size val="6"/>
          <c:spPr>
            <a:solidFill>
              <a:schemeClr val="lt1"/>
            </a:solidFill>
            <a:ln w="15875">
              <a:solidFill>
                <a:schemeClr val="accent3"/>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'Trends &amp; Pattern'!$M$1:$M$2</c:f>
              <c:strCache>
                <c:ptCount val="1"/>
                <c:pt idx="0">
                  <c:v>Billing Question</c:v>
                </c:pt>
              </c:strCache>
            </c:strRef>
          </c:tx>
          <c:spPr>
            <a:solidFill>
              <a:schemeClr val="accent1"/>
            </a:solidFill>
            <a:ln>
              <a:noFill/>
            </a:ln>
            <a:effectLst/>
          </c:spPr>
          <c:invertIfNegative val="0"/>
          <c:cat>
            <c:strRef>
              <c:f>'Trends &amp; Pattern'!$L$3:$L$7</c:f>
              <c:strCache>
                <c:ptCount val="4"/>
                <c:pt idx="0">
                  <c:v>Call-Center</c:v>
                </c:pt>
                <c:pt idx="1">
                  <c:v>Chatbot</c:v>
                </c:pt>
                <c:pt idx="2">
                  <c:v>Email</c:v>
                </c:pt>
                <c:pt idx="3">
                  <c:v>Web</c:v>
                </c:pt>
              </c:strCache>
            </c:strRef>
          </c:cat>
          <c:val>
            <c:numRef>
              <c:f>'Trends &amp; Pattern'!$M$3:$M$7</c:f>
              <c:numCache>
                <c:formatCode>0%</c:formatCode>
                <c:ptCount val="4"/>
                <c:pt idx="0">
                  <c:v>0.55362346085158376</c:v>
                </c:pt>
                <c:pt idx="1">
                  <c:v>0.71475290697674421</c:v>
                </c:pt>
                <c:pt idx="2">
                  <c:v>0.78995983935742975</c:v>
                </c:pt>
                <c:pt idx="3">
                  <c:v>0.8774330900243309</c:v>
                </c:pt>
              </c:numCache>
            </c:numRef>
          </c:val>
          <c:extLst>
            <c:ext xmlns:c16="http://schemas.microsoft.com/office/drawing/2014/chart" uri="{C3380CC4-5D6E-409C-BE32-E72D297353CC}">
              <c16:uniqueId val="{00000000-AE38-4D08-9930-D1D23A5A0DF7}"/>
            </c:ext>
          </c:extLst>
        </c:ser>
        <c:ser>
          <c:idx val="1"/>
          <c:order val="1"/>
          <c:tx>
            <c:strRef>
              <c:f>'Trends &amp; Pattern'!$N$1:$N$2</c:f>
              <c:strCache>
                <c:ptCount val="1"/>
                <c:pt idx="0">
                  <c:v>Payments</c:v>
                </c:pt>
              </c:strCache>
            </c:strRef>
          </c:tx>
          <c:spPr>
            <a:solidFill>
              <a:schemeClr val="accent2"/>
            </a:solidFill>
            <a:ln>
              <a:noFill/>
            </a:ln>
            <a:effectLst/>
          </c:spPr>
          <c:invertIfNegative val="0"/>
          <c:cat>
            <c:strRef>
              <c:f>'Trends &amp; Pattern'!$L$3:$L$7</c:f>
              <c:strCache>
                <c:ptCount val="4"/>
                <c:pt idx="0">
                  <c:v>Call-Center</c:v>
                </c:pt>
                <c:pt idx="1">
                  <c:v>Chatbot</c:v>
                </c:pt>
                <c:pt idx="2">
                  <c:v>Email</c:v>
                </c:pt>
                <c:pt idx="3">
                  <c:v>Web</c:v>
                </c:pt>
              </c:strCache>
            </c:strRef>
          </c:cat>
          <c:val>
            <c:numRef>
              <c:f>'Trends &amp; Pattern'!$N$3:$N$7</c:f>
              <c:numCache>
                <c:formatCode>0%</c:formatCode>
                <c:ptCount val="4"/>
                <c:pt idx="0">
                  <c:v>0.44637653914841618</c:v>
                </c:pt>
                <c:pt idx="1">
                  <c:v>0</c:v>
                </c:pt>
                <c:pt idx="2">
                  <c:v>0</c:v>
                </c:pt>
                <c:pt idx="3">
                  <c:v>0</c:v>
                </c:pt>
              </c:numCache>
            </c:numRef>
          </c:val>
          <c:extLst>
            <c:ext xmlns:c16="http://schemas.microsoft.com/office/drawing/2014/chart" uri="{C3380CC4-5D6E-409C-BE32-E72D297353CC}">
              <c16:uniqueId val="{00000001-AE38-4D08-9930-D1D23A5A0DF7}"/>
            </c:ext>
          </c:extLst>
        </c:ser>
        <c:ser>
          <c:idx val="2"/>
          <c:order val="2"/>
          <c:tx>
            <c:strRef>
              <c:f>'Trends &amp; Pattern'!$O$1:$O$2</c:f>
              <c:strCache>
                <c:ptCount val="1"/>
                <c:pt idx="0">
                  <c:v>Service Outage</c:v>
                </c:pt>
              </c:strCache>
            </c:strRef>
          </c:tx>
          <c:spPr>
            <a:solidFill>
              <a:schemeClr val="accent3"/>
            </a:solidFill>
            <a:ln>
              <a:noFill/>
            </a:ln>
            <a:effectLst/>
          </c:spPr>
          <c:invertIfNegative val="0"/>
          <c:cat>
            <c:strRef>
              <c:f>'Trends &amp; Pattern'!$L$3:$L$7</c:f>
              <c:strCache>
                <c:ptCount val="4"/>
                <c:pt idx="0">
                  <c:v>Call-Center</c:v>
                </c:pt>
                <c:pt idx="1">
                  <c:v>Chatbot</c:v>
                </c:pt>
                <c:pt idx="2">
                  <c:v>Email</c:v>
                </c:pt>
                <c:pt idx="3">
                  <c:v>Web</c:v>
                </c:pt>
              </c:strCache>
            </c:strRef>
          </c:cat>
          <c:val>
            <c:numRef>
              <c:f>'Trends &amp; Pattern'!$O$3:$O$7</c:f>
              <c:numCache>
                <c:formatCode>0%</c:formatCode>
                <c:ptCount val="4"/>
                <c:pt idx="0">
                  <c:v>0</c:v>
                </c:pt>
                <c:pt idx="1">
                  <c:v>0.28524709302325579</c:v>
                </c:pt>
                <c:pt idx="2">
                  <c:v>0.21004016064257028</c:v>
                </c:pt>
                <c:pt idx="3">
                  <c:v>0.1225669099756691</c:v>
                </c:pt>
              </c:numCache>
            </c:numRef>
          </c:val>
          <c:extLst>
            <c:ext xmlns:c16="http://schemas.microsoft.com/office/drawing/2014/chart" uri="{C3380CC4-5D6E-409C-BE32-E72D297353CC}">
              <c16:uniqueId val="{00000002-AE38-4D08-9930-D1D23A5A0DF7}"/>
            </c:ext>
          </c:extLst>
        </c:ser>
        <c:dLbls>
          <c:showLegendKey val="0"/>
          <c:showVal val="0"/>
          <c:showCatName val="0"/>
          <c:showSerName val="0"/>
          <c:showPercent val="0"/>
          <c:showBubbleSize val="0"/>
        </c:dLbls>
        <c:gapWidth val="267"/>
        <c:overlap val="-43"/>
        <c:axId val="1513032303"/>
        <c:axId val="1646100767"/>
      </c:barChart>
      <c:catAx>
        <c:axId val="151303230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n-US"/>
          </a:p>
        </c:txPr>
        <c:crossAx val="1646100767"/>
        <c:crosses val="autoZero"/>
        <c:auto val="1"/>
        <c:lblAlgn val="ctr"/>
        <c:lblOffset val="100"/>
        <c:noMultiLvlLbl val="0"/>
      </c:catAx>
      <c:valAx>
        <c:axId val="1646100767"/>
        <c:scaling>
          <c:orientation val="minMax"/>
        </c:scaling>
        <c:delete val="0"/>
        <c:axPos val="l"/>
        <c:majorGridlines>
          <c:spPr>
            <a:ln w="9525" cap="flat" cmpd="sng" algn="ctr">
              <a:solidFill>
                <a:schemeClr val="dk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crossAx val="1513032303"/>
        <c:crosses val="autoZero"/>
        <c:crossBetween val="between"/>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RCA!$F$1</c:f>
              <c:strCache>
                <c:ptCount val="1"/>
                <c:pt idx="0">
                  <c:v>Over all Sentiments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RCA!$E$4:$E$23</c:f>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extLst/>
            </c:strRef>
          </c:cat>
          <c:val>
            <c:numRef>
              <c:f>RCA!$F$4:$F$23</c:f>
              <c:numCache>
                <c:formatCode>General</c:formatCode>
                <c:ptCount val="20"/>
                <c:pt idx="0">
                  <c:v>1004</c:v>
                </c:pt>
                <c:pt idx="1">
                  <c:v>247</c:v>
                </c:pt>
                <c:pt idx="2">
                  <c:v>245</c:v>
                </c:pt>
                <c:pt idx="3">
                  <c:v>246</c:v>
                </c:pt>
                <c:pt idx="4">
                  <c:v>266</c:v>
                </c:pt>
                <c:pt idx="5">
                  <c:v>494</c:v>
                </c:pt>
                <c:pt idx="6">
                  <c:v>130</c:v>
                </c:pt>
                <c:pt idx="7">
                  <c:v>111</c:v>
                </c:pt>
                <c:pt idx="8">
                  <c:v>138</c:v>
                </c:pt>
                <c:pt idx="9">
                  <c:v>115</c:v>
                </c:pt>
                <c:pt idx="10">
                  <c:v>250</c:v>
                </c:pt>
                <c:pt idx="11">
                  <c:v>61</c:v>
                </c:pt>
                <c:pt idx="12">
                  <c:v>59</c:v>
                </c:pt>
                <c:pt idx="13">
                  <c:v>58</c:v>
                </c:pt>
                <c:pt idx="14">
                  <c:v>72</c:v>
                </c:pt>
                <c:pt idx="15">
                  <c:v>1249</c:v>
                </c:pt>
                <c:pt idx="16">
                  <c:v>303</c:v>
                </c:pt>
                <c:pt idx="17">
                  <c:v>315</c:v>
                </c:pt>
                <c:pt idx="18">
                  <c:v>308</c:v>
                </c:pt>
                <c:pt idx="19">
                  <c:v>323</c:v>
                </c:pt>
              </c:numCache>
              <c:extLst/>
            </c:numRef>
          </c:val>
          <c:extLst>
            <c:ext xmlns:c16="http://schemas.microsoft.com/office/drawing/2014/chart" uri="{C3380CC4-5D6E-409C-BE32-E72D297353CC}">
              <c16:uniqueId val="{00000000-F1BF-4C21-816D-7FB9C48A5F72}"/>
            </c:ext>
          </c:extLst>
        </c:ser>
        <c:ser>
          <c:idx val="4"/>
          <c:order val="4"/>
          <c:tx>
            <c:strRef>
              <c:f>RCA!$J$1</c:f>
              <c:strCache>
                <c:ptCount val="1"/>
                <c:pt idx="0">
                  <c:v>Negative Sentiments</c:v>
                </c:pt>
              </c:strCache>
            </c:strRef>
          </c:tx>
          <c:spPr>
            <a:solidFill>
              <a:schemeClr val="accent5"/>
            </a:solidFill>
            <a:ln>
              <a:noFill/>
            </a:ln>
            <a:effectLst/>
          </c:spPr>
          <c:invertIfNegative val="0"/>
          <c:cat>
            <c:strRef>
              <c:f>RCA!$E$4:$E$23</c:f>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extLst/>
            </c:strRef>
          </c:cat>
          <c:val>
            <c:numRef>
              <c:f>RCA!$J$4:$J$23</c:f>
              <c:numCache>
                <c:formatCode>General</c:formatCode>
                <c:ptCount val="20"/>
                <c:pt idx="0">
                  <c:v>539</c:v>
                </c:pt>
                <c:pt idx="1">
                  <c:v>136</c:v>
                </c:pt>
                <c:pt idx="2">
                  <c:v>134</c:v>
                </c:pt>
                <c:pt idx="3">
                  <c:v>135</c:v>
                </c:pt>
                <c:pt idx="4">
                  <c:v>134</c:v>
                </c:pt>
                <c:pt idx="5">
                  <c:v>263</c:v>
                </c:pt>
                <c:pt idx="6">
                  <c:v>65</c:v>
                </c:pt>
                <c:pt idx="7">
                  <c:v>58</c:v>
                </c:pt>
                <c:pt idx="8">
                  <c:v>81</c:v>
                </c:pt>
                <c:pt idx="9">
                  <c:v>59</c:v>
                </c:pt>
                <c:pt idx="10">
                  <c:v>136</c:v>
                </c:pt>
                <c:pt idx="11">
                  <c:v>36</c:v>
                </c:pt>
                <c:pt idx="12">
                  <c:v>30</c:v>
                </c:pt>
                <c:pt idx="13">
                  <c:v>32</c:v>
                </c:pt>
                <c:pt idx="14">
                  <c:v>38</c:v>
                </c:pt>
                <c:pt idx="15">
                  <c:v>646</c:v>
                </c:pt>
                <c:pt idx="16">
                  <c:v>156</c:v>
                </c:pt>
                <c:pt idx="17">
                  <c:v>154</c:v>
                </c:pt>
                <c:pt idx="18">
                  <c:v>164</c:v>
                </c:pt>
                <c:pt idx="19">
                  <c:v>172</c:v>
                </c:pt>
              </c:numCache>
              <c:extLst/>
            </c:numRef>
          </c:val>
          <c:extLst>
            <c:ext xmlns:c16="http://schemas.microsoft.com/office/drawing/2014/chart" uri="{C3380CC4-5D6E-409C-BE32-E72D297353CC}">
              <c16:uniqueId val="{00000001-F1BF-4C21-816D-7FB9C48A5F72}"/>
            </c:ext>
          </c:extLst>
        </c:ser>
        <c:dLbls>
          <c:showLegendKey val="0"/>
          <c:showVal val="0"/>
          <c:showCatName val="0"/>
          <c:showSerName val="0"/>
          <c:showPercent val="0"/>
          <c:showBubbleSize val="0"/>
        </c:dLbls>
        <c:gapWidth val="150"/>
        <c:axId val="1513115823"/>
        <c:axId val="2015603167"/>
        <c:extLst>
          <c:ext xmlns:c15="http://schemas.microsoft.com/office/drawing/2012/chart" uri="{02D57815-91ED-43cb-92C2-25804820EDAC}">
            <c15:filteredBarSeries>
              <c15:ser>
                <c:idx val="1"/>
                <c:order val="1"/>
                <c:tx>
                  <c:strRef>
                    <c:extLst>
                      <c:ext uri="{02D57815-91ED-43cb-92C2-25804820EDAC}">
                        <c15:formulaRef>
                          <c15:sqref>RCA!$G$1</c15:sqref>
                        </c15:formulaRef>
                      </c:ext>
                    </c:extLst>
                    <c:strCache>
                      <c:ptCount val="1"/>
                    </c:strCache>
                  </c:strRef>
                </c:tx>
                <c:spPr>
                  <a:solidFill>
                    <a:schemeClr val="accent2"/>
                  </a:solidFill>
                  <a:ln>
                    <a:noFill/>
                  </a:ln>
                  <a:effectLst/>
                </c:spPr>
                <c:invertIfNegative val="0"/>
                <c:cat>
                  <c:strRef>
                    <c:extLst>
                      <c:ext uri="{02D57815-91ED-43cb-92C2-25804820EDAC}">
                        <c15:formulaRef>
                          <c15:sqref>RCA!$E$4:$E$23</c15:sqref>
                        </c15:formulaRef>
                      </c:ext>
                    </c:extLst>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strRef>
                </c:cat>
                <c:val>
                  <c:numRef>
                    <c:extLst>
                      <c:ext uri="{02D57815-91ED-43cb-92C2-25804820EDAC}">
                        <c15:formulaRef>
                          <c15:sqref>RCA!$G$4:$G$23</c15:sqref>
                        </c15:formulaRef>
                      </c:ext>
                    </c:extLst>
                    <c:numCache>
                      <c:formatCode>General</c:formatCode>
                      <c:ptCount val="20"/>
                      <c:pt idx="0">
                        <c:v>202</c:v>
                      </c:pt>
                      <c:pt idx="1">
                        <c:v>202</c:v>
                      </c:pt>
                      <c:pt idx="5">
                        <c:v>105</c:v>
                      </c:pt>
                      <c:pt idx="6">
                        <c:v>105</c:v>
                      </c:pt>
                      <c:pt idx="10">
                        <c:v>44</c:v>
                      </c:pt>
                      <c:pt idx="11">
                        <c:v>44</c:v>
                      </c:pt>
                      <c:pt idx="15">
                        <c:v>218</c:v>
                      </c:pt>
                      <c:pt idx="16">
                        <c:v>218</c:v>
                      </c:pt>
                    </c:numCache>
                  </c:numRef>
                </c:val>
                <c:extLst>
                  <c:ext xmlns:c16="http://schemas.microsoft.com/office/drawing/2014/chart" uri="{C3380CC4-5D6E-409C-BE32-E72D297353CC}">
                    <c16:uniqueId val="{00000002-F1BF-4C21-816D-7FB9C48A5F72}"/>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RCA!$H$1</c15:sqref>
                        </c15:formulaRef>
                      </c:ext>
                    </c:extLst>
                    <c:strCache>
                      <c:ptCount val="1"/>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RCA!$E$4:$E$23</c15:sqref>
                        </c15:formulaRef>
                      </c:ext>
                    </c:extLst>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strRef>
                </c:cat>
                <c:val>
                  <c:numRef>
                    <c:extLst xmlns:c15="http://schemas.microsoft.com/office/drawing/2012/chart">
                      <c:ext xmlns:c15="http://schemas.microsoft.com/office/drawing/2012/chart" uri="{02D57815-91ED-43cb-92C2-25804820EDAC}">
                        <c15:formulaRef>
                          <c15:sqref>RCA!$H$4:$H$23</c15:sqref>
                        </c15:formulaRef>
                      </c:ext>
                    </c:extLst>
                    <c:numCache>
                      <c:formatCode>General</c:formatCode>
                      <c:ptCount val="20"/>
                      <c:pt idx="0">
                        <c:v>183</c:v>
                      </c:pt>
                      <c:pt idx="2">
                        <c:v>102</c:v>
                      </c:pt>
                      <c:pt idx="3">
                        <c:v>50</c:v>
                      </c:pt>
                      <c:pt idx="4">
                        <c:v>31</c:v>
                      </c:pt>
                      <c:pt idx="5">
                        <c:v>98</c:v>
                      </c:pt>
                      <c:pt idx="7">
                        <c:v>54</c:v>
                      </c:pt>
                      <c:pt idx="8">
                        <c:v>33</c:v>
                      </c:pt>
                      <c:pt idx="9">
                        <c:v>11</c:v>
                      </c:pt>
                      <c:pt idx="10">
                        <c:v>49</c:v>
                      </c:pt>
                      <c:pt idx="12">
                        <c:v>23</c:v>
                      </c:pt>
                      <c:pt idx="13">
                        <c:v>17</c:v>
                      </c:pt>
                      <c:pt idx="14">
                        <c:v>9</c:v>
                      </c:pt>
                      <c:pt idx="15">
                        <c:v>272</c:v>
                      </c:pt>
                      <c:pt idx="17">
                        <c:v>140</c:v>
                      </c:pt>
                      <c:pt idx="18">
                        <c:v>85</c:v>
                      </c:pt>
                      <c:pt idx="19">
                        <c:v>47</c:v>
                      </c:pt>
                    </c:numCache>
                  </c:numRef>
                </c:val>
                <c:extLst xmlns:c15="http://schemas.microsoft.com/office/drawing/2012/chart">
                  <c:ext xmlns:c16="http://schemas.microsoft.com/office/drawing/2014/chart" uri="{C3380CC4-5D6E-409C-BE32-E72D297353CC}">
                    <c16:uniqueId val="{00000003-F1BF-4C21-816D-7FB9C48A5F72}"/>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RCA!$I$1</c15:sqref>
                        </c15:formulaRef>
                      </c:ext>
                    </c:extLst>
                    <c:strCache>
                      <c:ptCount val="1"/>
                    </c:strCache>
                  </c:strRef>
                </c:tx>
                <c:spPr>
                  <a:solidFill>
                    <a:schemeClr val="accent4"/>
                  </a:solidFill>
                  <a:ln>
                    <a:noFill/>
                  </a:ln>
                  <a:effectLst/>
                </c:spPr>
                <c:invertIfNegative val="0"/>
                <c:cat>
                  <c:strRef>
                    <c:extLst xmlns:c15="http://schemas.microsoft.com/office/drawing/2012/chart">
                      <c:ext xmlns:c15="http://schemas.microsoft.com/office/drawing/2012/chart" uri="{02D57815-91ED-43cb-92C2-25804820EDAC}">
                        <c15:formulaRef>
                          <c15:sqref>RCA!$E$4:$E$23</c15:sqref>
                        </c15:formulaRef>
                      </c:ext>
                    </c:extLst>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strRef>
                </c:cat>
                <c:val>
                  <c:numRef>
                    <c:extLst xmlns:c15="http://schemas.microsoft.com/office/drawing/2012/chart">
                      <c:ext xmlns:c15="http://schemas.microsoft.com/office/drawing/2012/chart" uri="{02D57815-91ED-43cb-92C2-25804820EDAC}">
                        <c15:formulaRef>
                          <c15:sqref>RCA!$I$4:$I$23</c15:sqref>
                        </c15:formulaRef>
                      </c:ext>
                    </c:extLst>
                    <c:numCache>
                      <c:formatCode>General</c:formatCode>
                      <c:ptCount val="20"/>
                      <c:pt idx="0">
                        <c:v>1389</c:v>
                      </c:pt>
                      <c:pt idx="1">
                        <c:v>449</c:v>
                      </c:pt>
                      <c:pt idx="2">
                        <c:v>347</c:v>
                      </c:pt>
                      <c:pt idx="3">
                        <c:v>296</c:v>
                      </c:pt>
                      <c:pt idx="4">
                        <c:v>297</c:v>
                      </c:pt>
                      <c:pt idx="5">
                        <c:v>697</c:v>
                      </c:pt>
                      <c:pt idx="6">
                        <c:v>235</c:v>
                      </c:pt>
                      <c:pt idx="7">
                        <c:v>165</c:v>
                      </c:pt>
                      <c:pt idx="8">
                        <c:v>171</c:v>
                      </c:pt>
                      <c:pt idx="9">
                        <c:v>126</c:v>
                      </c:pt>
                      <c:pt idx="10">
                        <c:v>343</c:v>
                      </c:pt>
                      <c:pt idx="11">
                        <c:v>105</c:v>
                      </c:pt>
                      <c:pt idx="12">
                        <c:v>82</c:v>
                      </c:pt>
                      <c:pt idx="13">
                        <c:v>75</c:v>
                      </c:pt>
                      <c:pt idx="14">
                        <c:v>81</c:v>
                      </c:pt>
                      <c:pt idx="15">
                        <c:v>1739</c:v>
                      </c:pt>
                      <c:pt idx="16">
                        <c:v>521</c:v>
                      </c:pt>
                      <c:pt idx="17">
                        <c:v>455</c:v>
                      </c:pt>
                      <c:pt idx="18">
                        <c:v>393</c:v>
                      </c:pt>
                      <c:pt idx="19">
                        <c:v>370</c:v>
                      </c:pt>
                    </c:numCache>
                  </c:numRef>
                </c:val>
                <c:extLst xmlns:c15="http://schemas.microsoft.com/office/drawing/2012/chart">
                  <c:ext xmlns:c16="http://schemas.microsoft.com/office/drawing/2014/chart" uri="{C3380CC4-5D6E-409C-BE32-E72D297353CC}">
                    <c16:uniqueId val="{00000004-F1BF-4C21-816D-7FB9C48A5F72}"/>
                  </c:ext>
                </c:extLst>
              </c15:ser>
            </c15:filteredBarSeries>
            <c15:filteredBarSeries>
              <c15:ser>
                <c:idx val="5"/>
                <c:order val="5"/>
                <c:tx>
                  <c:strRef>
                    <c:extLst xmlns:c15="http://schemas.microsoft.com/office/drawing/2012/chart">
                      <c:ext xmlns:c15="http://schemas.microsoft.com/office/drawing/2012/chart" uri="{02D57815-91ED-43cb-92C2-25804820EDAC}">
                        <c15:formulaRef>
                          <c15:sqref>RCA!$K$1</c15:sqref>
                        </c15:formulaRef>
                      </c:ext>
                    </c:extLst>
                    <c:strCache>
                      <c:ptCount val="1"/>
                    </c:strCache>
                  </c:strRef>
                </c:tx>
                <c:spPr>
                  <a:solidFill>
                    <a:schemeClr val="accent6"/>
                  </a:solidFill>
                  <a:ln>
                    <a:noFill/>
                  </a:ln>
                  <a:effectLst/>
                </c:spPr>
                <c:invertIfNegative val="0"/>
                <c:cat>
                  <c:strRef>
                    <c:extLst xmlns:c15="http://schemas.microsoft.com/office/drawing/2012/chart">
                      <c:ext xmlns:c15="http://schemas.microsoft.com/office/drawing/2012/chart" uri="{02D57815-91ED-43cb-92C2-25804820EDAC}">
                        <c15:formulaRef>
                          <c15:sqref>RCA!$E$4:$E$23</c15:sqref>
                        </c15:formulaRef>
                      </c:ext>
                    </c:extLst>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strRef>
                </c:cat>
                <c:val>
                  <c:numRef>
                    <c:extLst xmlns:c15="http://schemas.microsoft.com/office/drawing/2012/chart">
                      <c:ext xmlns:c15="http://schemas.microsoft.com/office/drawing/2012/chart" uri="{02D57815-91ED-43cb-92C2-25804820EDAC}">
                        <c15:formulaRef>
                          <c15:sqref>RCA!$K$4:$K$23</c15:sqref>
                        </c15:formulaRef>
                      </c:ext>
                    </c:extLst>
                    <c:numCache>
                      <c:formatCode>General</c:formatCode>
                      <c:ptCount val="20"/>
                      <c:pt idx="0">
                        <c:v>110</c:v>
                      </c:pt>
                      <c:pt idx="1">
                        <c:v>110</c:v>
                      </c:pt>
                      <c:pt idx="5">
                        <c:v>57</c:v>
                      </c:pt>
                      <c:pt idx="6">
                        <c:v>57</c:v>
                      </c:pt>
                      <c:pt idx="10">
                        <c:v>20</c:v>
                      </c:pt>
                      <c:pt idx="11">
                        <c:v>20</c:v>
                      </c:pt>
                      <c:pt idx="15">
                        <c:v>111</c:v>
                      </c:pt>
                      <c:pt idx="16">
                        <c:v>111</c:v>
                      </c:pt>
                    </c:numCache>
                  </c:numRef>
                </c:val>
                <c:extLst xmlns:c15="http://schemas.microsoft.com/office/drawing/2012/chart">
                  <c:ext xmlns:c16="http://schemas.microsoft.com/office/drawing/2014/chart" uri="{C3380CC4-5D6E-409C-BE32-E72D297353CC}">
                    <c16:uniqueId val="{00000005-F1BF-4C21-816D-7FB9C48A5F72}"/>
                  </c:ext>
                </c:extLst>
              </c15:ser>
            </c15:filteredBarSeries>
            <c15:filteredBarSeries>
              <c15:ser>
                <c:idx val="6"/>
                <c:order val="6"/>
                <c:tx>
                  <c:strRef>
                    <c:extLst xmlns:c15="http://schemas.microsoft.com/office/drawing/2012/chart">
                      <c:ext xmlns:c15="http://schemas.microsoft.com/office/drawing/2012/chart" uri="{02D57815-91ED-43cb-92C2-25804820EDAC}">
                        <c15:formulaRef>
                          <c15:sqref>RCA!$L$1</c15:sqref>
                        </c15:formulaRef>
                      </c:ext>
                    </c:extLst>
                    <c:strCache>
                      <c:ptCount val="1"/>
                    </c:strCache>
                  </c:strRef>
                </c:tx>
                <c:spPr>
                  <a:solidFill>
                    <a:schemeClr val="accent1">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RCA!$E$4:$E$23</c15:sqref>
                        </c15:formulaRef>
                      </c:ext>
                    </c:extLst>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strRef>
                </c:cat>
                <c:val>
                  <c:numRef>
                    <c:extLst xmlns:c15="http://schemas.microsoft.com/office/drawing/2012/chart">
                      <c:ext xmlns:c15="http://schemas.microsoft.com/office/drawing/2012/chart" uri="{02D57815-91ED-43cb-92C2-25804820EDAC}">
                        <c15:formulaRef>
                          <c15:sqref>RCA!$L$4:$L$23</c15:sqref>
                        </c15:formulaRef>
                      </c:ext>
                    </c:extLst>
                    <c:numCache>
                      <c:formatCode>General</c:formatCode>
                      <c:ptCount val="20"/>
                      <c:pt idx="0">
                        <c:v>90</c:v>
                      </c:pt>
                      <c:pt idx="2">
                        <c:v>51</c:v>
                      </c:pt>
                      <c:pt idx="3">
                        <c:v>17</c:v>
                      </c:pt>
                      <c:pt idx="4">
                        <c:v>22</c:v>
                      </c:pt>
                      <c:pt idx="5">
                        <c:v>45</c:v>
                      </c:pt>
                      <c:pt idx="7">
                        <c:v>21</c:v>
                      </c:pt>
                      <c:pt idx="8">
                        <c:v>19</c:v>
                      </c:pt>
                      <c:pt idx="9">
                        <c:v>5</c:v>
                      </c:pt>
                      <c:pt idx="10">
                        <c:v>22</c:v>
                      </c:pt>
                      <c:pt idx="12">
                        <c:v>11</c:v>
                      </c:pt>
                      <c:pt idx="13">
                        <c:v>7</c:v>
                      </c:pt>
                      <c:pt idx="14">
                        <c:v>4</c:v>
                      </c:pt>
                      <c:pt idx="15">
                        <c:v>133</c:v>
                      </c:pt>
                      <c:pt idx="17">
                        <c:v>62</c:v>
                      </c:pt>
                      <c:pt idx="18">
                        <c:v>52</c:v>
                      </c:pt>
                      <c:pt idx="19">
                        <c:v>19</c:v>
                      </c:pt>
                    </c:numCache>
                  </c:numRef>
                </c:val>
                <c:extLst xmlns:c15="http://schemas.microsoft.com/office/drawing/2012/chart">
                  <c:ext xmlns:c16="http://schemas.microsoft.com/office/drawing/2014/chart" uri="{C3380CC4-5D6E-409C-BE32-E72D297353CC}">
                    <c16:uniqueId val="{00000006-F1BF-4C21-816D-7FB9C48A5F72}"/>
                  </c:ext>
                </c:extLst>
              </c15:ser>
            </c15:filteredBarSeries>
            <c15:filteredBarSeries>
              <c15:ser>
                <c:idx val="7"/>
                <c:order val="7"/>
                <c:tx>
                  <c:strRef>
                    <c:extLst xmlns:c15="http://schemas.microsoft.com/office/drawing/2012/chart">
                      <c:ext xmlns:c15="http://schemas.microsoft.com/office/drawing/2012/chart" uri="{02D57815-91ED-43cb-92C2-25804820EDAC}">
                        <c15:formulaRef>
                          <c15:sqref>RCA!$M$1</c15:sqref>
                        </c15:formulaRef>
                      </c:ext>
                    </c:extLst>
                    <c:strCache>
                      <c:ptCount val="1"/>
                    </c:strCache>
                  </c:strRef>
                </c:tx>
                <c:spPr>
                  <a:solidFill>
                    <a:schemeClr val="accent2">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RCA!$E$4:$E$23</c15:sqref>
                        </c15:formulaRef>
                      </c:ext>
                    </c:extLst>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strRef>
                </c:cat>
                <c:val>
                  <c:numRef>
                    <c:extLst xmlns:c15="http://schemas.microsoft.com/office/drawing/2012/chart">
                      <c:ext xmlns:c15="http://schemas.microsoft.com/office/drawing/2012/chart" uri="{02D57815-91ED-43cb-92C2-25804820EDAC}">
                        <c15:formulaRef>
                          <c15:sqref>RCA!$M$4:$M$23</c15:sqref>
                        </c15:formulaRef>
                      </c:ext>
                    </c:extLst>
                    <c:numCache>
                      <c:formatCode>General</c:formatCode>
                      <c:ptCount val="20"/>
                      <c:pt idx="0">
                        <c:v>739</c:v>
                      </c:pt>
                      <c:pt idx="1">
                        <c:v>246</c:v>
                      </c:pt>
                      <c:pt idx="2">
                        <c:v>185</c:v>
                      </c:pt>
                      <c:pt idx="3">
                        <c:v>152</c:v>
                      </c:pt>
                      <c:pt idx="4">
                        <c:v>156</c:v>
                      </c:pt>
                      <c:pt idx="5">
                        <c:v>365</c:v>
                      </c:pt>
                      <c:pt idx="6">
                        <c:v>122</c:v>
                      </c:pt>
                      <c:pt idx="7">
                        <c:v>79</c:v>
                      </c:pt>
                      <c:pt idx="8">
                        <c:v>100</c:v>
                      </c:pt>
                      <c:pt idx="9">
                        <c:v>64</c:v>
                      </c:pt>
                      <c:pt idx="10">
                        <c:v>178</c:v>
                      </c:pt>
                      <c:pt idx="11">
                        <c:v>56</c:v>
                      </c:pt>
                      <c:pt idx="12">
                        <c:v>41</c:v>
                      </c:pt>
                      <c:pt idx="13">
                        <c:v>39</c:v>
                      </c:pt>
                      <c:pt idx="14">
                        <c:v>42</c:v>
                      </c:pt>
                      <c:pt idx="15">
                        <c:v>890</c:v>
                      </c:pt>
                      <c:pt idx="16">
                        <c:v>267</c:v>
                      </c:pt>
                      <c:pt idx="17">
                        <c:v>216</c:v>
                      </c:pt>
                      <c:pt idx="18">
                        <c:v>216</c:v>
                      </c:pt>
                      <c:pt idx="19">
                        <c:v>191</c:v>
                      </c:pt>
                    </c:numCache>
                  </c:numRef>
                </c:val>
                <c:extLst xmlns:c15="http://schemas.microsoft.com/office/drawing/2012/chart">
                  <c:ext xmlns:c16="http://schemas.microsoft.com/office/drawing/2014/chart" uri="{C3380CC4-5D6E-409C-BE32-E72D297353CC}">
                    <c16:uniqueId val="{00000007-F1BF-4C21-816D-7FB9C48A5F72}"/>
                  </c:ext>
                </c:extLst>
              </c15:ser>
            </c15:filteredBarSeries>
            <c15:filteredBarSeries>
              <c15:ser>
                <c:idx val="8"/>
                <c:order val="8"/>
                <c:tx>
                  <c:strRef>
                    <c:extLst xmlns:c15="http://schemas.microsoft.com/office/drawing/2012/chart">
                      <c:ext xmlns:c15="http://schemas.microsoft.com/office/drawing/2012/chart" uri="{02D57815-91ED-43cb-92C2-25804820EDAC}">
                        <c15:formulaRef>
                          <c15:sqref>RCA!$N$1</c15:sqref>
                        </c15:formulaRef>
                      </c:ext>
                    </c:extLst>
                    <c:strCache>
                      <c:ptCount val="1"/>
                      <c:pt idx="0">
                        <c:v>Ratio Negative Sentiments</c:v>
                      </c:pt>
                    </c:strCache>
                  </c:strRef>
                </c:tx>
                <c:spPr>
                  <a:solidFill>
                    <a:schemeClr val="accent3">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RCA!$E$4:$E$23</c15:sqref>
                        </c15:formulaRef>
                      </c:ext>
                    </c:extLst>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strRef>
                </c:cat>
                <c:val>
                  <c:numRef>
                    <c:extLst xmlns:c15="http://schemas.microsoft.com/office/drawing/2012/chart">
                      <c:ext xmlns:c15="http://schemas.microsoft.com/office/drawing/2012/chart" uri="{02D57815-91ED-43cb-92C2-25804820EDAC}">
                        <c15:formulaRef>
                          <c15:sqref>RCA!$N$4:$N$23</c15:sqref>
                        </c15:formulaRef>
                      </c:ext>
                    </c:extLst>
                    <c:numCache>
                      <c:formatCode>0.00</c:formatCode>
                      <c:ptCount val="20"/>
                      <c:pt idx="0">
                        <c:v>1.6362587656719589</c:v>
                      </c:pt>
                      <c:pt idx="1">
                        <c:v>0.41285935460368539</c:v>
                      </c:pt>
                      <c:pt idx="2">
                        <c:v>0.40678789350657235</c:v>
                      </c:pt>
                      <c:pt idx="3">
                        <c:v>0.40982362405512884</c:v>
                      </c:pt>
                      <c:pt idx="4">
                        <c:v>0.40678789350657235</c:v>
                      </c:pt>
                      <c:pt idx="5">
                        <c:v>0.79839713427036219</c:v>
                      </c:pt>
                      <c:pt idx="6">
                        <c:v>0.19732248565617316</c:v>
                      </c:pt>
                      <c:pt idx="7">
                        <c:v>0.17607237181627758</c:v>
                      </c:pt>
                      <c:pt idx="8">
                        <c:v>0.24589417443307732</c:v>
                      </c:pt>
                      <c:pt idx="9">
                        <c:v>0.1791081023648341</c:v>
                      </c:pt>
                      <c:pt idx="10">
                        <c:v>0.41285935460368539</c:v>
                      </c:pt>
                      <c:pt idx="11">
                        <c:v>0.10928629974803436</c:v>
                      </c:pt>
                      <c:pt idx="12">
                        <c:v>9.1071916456695309E-2</c:v>
                      </c:pt>
                      <c:pt idx="13">
                        <c:v>9.7143377553808322E-2</c:v>
                      </c:pt>
                      <c:pt idx="14">
                        <c:v>0.11535776084514739</c:v>
                      </c:pt>
                      <c:pt idx="15">
                        <c:v>1.9610819343675054</c:v>
                      </c:pt>
                      <c:pt idx="16">
                        <c:v>0.47357396557481557</c:v>
                      </c:pt>
                      <c:pt idx="17">
                        <c:v>0.46750250447770259</c:v>
                      </c:pt>
                      <c:pt idx="18">
                        <c:v>0.49785980996326767</c:v>
                      </c:pt>
                      <c:pt idx="19">
                        <c:v>0.52214565435171978</c:v>
                      </c:pt>
                    </c:numCache>
                  </c:numRef>
                </c:val>
                <c:extLst xmlns:c15="http://schemas.microsoft.com/office/drawing/2012/chart">
                  <c:ext xmlns:c16="http://schemas.microsoft.com/office/drawing/2014/chart" uri="{C3380CC4-5D6E-409C-BE32-E72D297353CC}">
                    <c16:uniqueId val="{00000008-F1BF-4C21-816D-7FB9C48A5F72}"/>
                  </c:ext>
                </c:extLst>
              </c15:ser>
            </c15:filteredBarSeries>
            <c15:filteredBarSeries>
              <c15:ser>
                <c:idx val="9"/>
                <c:order val="9"/>
                <c:tx>
                  <c:strRef>
                    <c:extLst xmlns:c15="http://schemas.microsoft.com/office/drawing/2012/chart">
                      <c:ext xmlns:c15="http://schemas.microsoft.com/office/drawing/2012/chart" uri="{02D57815-91ED-43cb-92C2-25804820EDAC}">
                        <c15:formulaRef>
                          <c15:sqref>RCA!$O$1</c15:sqref>
                        </c15:formulaRef>
                      </c:ext>
                    </c:extLst>
                    <c:strCache>
                      <c:ptCount val="1"/>
                    </c:strCache>
                  </c:strRef>
                </c:tx>
                <c:spPr>
                  <a:solidFill>
                    <a:schemeClr val="accent4">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RCA!$E$4:$E$23</c15:sqref>
                        </c15:formulaRef>
                      </c:ext>
                    </c:extLst>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strRef>
                </c:cat>
                <c:val>
                  <c:numRef>
                    <c:extLst xmlns:c15="http://schemas.microsoft.com/office/drawing/2012/chart">
                      <c:ext xmlns:c15="http://schemas.microsoft.com/office/drawing/2012/chart" uri="{02D57815-91ED-43cb-92C2-25804820EDAC}">
                        <c15:formulaRef>
                          <c15:sqref>RCA!$O$4:$O$23</c15:sqref>
                        </c15:formulaRef>
                      </c:ext>
                    </c:extLst>
                    <c:numCache>
                      <c:formatCode>0.00</c:formatCode>
                      <c:ptCount val="20"/>
                      <c:pt idx="0">
                        <c:v>0.33393036034121609</c:v>
                      </c:pt>
                      <c:pt idx="1">
                        <c:v>0.33393036034121609</c:v>
                      </c:pt>
                      <c:pt idx="2">
                        <c:v>0</c:v>
                      </c:pt>
                      <c:pt idx="3">
                        <c:v>0</c:v>
                      </c:pt>
                      <c:pt idx="4">
                        <c:v>0</c:v>
                      </c:pt>
                      <c:pt idx="5">
                        <c:v>0.17303664126772109</c:v>
                      </c:pt>
                      <c:pt idx="6">
                        <c:v>0.17303664126772109</c:v>
                      </c:pt>
                      <c:pt idx="7">
                        <c:v>0</c:v>
                      </c:pt>
                      <c:pt idx="8">
                        <c:v>0</c:v>
                      </c:pt>
                      <c:pt idx="9">
                        <c:v>0</c:v>
                      </c:pt>
                      <c:pt idx="10">
                        <c:v>6.0714610971130199E-2</c:v>
                      </c:pt>
                      <c:pt idx="11">
                        <c:v>6.0714610971130199E-2</c:v>
                      </c:pt>
                      <c:pt idx="12">
                        <c:v>0</c:v>
                      </c:pt>
                      <c:pt idx="13">
                        <c:v>0</c:v>
                      </c:pt>
                      <c:pt idx="14">
                        <c:v>0</c:v>
                      </c:pt>
                      <c:pt idx="15">
                        <c:v>0.33696609088977264</c:v>
                      </c:pt>
                      <c:pt idx="16">
                        <c:v>0.33696609088977264</c:v>
                      </c:pt>
                      <c:pt idx="17">
                        <c:v>0</c:v>
                      </c:pt>
                      <c:pt idx="18">
                        <c:v>0</c:v>
                      </c:pt>
                      <c:pt idx="19">
                        <c:v>0</c:v>
                      </c:pt>
                    </c:numCache>
                  </c:numRef>
                </c:val>
                <c:extLst xmlns:c15="http://schemas.microsoft.com/office/drawing/2012/chart">
                  <c:ext xmlns:c16="http://schemas.microsoft.com/office/drawing/2014/chart" uri="{C3380CC4-5D6E-409C-BE32-E72D297353CC}">
                    <c16:uniqueId val="{00000009-F1BF-4C21-816D-7FB9C48A5F72}"/>
                  </c:ext>
                </c:extLst>
              </c15:ser>
            </c15:filteredBarSeries>
            <c15:filteredBarSeries>
              <c15:ser>
                <c:idx val="10"/>
                <c:order val="10"/>
                <c:tx>
                  <c:strRef>
                    <c:extLst xmlns:c15="http://schemas.microsoft.com/office/drawing/2012/chart">
                      <c:ext xmlns:c15="http://schemas.microsoft.com/office/drawing/2012/chart" uri="{02D57815-91ED-43cb-92C2-25804820EDAC}">
                        <c15:formulaRef>
                          <c15:sqref>RCA!$P$1</c15:sqref>
                        </c15:formulaRef>
                      </c:ext>
                    </c:extLst>
                    <c:strCache>
                      <c:ptCount val="1"/>
                    </c:strCache>
                  </c:strRef>
                </c:tx>
                <c:spPr>
                  <a:solidFill>
                    <a:schemeClr val="accent5">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RCA!$E$4:$E$23</c15:sqref>
                        </c15:formulaRef>
                      </c:ext>
                    </c:extLst>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strRef>
                </c:cat>
                <c:val>
                  <c:numRef>
                    <c:extLst xmlns:c15="http://schemas.microsoft.com/office/drawing/2012/chart">
                      <c:ext xmlns:c15="http://schemas.microsoft.com/office/drawing/2012/chart" uri="{02D57815-91ED-43cb-92C2-25804820EDAC}">
                        <c15:formulaRef>
                          <c15:sqref>RCA!$P$4:$P$23</c15:sqref>
                        </c15:formulaRef>
                      </c:ext>
                    </c:extLst>
                    <c:numCache>
                      <c:formatCode>0.00</c:formatCode>
                      <c:ptCount val="20"/>
                      <c:pt idx="0">
                        <c:v>0.27321574937008591</c:v>
                      </c:pt>
                      <c:pt idx="1">
                        <c:v>0</c:v>
                      </c:pt>
                      <c:pt idx="2">
                        <c:v>0.15482225797638202</c:v>
                      </c:pt>
                      <c:pt idx="3">
                        <c:v>5.1607419325460674E-2</c:v>
                      </c:pt>
                      <c:pt idx="4">
                        <c:v>6.6786072068243219E-2</c:v>
                      </c:pt>
                      <c:pt idx="5">
                        <c:v>0.13660787468504296</c:v>
                      </c:pt>
                      <c:pt idx="6">
                        <c:v>0</c:v>
                      </c:pt>
                      <c:pt idx="7">
                        <c:v>6.3750341519686712E-2</c:v>
                      </c:pt>
                      <c:pt idx="8">
                        <c:v>5.7678880422573693E-2</c:v>
                      </c:pt>
                      <c:pt idx="9">
                        <c:v>1.517865274278255E-2</c:v>
                      </c:pt>
                      <c:pt idx="10">
                        <c:v>6.6786072068243219E-2</c:v>
                      </c:pt>
                      <c:pt idx="11">
                        <c:v>0</c:v>
                      </c:pt>
                      <c:pt idx="12">
                        <c:v>3.3393036034121609E-2</c:v>
                      </c:pt>
                      <c:pt idx="13">
                        <c:v>2.1250113839895571E-2</c:v>
                      </c:pt>
                      <c:pt idx="14">
                        <c:v>1.214292219422604E-2</c:v>
                      </c:pt>
                      <c:pt idx="15">
                        <c:v>0.40375216295801586</c:v>
                      </c:pt>
                      <c:pt idx="16">
                        <c:v>0</c:v>
                      </c:pt>
                      <c:pt idx="17">
                        <c:v>0.18821529401050363</c:v>
                      </c:pt>
                      <c:pt idx="18">
                        <c:v>0.15785798852493851</c:v>
                      </c:pt>
                      <c:pt idx="19">
                        <c:v>5.7678880422573693E-2</c:v>
                      </c:pt>
                    </c:numCache>
                  </c:numRef>
                </c:val>
                <c:extLst xmlns:c15="http://schemas.microsoft.com/office/drawing/2012/chart">
                  <c:ext xmlns:c16="http://schemas.microsoft.com/office/drawing/2014/chart" uri="{C3380CC4-5D6E-409C-BE32-E72D297353CC}">
                    <c16:uniqueId val="{0000000A-F1BF-4C21-816D-7FB9C48A5F72}"/>
                  </c:ext>
                </c:extLst>
              </c15:ser>
            </c15:filteredBarSeries>
            <c15:filteredBarSeries>
              <c15:ser>
                <c:idx val="11"/>
                <c:order val="11"/>
                <c:tx>
                  <c:strRef>
                    <c:extLst xmlns:c15="http://schemas.microsoft.com/office/drawing/2012/chart">
                      <c:ext xmlns:c15="http://schemas.microsoft.com/office/drawing/2012/chart" uri="{02D57815-91ED-43cb-92C2-25804820EDAC}">
                        <c15:formulaRef>
                          <c15:sqref>RCA!$Q$1</c15:sqref>
                        </c15:formulaRef>
                      </c:ext>
                    </c:extLst>
                    <c:strCache>
                      <c:ptCount val="1"/>
                    </c:strCache>
                  </c:strRef>
                </c:tx>
                <c:spPr>
                  <a:solidFill>
                    <a:schemeClr val="accent6">
                      <a:lumMod val="60000"/>
                    </a:schemeClr>
                  </a:solidFill>
                  <a:ln>
                    <a:noFill/>
                  </a:ln>
                  <a:effectLst/>
                </c:spPr>
                <c:invertIfNegative val="0"/>
                <c:cat>
                  <c:strRef>
                    <c:extLst xmlns:c15="http://schemas.microsoft.com/office/drawing/2012/chart">
                      <c:ext xmlns:c15="http://schemas.microsoft.com/office/drawing/2012/chart" uri="{02D57815-91ED-43cb-92C2-25804820EDAC}">
                        <c15:formulaRef>
                          <c15:sqref>RCA!$E$4:$E$23</c15:sqref>
                        </c15:formulaRef>
                      </c:ext>
                    </c:extLst>
                    <c:strCache>
                      <c:ptCount val="20"/>
                      <c:pt idx="0">
                        <c:v>Baltimore/MD</c:v>
                      </c:pt>
                      <c:pt idx="1">
                        <c:v>Call-Center</c:v>
                      </c:pt>
                      <c:pt idx="2">
                        <c:v>Chatbot</c:v>
                      </c:pt>
                      <c:pt idx="3">
                        <c:v>Email</c:v>
                      </c:pt>
                      <c:pt idx="4">
                        <c:v>Web</c:v>
                      </c:pt>
                      <c:pt idx="5">
                        <c:v>Chicago/IL</c:v>
                      </c:pt>
                      <c:pt idx="6">
                        <c:v>Call-Center</c:v>
                      </c:pt>
                      <c:pt idx="7">
                        <c:v>Chatbot</c:v>
                      </c:pt>
                      <c:pt idx="8">
                        <c:v>Email</c:v>
                      </c:pt>
                      <c:pt idx="9">
                        <c:v>Web</c:v>
                      </c:pt>
                      <c:pt idx="10">
                        <c:v>Denver/CO</c:v>
                      </c:pt>
                      <c:pt idx="11">
                        <c:v>Call-Center</c:v>
                      </c:pt>
                      <c:pt idx="12">
                        <c:v>Chatbot</c:v>
                      </c:pt>
                      <c:pt idx="13">
                        <c:v>Email</c:v>
                      </c:pt>
                      <c:pt idx="14">
                        <c:v>Web</c:v>
                      </c:pt>
                      <c:pt idx="15">
                        <c:v>Los Angeles/CA</c:v>
                      </c:pt>
                      <c:pt idx="16">
                        <c:v>Call-Center</c:v>
                      </c:pt>
                      <c:pt idx="17">
                        <c:v>Chatbot</c:v>
                      </c:pt>
                      <c:pt idx="18">
                        <c:v>Email</c:v>
                      </c:pt>
                      <c:pt idx="19">
                        <c:v>Web</c:v>
                      </c:pt>
                    </c:strCache>
                  </c:strRef>
                </c:cat>
                <c:val>
                  <c:numRef>
                    <c:extLst xmlns:c15="http://schemas.microsoft.com/office/drawing/2012/chart">
                      <c:ext xmlns:c15="http://schemas.microsoft.com/office/drawing/2012/chart" uri="{02D57815-91ED-43cb-92C2-25804820EDAC}">
                        <c15:formulaRef>
                          <c15:sqref>RCA!$Q$4:$Q$23</c15:sqref>
                        </c15:formulaRef>
                      </c:ext>
                    </c:extLst>
                    <c:numCache>
                      <c:formatCode>0.00</c:formatCode>
                      <c:ptCount val="20"/>
                      <c:pt idx="0">
                        <c:v>2.2434048753832609</c:v>
                      </c:pt>
                      <c:pt idx="1">
                        <c:v>0.74678971494490154</c:v>
                      </c:pt>
                      <c:pt idx="2">
                        <c:v>0.56161015148295435</c:v>
                      </c:pt>
                      <c:pt idx="3">
                        <c:v>0.46143104338058955</c:v>
                      </c:pt>
                      <c:pt idx="4">
                        <c:v>0.47357396557481557</c:v>
                      </c:pt>
                      <c:pt idx="5">
                        <c:v>1.1080416502231263</c:v>
                      </c:pt>
                      <c:pt idx="6">
                        <c:v>0.37035912692389422</c:v>
                      </c:pt>
                      <c:pt idx="7">
                        <c:v>0.2398227133359643</c:v>
                      </c:pt>
                      <c:pt idx="8">
                        <c:v>0.303573054855651</c:v>
                      </c:pt>
                      <c:pt idx="9">
                        <c:v>0.19428675510761664</c:v>
                      </c:pt>
                      <c:pt idx="10">
                        <c:v>0.54036003764305884</c:v>
                      </c:pt>
                      <c:pt idx="11">
                        <c:v>0.17000091071916457</c:v>
                      </c:pt>
                      <c:pt idx="12">
                        <c:v>0.12446495249081692</c:v>
                      </c:pt>
                      <c:pt idx="13">
                        <c:v>0.11839349139370389</c:v>
                      </c:pt>
                      <c:pt idx="14">
                        <c:v>0.12750068303937342</c:v>
                      </c:pt>
                      <c:pt idx="15">
                        <c:v>2.701800188215294</c:v>
                      </c:pt>
                      <c:pt idx="16">
                        <c:v>0.81054005646458815</c:v>
                      </c:pt>
                      <c:pt idx="17">
                        <c:v>0.65571779848820622</c:v>
                      </c:pt>
                      <c:pt idx="18">
                        <c:v>0.65571779848820622</c:v>
                      </c:pt>
                      <c:pt idx="19">
                        <c:v>0.57982453477429341</c:v>
                      </c:pt>
                    </c:numCache>
                  </c:numRef>
                </c:val>
                <c:extLst xmlns:c15="http://schemas.microsoft.com/office/drawing/2012/chart">
                  <c:ext xmlns:c16="http://schemas.microsoft.com/office/drawing/2014/chart" uri="{C3380CC4-5D6E-409C-BE32-E72D297353CC}">
                    <c16:uniqueId val="{0000000B-F1BF-4C21-816D-7FB9C48A5F72}"/>
                  </c:ext>
                </c:extLst>
              </c15:ser>
            </c15:filteredBarSeries>
          </c:ext>
        </c:extLst>
      </c:barChart>
      <c:catAx>
        <c:axId val="151311582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n-US"/>
          </a:p>
        </c:txPr>
        <c:crossAx val="2015603167"/>
        <c:crosses val="autoZero"/>
        <c:auto val="1"/>
        <c:lblAlgn val="ctr"/>
        <c:lblOffset val="100"/>
        <c:noMultiLvlLbl val="0"/>
      </c:catAx>
      <c:valAx>
        <c:axId val="2015603167"/>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crossAx val="1513115823"/>
        <c:crosses val="autoZero"/>
        <c:crossBetween val="between"/>
      </c:valAx>
      <c:dTable>
        <c:showHorzBorder val="1"/>
        <c:showVertBorder val="1"/>
        <c:showOutline val="1"/>
        <c:showKeys val="1"/>
        <c:spPr>
          <a:noFill/>
          <a:ln w="9525" cap="flat" cmpd="sng" algn="ctr">
            <a:solidFill>
              <a:schemeClr val="dk1">
                <a:lumMod val="15000"/>
                <a:lumOff val="85000"/>
              </a:schemeClr>
            </a:solidFill>
            <a:round/>
          </a:ln>
          <a:effectLst/>
        </c:spPr>
        <c:txPr>
          <a:bodyPr rot="0" spcFirstLastPara="1" vertOverflow="ellipsis" vert="horz" wrap="square" anchor="ctr" anchorCtr="1"/>
          <a:lstStyle/>
          <a:p>
            <a:pPr rtl="0">
              <a:defRPr sz="800" b="0" i="0" u="none" strike="noStrike" kern="1200" baseline="0">
                <a:solidFill>
                  <a:schemeClr val="dk1">
                    <a:lumMod val="65000"/>
                    <a:lumOff val="35000"/>
                  </a:schemeClr>
                </a:solidFill>
                <a:latin typeface="+mn-lt"/>
                <a:ea typeface="+mn-ea"/>
                <a:cs typeface="+mn-cs"/>
              </a:defRPr>
            </a:pPr>
            <a:endParaRPr lang="en-US"/>
          </a:p>
        </c:txPr>
      </c:dTable>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[Warun_Kumar_ABADS_B11.xlsx]Service Response!PivotTable5</c:name>
    <c:fmtId val="12"/>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'Service Response'!$F$3</c:f>
              <c:strCache>
                <c:ptCount val="1"/>
                <c:pt idx="0">
                  <c:v># of Query</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'Service Response'!$E$4:$E$8</c:f>
              <c:strCache>
                <c:ptCount val="4"/>
                <c:pt idx="0">
                  <c:v>Baltimore/MD</c:v>
                </c:pt>
                <c:pt idx="1">
                  <c:v>Chicago/IL</c:v>
                </c:pt>
                <c:pt idx="2">
                  <c:v>Denver/CO</c:v>
                </c:pt>
                <c:pt idx="3">
                  <c:v>Los Angeles/CA</c:v>
                </c:pt>
              </c:strCache>
            </c:strRef>
          </c:cat>
          <c:val>
            <c:numRef>
              <c:f>'Service Response'!$F$4:$F$8</c:f>
              <c:numCache>
                <c:formatCode>General</c:formatCode>
                <c:ptCount val="4"/>
                <c:pt idx="0">
                  <c:v>11012</c:v>
                </c:pt>
                <c:pt idx="1">
                  <c:v>5419</c:v>
                </c:pt>
                <c:pt idx="2">
                  <c:v>2776</c:v>
                </c:pt>
                <c:pt idx="3">
                  <c:v>13734</c:v>
                </c:pt>
              </c:numCache>
            </c:numRef>
          </c:val>
          <c:extLst>
            <c:ext xmlns:c16="http://schemas.microsoft.com/office/drawing/2014/chart" uri="{C3380CC4-5D6E-409C-BE32-E72D297353CC}">
              <c16:uniqueId val="{00000000-A436-47A6-A53B-357034D51550}"/>
            </c:ext>
          </c:extLst>
        </c:ser>
        <c:ser>
          <c:idx val="1"/>
          <c:order val="1"/>
          <c:tx>
            <c:strRef>
              <c:f>'Service Response'!$G$3</c:f>
              <c:strCache>
                <c:ptCount val="1"/>
                <c:pt idx="0">
                  <c:v>Total Call time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'Service Response'!$E$4:$E$8</c:f>
              <c:strCache>
                <c:ptCount val="4"/>
                <c:pt idx="0">
                  <c:v>Baltimore/MD</c:v>
                </c:pt>
                <c:pt idx="1">
                  <c:v>Chicago/IL</c:v>
                </c:pt>
                <c:pt idx="2">
                  <c:v>Denver/CO</c:v>
                </c:pt>
                <c:pt idx="3">
                  <c:v>Los Angeles/CA</c:v>
                </c:pt>
              </c:strCache>
            </c:strRef>
          </c:cat>
          <c:val>
            <c:numRef>
              <c:f>'Service Response'!$G$4:$G$8</c:f>
              <c:numCache>
                <c:formatCode>General</c:formatCode>
                <c:ptCount val="4"/>
                <c:pt idx="0">
                  <c:v>274881</c:v>
                </c:pt>
                <c:pt idx="1">
                  <c:v>135814</c:v>
                </c:pt>
                <c:pt idx="2">
                  <c:v>69446</c:v>
                </c:pt>
                <c:pt idx="3">
                  <c:v>344081</c:v>
                </c:pt>
              </c:numCache>
            </c:numRef>
          </c:val>
          <c:extLst>
            <c:ext xmlns:c16="http://schemas.microsoft.com/office/drawing/2014/chart" uri="{C3380CC4-5D6E-409C-BE32-E72D297353CC}">
              <c16:uniqueId val="{00000001-A436-47A6-A53B-357034D51550}"/>
            </c:ext>
          </c:extLst>
        </c:ser>
        <c:ser>
          <c:idx val="2"/>
          <c:order val="2"/>
          <c:tx>
            <c:strRef>
              <c:f>'Service Response'!$H$3</c:f>
              <c:strCache>
                <c:ptCount val="1"/>
                <c:pt idx="0">
                  <c:v>Average Call time</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'Service Response'!$E$4:$E$8</c:f>
              <c:strCache>
                <c:ptCount val="4"/>
                <c:pt idx="0">
                  <c:v>Baltimore/MD</c:v>
                </c:pt>
                <c:pt idx="1">
                  <c:v>Chicago/IL</c:v>
                </c:pt>
                <c:pt idx="2">
                  <c:v>Denver/CO</c:v>
                </c:pt>
                <c:pt idx="3">
                  <c:v>Los Angeles/CA</c:v>
                </c:pt>
              </c:strCache>
            </c:strRef>
          </c:cat>
          <c:val>
            <c:numRef>
              <c:f>'Service Response'!$H$4:$H$8</c:f>
              <c:numCache>
                <c:formatCode>0</c:formatCode>
                <c:ptCount val="4"/>
                <c:pt idx="0">
                  <c:v>24.961950599346167</c:v>
                </c:pt>
                <c:pt idx="1">
                  <c:v>25.062557667466322</c:v>
                </c:pt>
                <c:pt idx="2">
                  <c:v>25.016570605187319</c:v>
                </c:pt>
                <c:pt idx="3">
                  <c:v>25.053225571574195</c:v>
                </c:pt>
              </c:numCache>
            </c:numRef>
          </c:val>
          <c:extLst>
            <c:ext xmlns:c16="http://schemas.microsoft.com/office/drawing/2014/chart" uri="{C3380CC4-5D6E-409C-BE32-E72D297353CC}">
              <c16:uniqueId val="{00000002-A436-47A6-A53B-357034D51550}"/>
            </c:ext>
          </c:extLst>
        </c:ser>
        <c:dLbls>
          <c:showLegendKey val="0"/>
          <c:showVal val="1"/>
          <c:showCatName val="0"/>
          <c:showSerName val="0"/>
          <c:showPercent val="0"/>
          <c:showBubbleSize val="0"/>
        </c:dLbls>
        <c:gapWidth val="150"/>
        <c:overlap val="-25"/>
        <c:axId val="1513080783"/>
        <c:axId val="1769173039"/>
      </c:barChart>
      <c:catAx>
        <c:axId val="151308078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69173039"/>
        <c:crosses val="autoZero"/>
        <c:auto val="1"/>
        <c:lblAlgn val="ctr"/>
        <c:lblOffset val="100"/>
        <c:noMultiLvlLbl val="0"/>
      </c:catAx>
      <c:valAx>
        <c:axId val="1769173039"/>
        <c:scaling>
          <c:orientation val="minMax"/>
        </c:scaling>
        <c:delete val="1"/>
        <c:axPos val="b"/>
        <c:numFmt formatCode="General" sourceLinked="1"/>
        <c:majorTickMark val="none"/>
        <c:minorTickMark val="none"/>
        <c:tickLblPos val="nextTo"/>
        <c:crossAx val="1513080783"/>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[Warun_Kumar_ABADS_B11.xlsx]Service Response!PivotTable13</c:name>
    <c:fmtId val="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TAT Monitor</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'Service Response'!$F$13:$F$14</c:f>
              <c:strCache>
                <c:ptCount val="1"/>
                <c:pt idx="0">
                  <c:v>In Range</c:v>
                </c:pt>
              </c:strCache>
            </c:strRef>
          </c:tx>
          <c:spPr>
            <a:solidFill>
              <a:schemeClr val="accent1"/>
            </a:solidFill>
            <a:ln>
              <a:noFill/>
            </a:ln>
            <a:effectLst/>
          </c:spPr>
          <c:invertIfNegative val="0"/>
          <c:cat>
            <c:strRef>
              <c:f>'Service Response'!$E$15:$E$19</c:f>
              <c:strCache>
                <c:ptCount val="4"/>
                <c:pt idx="0">
                  <c:v>Baltimore/MD</c:v>
                </c:pt>
                <c:pt idx="1">
                  <c:v>Chicago/IL</c:v>
                </c:pt>
                <c:pt idx="2">
                  <c:v>Denver/CO</c:v>
                </c:pt>
                <c:pt idx="3">
                  <c:v>Los Angeles/CA</c:v>
                </c:pt>
              </c:strCache>
            </c:strRef>
          </c:cat>
          <c:val>
            <c:numRef>
              <c:f>'Service Response'!$F$15:$F$19</c:f>
              <c:numCache>
                <c:formatCode>0%</c:formatCode>
                <c:ptCount val="4"/>
                <c:pt idx="0">
                  <c:v>0.50971667272066834</c:v>
                </c:pt>
                <c:pt idx="1">
                  <c:v>0.50378298579073633</c:v>
                </c:pt>
                <c:pt idx="2">
                  <c:v>0.51188760806916422</c:v>
                </c:pt>
                <c:pt idx="3">
                  <c:v>0.51063055191495554</c:v>
                </c:pt>
              </c:numCache>
            </c:numRef>
          </c:val>
          <c:extLst>
            <c:ext xmlns:c16="http://schemas.microsoft.com/office/drawing/2014/chart" uri="{C3380CC4-5D6E-409C-BE32-E72D297353CC}">
              <c16:uniqueId val="{00000000-787C-479C-A205-AA173DCFE6C5}"/>
            </c:ext>
          </c:extLst>
        </c:ser>
        <c:ser>
          <c:idx val="1"/>
          <c:order val="1"/>
          <c:tx>
            <c:strRef>
              <c:f>'Service Response'!$G$13:$G$14</c:f>
              <c:strCache>
                <c:ptCount val="1"/>
                <c:pt idx="0">
                  <c:v>High</c:v>
                </c:pt>
              </c:strCache>
            </c:strRef>
          </c:tx>
          <c:spPr>
            <a:solidFill>
              <a:schemeClr val="accent2"/>
            </a:solidFill>
            <a:ln>
              <a:noFill/>
            </a:ln>
            <a:effectLst/>
          </c:spPr>
          <c:invertIfNegative val="0"/>
          <c:cat>
            <c:strRef>
              <c:f>'Service Response'!$E$15:$E$19</c:f>
              <c:strCache>
                <c:ptCount val="4"/>
                <c:pt idx="0">
                  <c:v>Baltimore/MD</c:v>
                </c:pt>
                <c:pt idx="1">
                  <c:v>Chicago/IL</c:v>
                </c:pt>
                <c:pt idx="2">
                  <c:v>Denver/CO</c:v>
                </c:pt>
                <c:pt idx="3">
                  <c:v>Los Angeles/CA</c:v>
                </c:pt>
              </c:strCache>
            </c:strRef>
          </c:cat>
          <c:val>
            <c:numRef>
              <c:f>'Service Response'!$G$15:$G$19</c:f>
              <c:numCache>
                <c:formatCode>0%</c:formatCode>
                <c:ptCount val="4"/>
                <c:pt idx="0">
                  <c:v>0.24600435888122049</c:v>
                </c:pt>
                <c:pt idx="1">
                  <c:v>0.24986159808082672</c:v>
                </c:pt>
                <c:pt idx="2">
                  <c:v>0.24639769452449567</c:v>
                </c:pt>
                <c:pt idx="3">
                  <c:v>0.24683267802533856</c:v>
                </c:pt>
              </c:numCache>
            </c:numRef>
          </c:val>
          <c:extLst>
            <c:ext xmlns:c16="http://schemas.microsoft.com/office/drawing/2014/chart" uri="{C3380CC4-5D6E-409C-BE32-E72D297353CC}">
              <c16:uniqueId val="{00000001-787C-479C-A205-AA173DCFE6C5}"/>
            </c:ext>
          </c:extLst>
        </c:ser>
        <c:ser>
          <c:idx val="2"/>
          <c:order val="2"/>
          <c:tx>
            <c:strRef>
              <c:f>'Service Response'!$H$13:$H$14</c:f>
              <c:strCache>
                <c:ptCount val="1"/>
                <c:pt idx="0">
                  <c:v>Very High</c:v>
                </c:pt>
              </c:strCache>
            </c:strRef>
          </c:tx>
          <c:spPr>
            <a:solidFill>
              <a:schemeClr val="accent3"/>
            </a:solidFill>
            <a:ln>
              <a:noFill/>
            </a:ln>
            <a:effectLst/>
          </c:spPr>
          <c:invertIfNegative val="0"/>
          <c:cat>
            <c:strRef>
              <c:f>'Service Response'!$E$15:$E$19</c:f>
              <c:strCache>
                <c:ptCount val="4"/>
                <c:pt idx="0">
                  <c:v>Baltimore/MD</c:v>
                </c:pt>
                <c:pt idx="1">
                  <c:v>Chicago/IL</c:v>
                </c:pt>
                <c:pt idx="2">
                  <c:v>Denver/CO</c:v>
                </c:pt>
                <c:pt idx="3">
                  <c:v>Los Angeles/CA</c:v>
                </c:pt>
              </c:strCache>
            </c:strRef>
          </c:cat>
          <c:val>
            <c:numRef>
              <c:f>'Service Response'!$H$15:$H$19</c:f>
              <c:numCache>
                <c:formatCode>0%</c:formatCode>
                <c:ptCount val="4"/>
                <c:pt idx="0">
                  <c:v>0.24427896839811114</c:v>
                </c:pt>
                <c:pt idx="1">
                  <c:v>0.24635541612843698</c:v>
                </c:pt>
                <c:pt idx="2">
                  <c:v>0.24171469740634005</c:v>
                </c:pt>
                <c:pt idx="3">
                  <c:v>0.24253677005970584</c:v>
                </c:pt>
              </c:numCache>
            </c:numRef>
          </c:val>
          <c:extLst>
            <c:ext xmlns:c16="http://schemas.microsoft.com/office/drawing/2014/chart" uri="{C3380CC4-5D6E-409C-BE32-E72D297353CC}">
              <c16:uniqueId val="{00000002-787C-479C-A205-AA173DCFE6C5}"/>
            </c:ext>
          </c:extLst>
        </c:ser>
        <c:dLbls>
          <c:showLegendKey val="0"/>
          <c:showVal val="0"/>
          <c:showCatName val="0"/>
          <c:showSerName val="0"/>
          <c:showPercent val="0"/>
          <c:showBubbleSize val="0"/>
        </c:dLbls>
        <c:gapWidth val="219"/>
        <c:overlap val="-27"/>
        <c:axId val="1737329888"/>
        <c:axId val="1804453296"/>
      </c:barChart>
      <c:catAx>
        <c:axId val="17373298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04453296"/>
        <c:crosses val="autoZero"/>
        <c:auto val="1"/>
        <c:lblAlgn val="ctr"/>
        <c:lblOffset val="100"/>
        <c:noMultiLvlLbl val="0"/>
      </c:catAx>
      <c:valAx>
        <c:axId val="180445329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373298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[Warun_Kumar_ABADS_B11.xlsx]Service Response!PivotTable12</c:name>
    <c:fmtId val="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Response Time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'Service Response'!$F$24:$F$25</c:f>
              <c:strCache>
                <c:ptCount val="1"/>
                <c:pt idx="0">
                  <c:v>Within SLA</c:v>
                </c:pt>
              </c:strCache>
            </c:strRef>
          </c:tx>
          <c:spPr>
            <a:solidFill>
              <a:schemeClr val="accent1"/>
            </a:solidFill>
            <a:ln>
              <a:noFill/>
            </a:ln>
            <a:effectLst/>
          </c:spPr>
          <c:invertIfNegative val="0"/>
          <c:cat>
            <c:strRef>
              <c:f>'Service Response'!$E$26:$E$30</c:f>
              <c:strCache>
                <c:ptCount val="4"/>
                <c:pt idx="0">
                  <c:v>Baltimore/MD</c:v>
                </c:pt>
                <c:pt idx="1">
                  <c:v>Chicago/IL</c:v>
                </c:pt>
                <c:pt idx="2">
                  <c:v>Denver/CO</c:v>
                </c:pt>
                <c:pt idx="3">
                  <c:v>Los Angeles/CA</c:v>
                </c:pt>
              </c:strCache>
            </c:strRef>
          </c:cat>
          <c:val>
            <c:numRef>
              <c:f>'Service Response'!$F$26:$F$30</c:f>
              <c:numCache>
                <c:formatCode>0%</c:formatCode>
                <c:ptCount val="4"/>
                <c:pt idx="0">
                  <c:v>0.62250272430076281</c:v>
                </c:pt>
                <c:pt idx="1">
                  <c:v>0.62022513378852184</c:v>
                </c:pt>
                <c:pt idx="2">
                  <c:v>0.62716138328530258</c:v>
                </c:pt>
                <c:pt idx="3">
                  <c:v>0.63113441095092471</c:v>
                </c:pt>
              </c:numCache>
            </c:numRef>
          </c:val>
          <c:extLst>
            <c:ext xmlns:c16="http://schemas.microsoft.com/office/drawing/2014/chart" uri="{C3380CC4-5D6E-409C-BE32-E72D297353CC}">
              <c16:uniqueId val="{00000000-D226-4C4D-B4CF-BAB864609BCE}"/>
            </c:ext>
          </c:extLst>
        </c:ser>
        <c:ser>
          <c:idx val="1"/>
          <c:order val="1"/>
          <c:tx>
            <c:strRef>
              <c:f>'Service Response'!$G$24:$G$25</c:f>
              <c:strCache>
                <c:ptCount val="1"/>
                <c:pt idx="0">
                  <c:v>Below SLA</c:v>
                </c:pt>
              </c:strCache>
            </c:strRef>
          </c:tx>
          <c:spPr>
            <a:solidFill>
              <a:schemeClr val="accent2"/>
            </a:solidFill>
            <a:ln>
              <a:noFill/>
            </a:ln>
            <a:effectLst/>
          </c:spPr>
          <c:invertIfNegative val="0"/>
          <c:cat>
            <c:strRef>
              <c:f>'Service Response'!$E$26:$E$30</c:f>
              <c:strCache>
                <c:ptCount val="4"/>
                <c:pt idx="0">
                  <c:v>Baltimore/MD</c:v>
                </c:pt>
                <c:pt idx="1">
                  <c:v>Chicago/IL</c:v>
                </c:pt>
                <c:pt idx="2">
                  <c:v>Denver/CO</c:v>
                </c:pt>
                <c:pt idx="3">
                  <c:v>Los Angeles/CA</c:v>
                </c:pt>
              </c:strCache>
            </c:strRef>
          </c:cat>
          <c:val>
            <c:numRef>
              <c:f>'Service Response'!$G$26:$G$30</c:f>
              <c:numCache>
                <c:formatCode>0%</c:formatCode>
                <c:ptCount val="4"/>
                <c:pt idx="0">
                  <c:v>0.25136215038140208</c:v>
                </c:pt>
                <c:pt idx="1">
                  <c:v>0.25115334932644401</c:v>
                </c:pt>
                <c:pt idx="2">
                  <c:v>0.24927953890489912</c:v>
                </c:pt>
                <c:pt idx="3">
                  <c:v>0.24224552206203581</c:v>
                </c:pt>
              </c:numCache>
            </c:numRef>
          </c:val>
          <c:extLst>
            <c:ext xmlns:c16="http://schemas.microsoft.com/office/drawing/2014/chart" uri="{C3380CC4-5D6E-409C-BE32-E72D297353CC}">
              <c16:uniqueId val="{00000001-D226-4C4D-B4CF-BAB864609BCE}"/>
            </c:ext>
          </c:extLst>
        </c:ser>
        <c:ser>
          <c:idx val="2"/>
          <c:order val="2"/>
          <c:tx>
            <c:strRef>
              <c:f>'Service Response'!$H$24:$H$25</c:f>
              <c:strCache>
                <c:ptCount val="1"/>
                <c:pt idx="0">
                  <c:v>Above SLA</c:v>
                </c:pt>
              </c:strCache>
            </c:strRef>
          </c:tx>
          <c:spPr>
            <a:solidFill>
              <a:schemeClr val="accent3"/>
            </a:solidFill>
            <a:ln>
              <a:noFill/>
            </a:ln>
            <a:effectLst/>
          </c:spPr>
          <c:invertIfNegative val="0"/>
          <c:cat>
            <c:strRef>
              <c:f>'Service Response'!$E$26:$E$30</c:f>
              <c:strCache>
                <c:ptCount val="4"/>
                <c:pt idx="0">
                  <c:v>Baltimore/MD</c:v>
                </c:pt>
                <c:pt idx="1">
                  <c:v>Chicago/IL</c:v>
                </c:pt>
                <c:pt idx="2">
                  <c:v>Denver/CO</c:v>
                </c:pt>
                <c:pt idx="3">
                  <c:v>Los Angeles/CA</c:v>
                </c:pt>
              </c:strCache>
            </c:strRef>
          </c:cat>
          <c:val>
            <c:numRef>
              <c:f>'Service Response'!$H$26:$H$30</c:f>
              <c:numCache>
                <c:formatCode>0%</c:formatCode>
                <c:ptCount val="4"/>
                <c:pt idx="0">
                  <c:v>0.12613512531783508</c:v>
                </c:pt>
                <c:pt idx="1">
                  <c:v>0.12862151688503415</c:v>
                </c:pt>
                <c:pt idx="2">
                  <c:v>0.12355907780979827</c:v>
                </c:pt>
                <c:pt idx="3">
                  <c:v>0.12662006698703945</c:v>
                </c:pt>
              </c:numCache>
            </c:numRef>
          </c:val>
          <c:extLst>
            <c:ext xmlns:c16="http://schemas.microsoft.com/office/drawing/2014/chart" uri="{C3380CC4-5D6E-409C-BE32-E72D297353CC}">
              <c16:uniqueId val="{00000002-D226-4C4D-B4CF-BAB864609BCE}"/>
            </c:ext>
          </c:extLst>
        </c:ser>
        <c:dLbls>
          <c:showLegendKey val="0"/>
          <c:showVal val="0"/>
          <c:showCatName val="0"/>
          <c:showSerName val="0"/>
          <c:showPercent val="0"/>
          <c:showBubbleSize val="0"/>
        </c:dLbls>
        <c:gapWidth val="150"/>
        <c:axId val="1849801152"/>
        <c:axId val="2097214576"/>
      </c:barChart>
      <c:catAx>
        <c:axId val="18498011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97214576"/>
        <c:crosses val="autoZero"/>
        <c:auto val="1"/>
        <c:lblAlgn val="ctr"/>
        <c:lblOffset val="100"/>
        <c:noMultiLvlLbl val="0"/>
      </c:catAx>
      <c:valAx>
        <c:axId val="209721457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498011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[Warun_Kumar_ABADS_B11.xlsx]Customer Segmentation!PivotTable5</c:name>
    <c:fmtId val="31"/>
  </c:pivotSource>
  <c:chart>
    <c:autoTitleDeleted val="1"/>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'Customer Segmentation'!$X$5:$X$6</c:f>
              <c:strCache>
                <c:ptCount val="1"/>
                <c:pt idx="0">
                  <c:v>Billing Question</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invertIfNegative val="0"/>
          <c:cat>
            <c:strRef>
              <c:f>'Customer Segmentation'!$W$7:$W$58</c:f>
              <c:strCache>
                <c:ptCount val="51"/>
                <c:pt idx="0">
                  <c:v>Alabama</c:v>
                </c:pt>
                <c:pt idx="1">
                  <c:v>Alaska</c:v>
                </c:pt>
                <c:pt idx="2">
                  <c:v>Arizona</c:v>
                </c:pt>
                <c:pt idx="3">
                  <c:v>Arkansas</c:v>
                </c:pt>
                <c:pt idx="4">
                  <c:v>California</c:v>
                </c:pt>
                <c:pt idx="5">
                  <c:v>Colorado</c:v>
                </c:pt>
                <c:pt idx="6">
                  <c:v>Connecticut</c:v>
                </c:pt>
                <c:pt idx="7">
                  <c:v>Delaware</c:v>
                </c:pt>
                <c:pt idx="8">
                  <c:v>District of Columbia</c:v>
                </c:pt>
                <c:pt idx="9">
                  <c:v>Florida</c:v>
                </c:pt>
                <c:pt idx="10">
                  <c:v>Georgia</c:v>
                </c:pt>
                <c:pt idx="11">
                  <c:v>Hawaii</c:v>
                </c:pt>
                <c:pt idx="12">
                  <c:v>Idaho</c:v>
                </c:pt>
                <c:pt idx="13">
                  <c:v>Illinois</c:v>
                </c:pt>
                <c:pt idx="14">
                  <c:v>Indiana</c:v>
                </c:pt>
                <c:pt idx="15">
                  <c:v>Iowa</c:v>
                </c:pt>
                <c:pt idx="16">
                  <c:v>Kansas</c:v>
                </c:pt>
                <c:pt idx="17">
                  <c:v>Kentucky</c:v>
                </c:pt>
                <c:pt idx="18">
                  <c:v>Louisiana</c:v>
                </c:pt>
                <c:pt idx="19">
                  <c:v>Maine</c:v>
                </c:pt>
                <c:pt idx="20">
                  <c:v>Maryland</c:v>
                </c:pt>
                <c:pt idx="21">
                  <c:v>Massachusetts</c:v>
                </c:pt>
                <c:pt idx="22">
                  <c:v>Michigan</c:v>
                </c:pt>
                <c:pt idx="23">
                  <c:v>Minnesota</c:v>
                </c:pt>
                <c:pt idx="24">
                  <c:v>Mississippi</c:v>
                </c:pt>
                <c:pt idx="25">
                  <c:v>Missouri</c:v>
                </c:pt>
                <c:pt idx="26">
                  <c:v>Montana</c:v>
                </c:pt>
                <c:pt idx="27">
                  <c:v>Nebraska</c:v>
                </c:pt>
                <c:pt idx="28">
                  <c:v>Nevada</c:v>
                </c:pt>
                <c:pt idx="29">
                  <c:v>New Hampshire</c:v>
                </c:pt>
                <c:pt idx="30">
                  <c:v>New Jersey</c:v>
                </c:pt>
                <c:pt idx="31">
                  <c:v>New Mexico</c:v>
                </c:pt>
                <c:pt idx="32">
                  <c:v>New York</c:v>
                </c:pt>
                <c:pt idx="33">
                  <c:v>North Carolina</c:v>
                </c:pt>
                <c:pt idx="34">
                  <c:v>North Dakota</c:v>
                </c:pt>
                <c:pt idx="35">
                  <c:v>Ohio</c:v>
                </c:pt>
                <c:pt idx="36">
                  <c:v>Oklahoma</c:v>
                </c:pt>
                <c:pt idx="37">
                  <c:v>Oregon</c:v>
                </c:pt>
                <c:pt idx="38">
                  <c:v>Pennsylvania</c:v>
                </c:pt>
                <c:pt idx="39">
                  <c:v>Rhode Island</c:v>
                </c:pt>
                <c:pt idx="40">
                  <c:v>South Carolina</c:v>
                </c:pt>
                <c:pt idx="41">
                  <c:v>South Dakota</c:v>
                </c:pt>
                <c:pt idx="42">
                  <c:v>Tennessee</c:v>
                </c:pt>
                <c:pt idx="43">
                  <c:v>Texas</c:v>
                </c:pt>
                <c:pt idx="44">
                  <c:v>Utah</c:v>
                </c:pt>
                <c:pt idx="45">
                  <c:v>Vermont</c:v>
                </c:pt>
                <c:pt idx="46">
                  <c:v>Virginia</c:v>
                </c:pt>
                <c:pt idx="47">
                  <c:v>Washington</c:v>
                </c:pt>
                <c:pt idx="48">
                  <c:v>West Virginia</c:v>
                </c:pt>
                <c:pt idx="49">
                  <c:v>Wisconsin</c:v>
                </c:pt>
                <c:pt idx="50">
                  <c:v>Wyoming</c:v>
                </c:pt>
              </c:strCache>
            </c:strRef>
          </c:cat>
          <c:val>
            <c:numRef>
              <c:f>'Customer Segmentation'!$X$7:$X$58</c:f>
              <c:numCache>
                <c:formatCode>0%</c:formatCode>
                <c:ptCount val="51"/>
                <c:pt idx="0">
                  <c:v>0.7289972899728997</c:v>
                </c:pt>
                <c:pt idx="1">
                  <c:v>0.63698630136986301</c:v>
                </c:pt>
                <c:pt idx="2">
                  <c:v>0.68792401628222521</c:v>
                </c:pt>
                <c:pt idx="3">
                  <c:v>0.74509803921568629</c:v>
                </c:pt>
                <c:pt idx="4">
                  <c:v>0.71275130817956489</c:v>
                </c:pt>
                <c:pt idx="5">
                  <c:v>0.69541778975741242</c:v>
                </c:pt>
                <c:pt idx="6">
                  <c:v>0.6740196078431373</c:v>
                </c:pt>
                <c:pt idx="7">
                  <c:v>0.703125</c:v>
                </c:pt>
                <c:pt idx="8">
                  <c:v>0.72612612612612615</c:v>
                </c:pt>
                <c:pt idx="9">
                  <c:v>0.71100917431192656</c:v>
                </c:pt>
                <c:pt idx="10">
                  <c:v>0.70518358531317493</c:v>
                </c:pt>
                <c:pt idx="11">
                  <c:v>0.71812080536912748</c:v>
                </c:pt>
                <c:pt idx="12">
                  <c:v>0.71264367816091956</c:v>
                </c:pt>
                <c:pt idx="13">
                  <c:v>0.66981132075471694</c:v>
                </c:pt>
                <c:pt idx="14">
                  <c:v>0.70244565217391308</c:v>
                </c:pt>
                <c:pt idx="15">
                  <c:v>0.71584699453551914</c:v>
                </c:pt>
                <c:pt idx="16">
                  <c:v>0.70877944325481801</c:v>
                </c:pt>
                <c:pt idx="17">
                  <c:v>0.72019464720194648</c:v>
                </c:pt>
                <c:pt idx="18">
                  <c:v>0.733652312599681</c:v>
                </c:pt>
                <c:pt idx="19">
                  <c:v>0.75</c:v>
                </c:pt>
                <c:pt idx="20">
                  <c:v>0.73012048192771084</c:v>
                </c:pt>
                <c:pt idx="21">
                  <c:v>0.72210953346855988</c:v>
                </c:pt>
                <c:pt idx="22">
                  <c:v>0.74346405228758172</c:v>
                </c:pt>
                <c:pt idx="23">
                  <c:v>0.7050561797752809</c:v>
                </c:pt>
                <c:pt idx="24">
                  <c:v>0.7247191011235955</c:v>
                </c:pt>
                <c:pt idx="25">
                  <c:v>0.72140762463343111</c:v>
                </c:pt>
                <c:pt idx="26">
                  <c:v>0.77659574468085102</c:v>
                </c:pt>
                <c:pt idx="27">
                  <c:v>0.72016460905349799</c:v>
                </c:pt>
                <c:pt idx="28">
                  <c:v>0.74727668845315909</c:v>
                </c:pt>
                <c:pt idx="29">
                  <c:v>0.72549019607843135</c:v>
                </c:pt>
                <c:pt idx="30">
                  <c:v>0.66561514195583593</c:v>
                </c:pt>
                <c:pt idx="31">
                  <c:v>0.74528301886792447</c:v>
                </c:pt>
                <c:pt idx="32">
                  <c:v>0.70940649496080632</c:v>
                </c:pt>
                <c:pt idx="33">
                  <c:v>0.73071895424836597</c:v>
                </c:pt>
                <c:pt idx="34">
                  <c:v>0.78947368421052633</c:v>
                </c:pt>
                <c:pt idx="35">
                  <c:v>0.70603448275862069</c:v>
                </c:pt>
                <c:pt idx="36">
                  <c:v>0.71003717472118955</c:v>
                </c:pt>
                <c:pt idx="37">
                  <c:v>0.71264367816091956</c:v>
                </c:pt>
                <c:pt idx="38">
                  <c:v>0.68928220255653883</c:v>
                </c:pt>
                <c:pt idx="39">
                  <c:v>0.77142857142857146</c:v>
                </c:pt>
                <c:pt idx="40">
                  <c:v>0.7142857142857143</c:v>
                </c:pt>
                <c:pt idx="41">
                  <c:v>0.65591397849462363</c:v>
                </c:pt>
                <c:pt idx="42">
                  <c:v>0.71987951807228912</c:v>
                </c:pt>
                <c:pt idx="43">
                  <c:v>0.71416573348264278</c:v>
                </c:pt>
                <c:pt idx="44">
                  <c:v>0.68791946308724827</c:v>
                </c:pt>
                <c:pt idx="45">
                  <c:v>0.7142857142857143</c:v>
                </c:pt>
                <c:pt idx="46">
                  <c:v>0.73367697594501713</c:v>
                </c:pt>
                <c:pt idx="47">
                  <c:v>0.72398190045248867</c:v>
                </c:pt>
                <c:pt idx="48">
                  <c:v>0.654485049833887</c:v>
                </c:pt>
                <c:pt idx="49">
                  <c:v>0.73099415204678364</c:v>
                </c:pt>
                <c:pt idx="50">
                  <c:v>0.54545454545454541</c:v>
                </c:pt>
              </c:numCache>
            </c:numRef>
          </c:val>
          <c:extLst>
            <c:ext xmlns:c16="http://schemas.microsoft.com/office/drawing/2014/chart" uri="{C3380CC4-5D6E-409C-BE32-E72D297353CC}">
              <c16:uniqueId val="{00000000-88EC-4E72-9A49-8C6824BA2351}"/>
            </c:ext>
          </c:extLst>
        </c:ser>
        <c:ser>
          <c:idx val="1"/>
          <c:order val="1"/>
          <c:tx>
            <c:strRef>
              <c:f>'Customer Segmentation'!$Y$5:$Y$6</c:f>
              <c:strCache>
                <c:ptCount val="1"/>
                <c:pt idx="0">
                  <c:v>Payments</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invertIfNegative val="0"/>
          <c:cat>
            <c:strRef>
              <c:f>'Customer Segmentation'!$W$7:$W$58</c:f>
              <c:strCache>
                <c:ptCount val="51"/>
                <c:pt idx="0">
                  <c:v>Alabama</c:v>
                </c:pt>
                <c:pt idx="1">
                  <c:v>Alaska</c:v>
                </c:pt>
                <c:pt idx="2">
                  <c:v>Arizona</c:v>
                </c:pt>
                <c:pt idx="3">
                  <c:v>Arkansas</c:v>
                </c:pt>
                <c:pt idx="4">
                  <c:v>California</c:v>
                </c:pt>
                <c:pt idx="5">
                  <c:v>Colorado</c:v>
                </c:pt>
                <c:pt idx="6">
                  <c:v>Connecticut</c:v>
                </c:pt>
                <c:pt idx="7">
                  <c:v>Delaware</c:v>
                </c:pt>
                <c:pt idx="8">
                  <c:v>District of Columbia</c:v>
                </c:pt>
                <c:pt idx="9">
                  <c:v>Florida</c:v>
                </c:pt>
                <c:pt idx="10">
                  <c:v>Georgia</c:v>
                </c:pt>
                <c:pt idx="11">
                  <c:v>Hawaii</c:v>
                </c:pt>
                <c:pt idx="12">
                  <c:v>Idaho</c:v>
                </c:pt>
                <c:pt idx="13">
                  <c:v>Illinois</c:v>
                </c:pt>
                <c:pt idx="14">
                  <c:v>Indiana</c:v>
                </c:pt>
                <c:pt idx="15">
                  <c:v>Iowa</c:v>
                </c:pt>
                <c:pt idx="16">
                  <c:v>Kansas</c:v>
                </c:pt>
                <c:pt idx="17">
                  <c:v>Kentucky</c:v>
                </c:pt>
                <c:pt idx="18">
                  <c:v>Louisiana</c:v>
                </c:pt>
                <c:pt idx="19">
                  <c:v>Maine</c:v>
                </c:pt>
                <c:pt idx="20">
                  <c:v>Maryland</c:v>
                </c:pt>
                <c:pt idx="21">
                  <c:v>Massachusetts</c:v>
                </c:pt>
                <c:pt idx="22">
                  <c:v>Michigan</c:v>
                </c:pt>
                <c:pt idx="23">
                  <c:v>Minnesota</c:v>
                </c:pt>
                <c:pt idx="24">
                  <c:v>Mississippi</c:v>
                </c:pt>
                <c:pt idx="25">
                  <c:v>Missouri</c:v>
                </c:pt>
                <c:pt idx="26">
                  <c:v>Montana</c:v>
                </c:pt>
                <c:pt idx="27">
                  <c:v>Nebraska</c:v>
                </c:pt>
                <c:pt idx="28">
                  <c:v>Nevada</c:v>
                </c:pt>
                <c:pt idx="29">
                  <c:v>New Hampshire</c:v>
                </c:pt>
                <c:pt idx="30">
                  <c:v>New Jersey</c:v>
                </c:pt>
                <c:pt idx="31">
                  <c:v>New Mexico</c:v>
                </c:pt>
                <c:pt idx="32">
                  <c:v>New York</c:v>
                </c:pt>
                <c:pt idx="33">
                  <c:v>North Carolina</c:v>
                </c:pt>
                <c:pt idx="34">
                  <c:v>North Dakota</c:v>
                </c:pt>
                <c:pt idx="35">
                  <c:v>Ohio</c:v>
                </c:pt>
                <c:pt idx="36">
                  <c:v>Oklahoma</c:v>
                </c:pt>
                <c:pt idx="37">
                  <c:v>Oregon</c:v>
                </c:pt>
                <c:pt idx="38">
                  <c:v>Pennsylvania</c:v>
                </c:pt>
                <c:pt idx="39">
                  <c:v>Rhode Island</c:v>
                </c:pt>
                <c:pt idx="40">
                  <c:v>South Carolina</c:v>
                </c:pt>
                <c:pt idx="41">
                  <c:v>South Dakota</c:v>
                </c:pt>
                <c:pt idx="42">
                  <c:v>Tennessee</c:v>
                </c:pt>
                <c:pt idx="43">
                  <c:v>Texas</c:v>
                </c:pt>
                <c:pt idx="44">
                  <c:v>Utah</c:v>
                </c:pt>
                <c:pt idx="45">
                  <c:v>Vermont</c:v>
                </c:pt>
                <c:pt idx="46">
                  <c:v>Virginia</c:v>
                </c:pt>
                <c:pt idx="47">
                  <c:v>Washington</c:v>
                </c:pt>
                <c:pt idx="48">
                  <c:v>West Virginia</c:v>
                </c:pt>
                <c:pt idx="49">
                  <c:v>Wisconsin</c:v>
                </c:pt>
                <c:pt idx="50">
                  <c:v>Wyoming</c:v>
                </c:pt>
              </c:strCache>
            </c:strRef>
          </c:cat>
          <c:val>
            <c:numRef>
              <c:f>'Customer Segmentation'!$Y$7:$Y$58</c:f>
              <c:numCache>
                <c:formatCode>0%</c:formatCode>
                <c:ptCount val="51"/>
                <c:pt idx="0">
                  <c:v>0.14227642276422764</c:v>
                </c:pt>
                <c:pt idx="1">
                  <c:v>0.17123287671232876</c:v>
                </c:pt>
                <c:pt idx="2">
                  <c:v>0.16146540027137041</c:v>
                </c:pt>
                <c:pt idx="3">
                  <c:v>0.14215686274509803</c:v>
                </c:pt>
                <c:pt idx="4">
                  <c:v>0.13797851831451391</c:v>
                </c:pt>
                <c:pt idx="5">
                  <c:v>0.17789757412398921</c:v>
                </c:pt>
                <c:pt idx="6">
                  <c:v>0.16911764705882354</c:v>
                </c:pt>
                <c:pt idx="7">
                  <c:v>0.171875</c:v>
                </c:pt>
                <c:pt idx="8">
                  <c:v>0.14774774774774774</c:v>
                </c:pt>
                <c:pt idx="9">
                  <c:v>0.14749470712773466</c:v>
                </c:pt>
                <c:pt idx="10">
                  <c:v>0.14254859611231102</c:v>
                </c:pt>
                <c:pt idx="11">
                  <c:v>0.15436241610738255</c:v>
                </c:pt>
                <c:pt idx="12">
                  <c:v>0.16666666666666666</c:v>
                </c:pt>
                <c:pt idx="13">
                  <c:v>0.17806603773584906</c:v>
                </c:pt>
                <c:pt idx="14">
                  <c:v>0.15625</c:v>
                </c:pt>
                <c:pt idx="15">
                  <c:v>0.14754098360655737</c:v>
                </c:pt>
                <c:pt idx="16">
                  <c:v>0.145610278372591</c:v>
                </c:pt>
                <c:pt idx="17">
                  <c:v>0.15815085158150852</c:v>
                </c:pt>
                <c:pt idx="18">
                  <c:v>0.13237639553429026</c:v>
                </c:pt>
                <c:pt idx="19">
                  <c:v>0.1875</c:v>
                </c:pt>
                <c:pt idx="20">
                  <c:v>0.10843373493975904</c:v>
                </c:pt>
                <c:pt idx="21">
                  <c:v>0.13590263691683571</c:v>
                </c:pt>
                <c:pt idx="22">
                  <c:v>0.10784313725490197</c:v>
                </c:pt>
                <c:pt idx="23">
                  <c:v>0.14606741573033707</c:v>
                </c:pt>
                <c:pt idx="24">
                  <c:v>0.1853932584269663</c:v>
                </c:pt>
                <c:pt idx="25">
                  <c:v>0.14222873900293256</c:v>
                </c:pt>
                <c:pt idx="26">
                  <c:v>9.5744680851063829E-2</c:v>
                </c:pt>
                <c:pt idx="27">
                  <c:v>0.16460905349794239</c:v>
                </c:pt>
                <c:pt idx="28">
                  <c:v>0.10021786492374728</c:v>
                </c:pt>
                <c:pt idx="29">
                  <c:v>9.8039215686274508E-2</c:v>
                </c:pt>
                <c:pt idx="30">
                  <c:v>0.15457413249211358</c:v>
                </c:pt>
                <c:pt idx="31">
                  <c:v>0.11792452830188679</c:v>
                </c:pt>
                <c:pt idx="32">
                  <c:v>0.14949608062709965</c:v>
                </c:pt>
                <c:pt idx="33">
                  <c:v>0.14509803921568629</c:v>
                </c:pt>
                <c:pt idx="34">
                  <c:v>9.2105263157894732E-2</c:v>
                </c:pt>
                <c:pt idx="35">
                  <c:v>0.14310344827586208</c:v>
                </c:pt>
                <c:pt idx="36">
                  <c:v>0.14312267657992564</c:v>
                </c:pt>
                <c:pt idx="37">
                  <c:v>0.13026819923371646</c:v>
                </c:pt>
                <c:pt idx="38">
                  <c:v>0.14749262536873156</c:v>
                </c:pt>
                <c:pt idx="39">
                  <c:v>0.17142857142857143</c:v>
                </c:pt>
                <c:pt idx="40">
                  <c:v>0.12698412698412698</c:v>
                </c:pt>
                <c:pt idx="41">
                  <c:v>0.19354838709677419</c:v>
                </c:pt>
                <c:pt idx="42">
                  <c:v>0.14006024096385541</c:v>
                </c:pt>
                <c:pt idx="43">
                  <c:v>0.14193729003359462</c:v>
                </c:pt>
                <c:pt idx="44">
                  <c:v>0.15436241610738255</c:v>
                </c:pt>
                <c:pt idx="45">
                  <c:v>0.21428571428571427</c:v>
                </c:pt>
                <c:pt idx="46">
                  <c:v>0.12886597938144329</c:v>
                </c:pt>
                <c:pt idx="47">
                  <c:v>0.12518853695324283</c:v>
                </c:pt>
                <c:pt idx="48">
                  <c:v>0.14950166112956811</c:v>
                </c:pt>
                <c:pt idx="49">
                  <c:v>0.14327485380116958</c:v>
                </c:pt>
                <c:pt idx="50">
                  <c:v>0.36363636363636365</c:v>
                </c:pt>
              </c:numCache>
            </c:numRef>
          </c:val>
          <c:extLst>
            <c:ext xmlns:c16="http://schemas.microsoft.com/office/drawing/2014/chart" uri="{C3380CC4-5D6E-409C-BE32-E72D297353CC}">
              <c16:uniqueId val="{00000001-88EC-4E72-9A49-8C6824BA2351}"/>
            </c:ext>
          </c:extLst>
        </c:ser>
        <c:ser>
          <c:idx val="2"/>
          <c:order val="2"/>
          <c:tx>
            <c:strRef>
              <c:f>'Customer Segmentation'!$Z$5:$Z$6</c:f>
              <c:strCache>
                <c:ptCount val="1"/>
                <c:pt idx="0">
                  <c:v>Service Outage</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invertIfNegative val="0"/>
          <c:cat>
            <c:strRef>
              <c:f>'Customer Segmentation'!$W$7:$W$58</c:f>
              <c:strCache>
                <c:ptCount val="51"/>
                <c:pt idx="0">
                  <c:v>Alabama</c:v>
                </c:pt>
                <c:pt idx="1">
                  <c:v>Alaska</c:v>
                </c:pt>
                <c:pt idx="2">
                  <c:v>Arizona</c:v>
                </c:pt>
                <c:pt idx="3">
                  <c:v>Arkansas</c:v>
                </c:pt>
                <c:pt idx="4">
                  <c:v>California</c:v>
                </c:pt>
                <c:pt idx="5">
                  <c:v>Colorado</c:v>
                </c:pt>
                <c:pt idx="6">
                  <c:v>Connecticut</c:v>
                </c:pt>
                <c:pt idx="7">
                  <c:v>Delaware</c:v>
                </c:pt>
                <c:pt idx="8">
                  <c:v>District of Columbia</c:v>
                </c:pt>
                <c:pt idx="9">
                  <c:v>Florida</c:v>
                </c:pt>
                <c:pt idx="10">
                  <c:v>Georgia</c:v>
                </c:pt>
                <c:pt idx="11">
                  <c:v>Hawaii</c:v>
                </c:pt>
                <c:pt idx="12">
                  <c:v>Idaho</c:v>
                </c:pt>
                <c:pt idx="13">
                  <c:v>Illinois</c:v>
                </c:pt>
                <c:pt idx="14">
                  <c:v>Indiana</c:v>
                </c:pt>
                <c:pt idx="15">
                  <c:v>Iowa</c:v>
                </c:pt>
                <c:pt idx="16">
                  <c:v>Kansas</c:v>
                </c:pt>
                <c:pt idx="17">
                  <c:v>Kentucky</c:v>
                </c:pt>
                <c:pt idx="18">
                  <c:v>Louisiana</c:v>
                </c:pt>
                <c:pt idx="19">
                  <c:v>Maine</c:v>
                </c:pt>
                <c:pt idx="20">
                  <c:v>Maryland</c:v>
                </c:pt>
                <c:pt idx="21">
                  <c:v>Massachusetts</c:v>
                </c:pt>
                <c:pt idx="22">
                  <c:v>Michigan</c:v>
                </c:pt>
                <c:pt idx="23">
                  <c:v>Minnesota</c:v>
                </c:pt>
                <c:pt idx="24">
                  <c:v>Mississippi</c:v>
                </c:pt>
                <c:pt idx="25">
                  <c:v>Missouri</c:v>
                </c:pt>
                <c:pt idx="26">
                  <c:v>Montana</c:v>
                </c:pt>
                <c:pt idx="27">
                  <c:v>Nebraska</c:v>
                </c:pt>
                <c:pt idx="28">
                  <c:v>Nevada</c:v>
                </c:pt>
                <c:pt idx="29">
                  <c:v>New Hampshire</c:v>
                </c:pt>
                <c:pt idx="30">
                  <c:v>New Jersey</c:v>
                </c:pt>
                <c:pt idx="31">
                  <c:v>New Mexico</c:v>
                </c:pt>
                <c:pt idx="32">
                  <c:v>New York</c:v>
                </c:pt>
                <c:pt idx="33">
                  <c:v>North Carolina</c:v>
                </c:pt>
                <c:pt idx="34">
                  <c:v>North Dakota</c:v>
                </c:pt>
                <c:pt idx="35">
                  <c:v>Ohio</c:v>
                </c:pt>
                <c:pt idx="36">
                  <c:v>Oklahoma</c:v>
                </c:pt>
                <c:pt idx="37">
                  <c:v>Oregon</c:v>
                </c:pt>
                <c:pt idx="38">
                  <c:v>Pennsylvania</c:v>
                </c:pt>
                <c:pt idx="39">
                  <c:v>Rhode Island</c:v>
                </c:pt>
                <c:pt idx="40">
                  <c:v>South Carolina</c:v>
                </c:pt>
                <c:pt idx="41">
                  <c:v>South Dakota</c:v>
                </c:pt>
                <c:pt idx="42">
                  <c:v>Tennessee</c:v>
                </c:pt>
                <c:pt idx="43">
                  <c:v>Texas</c:v>
                </c:pt>
                <c:pt idx="44">
                  <c:v>Utah</c:v>
                </c:pt>
                <c:pt idx="45">
                  <c:v>Vermont</c:v>
                </c:pt>
                <c:pt idx="46">
                  <c:v>Virginia</c:v>
                </c:pt>
                <c:pt idx="47">
                  <c:v>Washington</c:v>
                </c:pt>
                <c:pt idx="48">
                  <c:v>West Virginia</c:v>
                </c:pt>
                <c:pt idx="49">
                  <c:v>Wisconsin</c:v>
                </c:pt>
                <c:pt idx="50">
                  <c:v>Wyoming</c:v>
                </c:pt>
              </c:strCache>
            </c:strRef>
          </c:cat>
          <c:val>
            <c:numRef>
              <c:f>'Customer Segmentation'!$Z$7:$Z$58</c:f>
              <c:numCache>
                <c:formatCode>0%</c:formatCode>
                <c:ptCount val="51"/>
                <c:pt idx="0">
                  <c:v>0.12872628726287264</c:v>
                </c:pt>
                <c:pt idx="1">
                  <c:v>0.19178082191780821</c:v>
                </c:pt>
                <c:pt idx="2">
                  <c:v>0.15061058344640435</c:v>
                </c:pt>
                <c:pt idx="3">
                  <c:v>0.11274509803921569</c:v>
                </c:pt>
                <c:pt idx="4">
                  <c:v>0.14927017350592123</c:v>
                </c:pt>
                <c:pt idx="5">
                  <c:v>0.12668463611859837</c:v>
                </c:pt>
                <c:pt idx="6">
                  <c:v>0.15686274509803921</c:v>
                </c:pt>
                <c:pt idx="7">
                  <c:v>0.125</c:v>
                </c:pt>
                <c:pt idx="8">
                  <c:v>0.12612612612612611</c:v>
                </c:pt>
                <c:pt idx="9">
                  <c:v>0.14149611856033875</c:v>
                </c:pt>
                <c:pt idx="10">
                  <c:v>0.15226781857451405</c:v>
                </c:pt>
                <c:pt idx="11">
                  <c:v>0.12751677852348994</c:v>
                </c:pt>
                <c:pt idx="12">
                  <c:v>0.1206896551724138</c:v>
                </c:pt>
                <c:pt idx="13">
                  <c:v>0.15212264150943397</c:v>
                </c:pt>
                <c:pt idx="14">
                  <c:v>0.14130434782608695</c:v>
                </c:pt>
                <c:pt idx="15">
                  <c:v>0.13661202185792351</c:v>
                </c:pt>
                <c:pt idx="16">
                  <c:v>0.145610278372591</c:v>
                </c:pt>
                <c:pt idx="17">
                  <c:v>0.12165450121654502</c:v>
                </c:pt>
                <c:pt idx="18">
                  <c:v>0.13397129186602871</c:v>
                </c:pt>
                <c:pt idx="19">
                  <c:v>6.25E-2</c:v>
                </c:pt>
                <c:pt idx="20">
                  <c:v>0.16144578313253011</c:v>
                </c:pt>
                <c:pt idx="21">
                  <c:v>0.14198782961460446</c:v>
                </c:pt>
                <c:pt idx="22">
                  <c:v>0.14869281045751634</c:v>
                </c:pt>
                <c:pt idx="23">
                  <c:v>0.14887640449438203</c:v>
                </c:pt>
                <c:pt idx="24">
                  <c:v>8.98876404494382E-2</c:v>
                </c:pt>
                <c:pt idx="25">
                  <c:v>0.13636363636363635</c:v>
                </c:pt>
                <c:pt idx="26">
                  <c:v>0.1276595744680851</c:v>
                </c:pt>
                <c:pt idx="27">
                  <c:v>0.11522633744855967</c:v>
                </c:pt>
                <c:pt idx="28">
                  <c:v>0.15250544662309368</c:v>
                </c:pt>
                <c:pt idx="29">
                  <c:v>0.17647058823529413</c:v>
                </c:pt>
                <c:pt idx="30">
                  <c:v>0.17981072555205047</c:v>
                </c:pt>
                <c:pt idx="31">
                  <c:v>0.13679245283018868</c:v>
                </c:pt>
                <c:pt idx="32">
                  <c:v>0.14109742441209405</c:v>
                </c:pt>
                <c:pt idx="33">
                  <c:v>0.12418300653594772</c:v>
                </c:pt>
                <c:pt idx="34">
                  <c:v>0.11842105263157894</c:v>
                </c:pt>
                <c:pt idx="35">
                  <c:v>0.15086206896551724</c:v>
                </c:pt>
                <c:pt idx="36">
                  <c:v>0.14684014869888476</c:v>
                </c:pt>
                <c:pt idx="37">
                  <c:v>0.15708812260536398</c:v>
                </c:pt>
                <c:pt idx="38">
                  <c:v>0.16322517207472959</c:v>
                </c:pt>
                <c:pt idx="39">
                  <c:v>5.7142857142857141E-2</c:v>
                </c:pt>
                <c:pt idx="40">
                  <c:v>0.15873015873015872</c:v>
                </c:pt>
                <c:pt idx="41">
                  <c:v>0.15053763440860216</c:v>
                </c:pt>
                <c:pt idx="42">
                  <c:v>0.14006024096385541</c:v>
                </c:pt>
                <c:pt idx="43">
                  <c:v>0.1438969764837626</c:v>
                </c:pt>
                <c:pt idx="44">
                  <c:v>0.15771812080536912</c:v>
                </c:pt>
                <c:pt idx="45">
                  <c:v>7.1428571428571425E-2</c:v>
                </c:pt>
                <c:pt idx="46">
                  <c:v>0.13745704467353953</c:v>
                </c:pt>
                <c:pt idx="47">
                  <c:v>0.15082956259426847</c:v>
                </c:pt>
                <c:pt idx="48">
                  <c:v>0.19601328903654486</c:v>
                </c:pt>
                <c:pt idx="49">
                  <c:v>0.12573099415204678</c:v>
                </c:pt>
                <c:pt idx="50">
                  <c:v>9.0909090909090912E-2</c:v>
                </c:pt>
              </c:numCache>
            </c:numRef>
          </c:val>
          <c:extLst>
            <c:ext xmlns:c16="http://schemas.microsoft.com/office/drawing/2014/chart" uri="{C3380CC4-5D6E-409C-BE32-E72D297353CC}">
              <c16:uniqueId val="{00000002-88EC-4E72-9A49-8C6824BA2351}"/>
            </c:ext>
          </c:extLst>
        </c:ser>
        <c:dLbls>
          <c:showLegendKey val="0"/>
          <c:showVal val="0"/>
          <c:showCatName val="0"/>
          <c:showSerName val="0"/>
          <c:showPercent val="0"/>
          <c:showBubbleSize val="0"/>
        </c:dLbls>
        <c:gapWidth val="75"/>
        <c:overlap val="100"/>
        <c:axId val="1578858496"/>
        <c:axId val="1685377424"/>
      </c:barChart>
      <c:catAx>
        <c:axId val="157885849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685377424"/>
        <c:crosses val="autoZero"/>
        <c:auto val="1"/>
        <c:lblAlgn val="ctr"/>
        <c:lblOffset val="100"/>
        <c:noMultiLvlLbl val="0"/>
      </c:catAx>
      <c:valAx>
        <c:axId val="1685377424"/>
        <c:scaling>
          <c:orientation val="minMax"/>
        </c:scaling>
        <c:delete val="0"/>
        <c:axPos val="l"/>
        <c:majorGridlines>
          <c:spPr>
            <a:ln w="9525" cap="flat" cmpd="sng" algn="ctr">
              <a:solidFill>
                <a:schemeClr val="dk1">
                  <a:lumMod val="50000"/>
                  <a:lumOff val="5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5788584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[Warun_Kumar_ABADS_B11.xlsx]Customer Segmentation!PivotTable5</c:name>
    <c:fmtId val="15"/>
  </c:pivotSource>
  <c:chart>
    <c:autoTitleDeleted val="1"/>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'Customer Segmentation'!$X$5:$X$6</c:f>
              <c:strCache>
                <c:ptCount val="1"/>
                <c:pt idx="0">
                  <c:v>Negative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invertIfNegative val="0"/>
          <c:cat>
            <c:strRef>
              <c:f>'Customer Segmentation'!$W$7:$W$58</c:f>
              <c:strCache>
                <c:ptCount val="51"/>
                <c:pt idx="0">
                  <c:v>Alabama</c:v>
                </c:pt>
                <c:pt idx="1">
                  <c:v>Alaska</c:v>
                </c:pt>
                <c:pt idx="2">
                  <c:v>Arizona</c:v>
                </c:pt>
                <c:pt idx="3">
                  <c:v>Arkansas</c:v>
                </c:pt>
                <c:pt idx="4">
                  <c:v>California</c:v>
                </c:pt>
                <c:pt idx="5">
                  <c:v>Colorado</c:v>
                </c:pt>
                <c:pt idx="6">
                  <c:v>Connecticut</c:v>
                </c:pt>
                <c:pt idx="7">
                  <c:v>Delaware</c:v>
                </c:pt>
                <c:pt idx="8">
                  <c:v>District of Columbia</c:v>
                </c:pt>
                <c:pt idx="9">
                  <c:v>Florida</c:v>
                </c:pt>
                <c:pt idx="10">
                  <c:v>Georgia</c:v>
                </c:pt>
                <c:pt idx="11">
                  <c:v>Hawaii</c:v>
                </c:pt>
                <c:pt idx="12">
                  <c:v>Idaho</c:v>
                </c:pt>
                <c:pt idx="13">
                  <c:v>Illinois</c:v>
                </c:pt>
                <c:pt idx="14">
                  <c:v>Indiana</c:v>
                </c:pt>
                <c:pt idx="15">
                  <c:v>Iowa</c:v>
                </c:pt>
                <c:pt idx="16">
                  <c:v>Kansas</c:v>
                </c:pt>
                <c:pt idx="17">
                  <c:v>Kentucky</c:v>
                </c:pt>
                <c:pt idx="18">
                  <c:v>Louisiana</c:v>
                </c:pt>
                <c:pt idx="19">
                  <c:v>Maine</c:v>
                </c:pt>
                <c:pt idx="20">
                  <c:v>Maryland</c:v>
                </c:pt>
                <c:pt idx="21">
                  <c:v>Massachusetts</c:v>
                </c:pt>
                <c:pt idx="22">
                  <c:v>Michigan</c:v>
                </c:pt>
                <c:pt idx="23">
                  <c:v>Minnesota</c:v>
                </c:pt>
                <c:pt idx="24">
                  <c:v>Mississippi</c:v>
                </c:pt>
                <c:pt idx="25">
                  <c:v>Missouri</c:v>
                </c:pt>
                <c:pt idx="26">
                  <c:v>Montana</c:v>
                </c:pt>
                <c:pt idx="27">
                  <c:v>Nebraska</c:v>
                </c:pt>
                <c:pt idx="28">
                  <c:v>Nevada</c:v>
                </c:pt>
                <c:pt idx="29">
                  <c:v>New Hampshire</c:v>
                </c:pt>
                <c:pt idx="30">
                  <c:v>New Jersey</c:v>
                </c:pt>
                <c:pt idx="31">
                  <c:v>New Mexico</c:v>
                </c:pt>
                <c:pt idx="32">
                  <c:v>New York</c:v>
                </c:pt>
                <c:pt idx="33">
                  <c:v>North Carolina</c:v>
                </c:pt>
                <c:pt idx="34">
                  <c:v>North Dakota</c:v>
                </c:pt>
                <c:pt idx="35">
                  <c:v>Ohio</c:v>
                </c:pt>
                <c:pt idx="36">
                  <c:v>Oklahoma</c:v>
                </c:pt>
                <c:pt idx="37">
                  <c:v>Oregon</c:v>
                </c:pt>
                <c:pt idx="38">
                  <c:v>Pennsylvania</c:v>
                </c:pt>
                <c:pt idx="39">
                  <c:v>Rhode Island</c:v>
                </c:pt>
                <c:pt idx="40">
                  <c:v>South Carolina</c:v>
                </c:pt>
                <c:pt idx="41">
                  <c:v>South Dakota</c:v>
                </c:pt>
                <c:pt idx="42">
                  <c:v>Tennessee</c:v>
                </c:pt>
                <c:pt idx="43">
                  <c:v>Texas</c:v>
                </c:pt>
                <c:pt idx="44">
                  <c:v>Utah</c:v>
                </c:pt>
                <c:pt idx="45">
                  <c:v>Vermont</c:v>
                </c:pt>
                <c:pt idx="46">
                  <c:v>Virginia</c:v>
                </c:pt>
                <c:pt idx="47">
                  <c:v>Washington</c:v>
                </c:pt>
                <c:pt idx="48">
                  <c:v>West Virginia</c:v>
                </c:pt>
                <c:pt idx="49">
                  <c:v>Wisconsin</c:v>
                </c:pt>
                <c:pt idx="50">
                  <c:v>Wyoming</c:v>
                </c:pt>
              </c:strCache>
            </c:strRef>
          </c:cat>
          <c:val>
            <c:numRef>
              <c:f>'Customer Segmentation'!$X$7:$X$58</c:f>
              <c:numCache>
                <c:formatCode>0%</c:formatCode>
                <c:ptCount val="51"/>
                <c:pt idx="0">
                  <c:v>0.53387533875338755</c:v>
                </c:pt>
                <c:pt idx="1">
                  <c:v>0.5</c:v>
                </c:pt>
                <c:pt idx="2">
                  <c:v>0.49660786974219812</c:v>
                </c:pt>
                <c:pt idx="3">
                  <c:v>0.5490196078431373</c:v>
                </c:pt>
                <c:pt idx="4">
                  <c:v>0.51914073258055637</c:v>
                </c:pt>
                <c:pt idx="5">
                  <c:v>0.5539083557951483</c:v>
                </c:pt>
                <c:pt idx="6">
                  <c:v>0.50490196078431371</c:v>
                </c:pt>
                <c:pt idx="7">
                  <c:v>0.5703125</c:v>
                </c:pt>
                <c:pt idx="8">
                  <c:v>0.52702702702702697</c:v>
                </c:pt>
                <c:pt idx="9">
                  <c:v>0.5155257586450247</c:v>
                </c:pt>
                <c:pt idx="10">
                  <c:v>0.51835853131749465</c:v>
                </c:pt>
                <c:pt idx="11">
                  <c:v>0.4563758389261745</c:v>
                </c:pt>
                <c:pt idx="12">
                  <c:v>0.48275862068965519</c:v>
                </c:pt>
                <c:pt idx="13">
                  <c:v>0.5117924528301887</c:v>
                </c:pt>
                <c:pt idx="14">
                  <c:v>0.51494565217391308</c:v>
                </c:pt>
                <c:pt idx="15">
                  <c:v>0.50273224043715847</c:v>
                </c:pt>
                <c:pt idx="16">
                  <c:v>0.46252676659528907</c:v>
                </c:pt>
                <c:pt idx="17">
                  <c:v>0.51338199513381999</c:v>
                </c:pt>
                <c:pt idx="18">
                  <c:v>0.50079744816586924</c:v>
                </c:pt>
                <c:pt idx="19">
                  <c:v>0.4375</c:v>
                </c:pt>
                <c:pt idx="20">
                  <c:v>0.52771084337349394</c:v>
                </c:pt>
                <c:pt idx="21">
                  <c:v>0.46855983772819471</c:v>
                </c:pt>
                <c:pt idx="22">
                  <c:v>0.54248366013071891</c:v>
                </c:pt>
                <c:pt idx="23">
                  <c:v>0.526685393258427</c:v>
                </c:pt>
                <c:pt idx="24">
                  <c:v>0.5056179775280899</c:v>
                </c:pt>
                <c:pt idx="25">
                  <c:v>0.51906158357771259</c:v>
                </c:pt>
                <c:pt idx="26">
                  <c:v>0.53191489361702127</c:v>
                </c:pt>
                <c:pt idx="27">
                  <c:v>0.57201646090534974</c:v>
                </c:pt>
                <c:pt idx="28">
                  <c:v>0.51416122004357301</c:v>
                </c:pt>
                <c:pt idx="29">
                  <c:v>0.49019607843137253</c:v>
                </c:pt>
                <c:pt idx="30">
                  <c:v>0.49842271293375395</c:v>
                </c:pt>
                <c:pt idx="31">
                  <c:v>0.51415094339622647</c:v>
                </c:pt>
                <c:pt idx="32">
                  <c:v>0.52631578947368418</c:v>
                </c:pt>
                <c:pt idx="33">
                  <c:v>0.53594771241830064</c:v>
                </c:pt>
                <c:pt idx="34">
                  <c:v>0.56578947368421051</c:v>
                </c:pt>
                <c:pt idx="35">
                  <c:v>0.52155172413793105</c:v>
                </c:pt>
                <c:pt idx="36">
                  <c:v>0.49814126394052044</c:v>
                </c:pt>
                <c:pt idx="37">
                  <c:v>0.50957854406130265</c:v>
                </c:pt>
                <c:pt idx="38">
                  <c:v>0.50737463126843663</c:v>
                </c:pt>
                <c:pt idx="39">
                  <c:v>0.42857142857142855</c:v>
                </c:pt>
                <c:pt idx="40">
                  <c:v>0.53333333333333333</c:v>
                </c:pt>
                <c:pt idx="41">
                  <c:v>0.5376344086021505</c:v>
                </c:pt>
                <c:pt idx="42">
                  <c:v>0.52108433734939763</c:v>
                </c:pt>
                <c:pt idx="43">
                  <c:v>0.52743561030235164</c:v>
                </c:pt>
                <c:pt idx="44">
                  <c:v>0.51677852348993292</c:v>
                </c:pt>
                <c:pt idx="45">
                  <c:v>0.42857142857142855</c:v>
                </c:pt>
                <c:pt idx="46">
                  <c:v>0.52061855670103097</c:v>
                </c:pt>
                <c:pt idx="47">
                  <c:v>0.52941176470588236</c:v>
                </c:pt>
                <c:pt idx="48">
                  <c:v>0.45514950166112955</c:v>
                </c:pt>
                <c:pt idx="49">
                  <c:v>0.54970760233918126</c:v>
                </c:pt>
                <c:pt idx="50">
                  <c:v>0.72727272727272729</c:v>
                </c:pt>
              </c:numCache>
            </c:numRef>
          </c:val>
          <c:extLst>
            <c:ext xmlns:c16="http://schemas.microsoft.com/office/drawing/2014/chart" uri="{C3380CC4-5D6E-409C-BE32-E72D297353CC}">
              <c16:uniqueId val="{00000000-490C-4A61-BC45-E0A9E1DCB565}"/>
            </c:ext>
          </c:extLst>
        </c:ser>
        <c:ser>
          <c:idx val="1"/>
          <c:order val="1"/>
          <c:tx>
            <c:strRef>
              <c:f>'Customer Segmentation'!$Y$5:$Y$6</c:f>
              <c:strCache>
                <c:ptCount val="1"/>
                <c:pt idx="0">
                  <c:v>Neutral</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invertIfNegative val="0"/>
          <c:cat>
            <c:strRef>
              <c:f>'Customer Segmentation'!$W$7:$W$58</c:f>
              <c:strCache>
                <c:ptCount val="51"/>
                <c:pt idx="0">
                  <c:v>Alabama</c:v>
                </c:pt>
                <c:pt idx="1">
                  <c:v>Alaska</c:v>
                </c:pt>
                <c:pt idx="2">
                  <c:v>Arizona</c:v>
                </c:pt>
                <c:pt idx="3">
                  <c:v>Arkansas</c:v>
                </c:pt>
                <c:pt idx="4">
                  <c:v>California</c:v>
                </c:pt>
                <c:pt idx="5">
                  <c:v>Colorado</c:v>
                </c:pt>
                <c:pt idx="6">
                  <c:v>Connecticut</c:v>
                </c:pt>
                <c:pt idx="7">
                  <c:v>Delaware</c:v>
                </c:pt>
                <c:pt idx="8">
                  <c:v>District of Columbia</c:v>
                </c:pt>
                <c:pt idx="9">
                  <c:v>Florida</c:v>
                </c:pt>
                <c:pt idx="10">
                  <c:v>Georgia</c:v>
                </c:pt>
                <c:pt idx="11">
                  <c:v>Hawaii</c:v>
                </c:pt>
                <c:pt idx="12">
                  <c:v>Idaho</c:v>
                </c:pt>
                <c:pt idx="13">
                  <c:v>Illinois</c:v>
                </c:pt>
                <c:pt idx="14">
                  <c:v>Indiana</c:v>
                </c:pt>
                <c:pt idx="15">
                  <c:v>Iowa</c:v>
                </c:pt>
                <c:pt idx="16">
                  <c:v>Kansas</c:v>
                </c:pt>
                <c:pt idx="17">
                  <c:v>Kentucky</c:v>
                </c:pt>
                <c:pt idx="18">
                  <c:v>Louisiana</c:v>
                </c:pt>
                <c:pt idx="19">
                  <c:v>Maine</c:v>
                </c:pt>
                <c:pt idx="20">
                  <c:v>Maryland</c:v>
                </c:pt>
                <c:pt idx="21">
                  <c:v>Massachusetts</c:v>
                </c:pt>
                <c:pt idx="22">
                  <c:v>Michigan</c:v>
                </c:pt>
                <c:pt idx="23">
                  <c:v>Minnesota</c:v>
                </c:pt>
                <c:pt idx="24">
                  <c:v>Mississippi</c:v>
                </c:pt>
                <c:pt idx="25">
                  <c:v>Missouri</c:v>
                </c:pt>
                <c:pt idx="26">
                  <c:v>Montana</c:v>
                </c:pt>
                <c:pt idx="27">
                  <c:v>Nebraska</c:v>
                </c:pt>
                <c:pt idx="28">
                  <c:v>Nevada</c:v>
                </c:pt>
                <c:pt idx="29">
                  <c:v>New Hampshire</c:v>
                </c:pt>
                <c:pt idx="30">
                  <c:v>New Jersey</c:v>
                </c:pt>
                <c:pt idx="31">
                  <c:v>New Mexico</c:v>
                </c:pt>
                <c:pt idx="32">
                  <c:v>New York</c:v>
                </c:pt>
                <c:pt idx="33">
                  <c:v>North Carolina</c:v>
                </c:pt>
                <c:pt idx="34">
                  <c:v>North Dakota</c:v>
                </c:pt>
                <c:pt idx="35">
                  <c:v>Ohio</c:v>
                </c:pt>
                <c:pt idx="36">
                  <c:v>Oklahoma</c:v>
                </c:pt>
                <c:pt idx="37">
                  <c:v>Oregon</c:v>
                </c:pt>
                <c:pt idx="38">
                  <c:v>Pennsylvania</c:v>
                </c:pt>
                <c:pt idx="39">
                  <c:v>Rhode Island</c:v>
                </c:pt>
                <c:pt idx="40">
                  <c:v>South Carolina</c:v>
                </c:pt>
                <c:pt idx="41">
                  <c:v>South Dakota</c:v>
                </c:pt>
                <c:pt idx="42">
                  <c:v>Tennessee</c:v>
                </c:pt>
                <c:pt idx="43">
                  <c:v>Texas</c:v>
                </c:pt>
                <c:pt idx="44">
                  <c:v>Utah</c:v>
                </c:pt>
                <c:pt idx="45">
                  <c:v>Vermont</c:v>
                </c:pt>
                <c:pt idx="46">
                  <c:v>Virginia</c:v>
                </c:pt>
                <c:pt idx="47">
                  <c:v>Washington</c:v>
                </c:pt>
                <c:pt idx="48">
                  <c:v>West Virginia</c:v>
                </c:pt>
                <c:pt idx="49">
                  <c:v>Wisconsin</c:v>
                </c:pt>
                <c:pt idx="50">
                  <c:v>Wyoming</c:v>
                </c:pt>
              </c:strCache>
            </c:strRef>
          </c:cat>
          <c:val>
            <c:numRef>
              <c:f>'Customer Segmentation'!$Y$7:$Y$58</c:f>
              <c:numCache>
                <c:formatCode>0%</c:formatCode>
                <c:ptCount val="51"/>
                <c:pt idx="0">
                  <c:v>0.27100271002710025</c:v>
                </c:pt>
                <c:pt idx="1">
                  <c:v>0.21917808219178081</c:v>
                </c:pt>
                <c:pt idx="2">
                  <c:v>0.27679782903663502</c:v>
                </c:pt>
                <c:pt idx="3">
                  <c:v>0.24509803921568626</c:v>
                </c:pt>
                <c:pt idx="4">
                  <c:v>0.26521619388598183</c:v>
                </c:pt>
                <c:pt idx="5">
                  <c:v>0.24393530997304583</c:v>
                </c:pt>
                <c:pt idx="6">
                  <c:v>0.25735294117647056</c:v>
                </c:pt>
                <c:pt idx="7">
                  <c:v>0.203125</c:v>
                </c:pt>
                <c:pt idx="8">
                  <c:v>0.26126126126126126</c:v>
                </c:pt>
                <c:pt idx="9">
                  <c:v>0.26464361326746649</c:v>
                </c:pt>
                <c:pt idx="10">
                  <c:v>0.25701943844492442</c:v>
                </c:pt>
                <c:pt idx="11">
                  <c:v>0.33557046979865773</c:v>
                </c:pt>
                <c:pt idx="12">
                  <c:v>0.27011494252873564</c:v>
                </c:pt>
                <c:pt idx="13">
                  <c:v>0.26297169811320753</c:v>
                </c:pt>
                <c:pt idx="14">
                  <c:v>0.26902173913043476</c:v>
                </c:pt>
                <c:pt idx="15">
                  <c:v>0.2650273224043716</c:v>
                </c:pt>
                <c:pt idx="16">
                  <c:v>0.31905781584582443</c:v>
                </c:pt>
                <c:pt idx="17">
                  <c:v>0.27250608272506083</c:v>
                </c:pt>
                <c:pt idx="18">
                  <c:v>0.27751196172248804</c:v>
                </c:pt>
                <c:pt idx="19">
                  <c:v>0.5</c:v>
                </c:pt>
                <c:pt idx="20">
                  <c:v>0.27469879518072288</c:v>
                </c:pt>
                <c:pt idx="21">
                  <c:v>0.2738336713995943</c:v>
                </c:pt>
                <c:pt idx="22">
                  <c:v>0.23529411764705882</c:v>
                </c:pt>
                <c:pt idx="23">
                  <c:v>0.2612359550561798</c:v>
                </c:pt>
                <c:pt idx="24">
                  <c:v>0.2247191011235955</c:v>
                </c:pt>
                <c:pt idx="25">
                  <c:v>0.26686217008797652</c:v>
                </c:pt>
                <c:pt idx="26">
                  <c:v>0.25531914893617019</c:v>
                </c:pt>
                <c:pt idx="27">
                  <c:v>0.2551440329218107</c:v>
                </c:pt>
                <c:pt idx="28">
                  <c:v>0.27233115468409586</c:v>
                </c:pt>
                <c:pt idx="29">
                  <c:v>0.37254901960784315</c:v>
                </c:pt>
                <c:pt idx="30">
                  <c:v>0.24921135646687698</c:v>
                </c:pt>
                <c:pt idx="31">
                  <c:v>0.25471698113207547</c:v>
                </c:pt>
                <c:pt idx="32">
                  <c:v>0.27267637178051513</c:v>
                </c:pt>
                <c:pt idx="33">
                  <c:v>0.24836601307189543</c:v>
                </c:pt>
                <c:pt idx="34">
                  <c:v>0.22368421052631579</c:v>
                </c:pt>
                <c:pt idx="35">
                  <c:v>0.2620689655172414</c:v>
                </c:pt>
                <c:pt idx="36">
                  <c:v>0.27137546468401486</c:v>
                </c:pt>
                <c:pt idx="37">
                  <c:v>0.29118773946360155</c:v>
                </c:pt>
                <c:pt idx="38">
                  <c:v>0.28416912487708945</c:v>
                </c:pt>
                <c:pt idx="39">
                  <c:v>0.4</c:v>
                </c:pt>
                <c:pt idx="40">
                  <c:v>0.27936507936507937</c:v>
                </c:pt>
                <c:pt idx="41">
                  <c:v>0.25806451612903225</c:v>
                </c:pt>
                <c:pt idx="42">
                  <c:v>0.28614457831325302</c:v>
                </c:pt>
                <c:pt idx="43">
                  <c:v>0.26147816349384101</c:v>
                </c:pt>
                <c:pt idx="44">
                  <c:v>0.23825503355704697</c:v>
                </c:pt>
                <c:pt idx="45">
                  <c:v>0.35714285714285715</c:v>
                </c:pt>
                <c:pt idx="46">
                  <c:v>0.26975945017182129</c:v>
                </c:pt>
                <c:pt idx="47">
                  <c:v>0.24283559577677225</c:v>
                </c:pt>
                <c:pt idx="48">
                  <c:v>0.32558139534883723</c:v>
                </c:pt>
                <c:pt idx="49">
                  <c:v>0.23976608187134502</c:v>
                </c:pt>
                <c:pt idx="50">
                  <c:v>0.27272727272727271</c:v>
                </c:pt>
              </c:numCache>
            </c:numRef>
          </c:val>
          <c:extLst>
            <c:ext xmlns:c16="http://schemas.microsoft.com/office/drawing/2014/chart" uri="{C3380CC4-5D6E-409C-BE32-E72D297353CC}">
              <c16:uniqueId val="{00000001-490C-4A61-BC45-E0A9E1DCB565}"/>
            </c:ext>
          </c:extLst>
        </c:ser>
        <c:ser>
          <c:idx val="2"/>
          <c:order val="2"/>
          <c:tx>
            <c:strRef>
              <c:f>'Customer Segmentation'!$Z$5:$Z$6</c:f>
              <c:strCache>
                <c:ptCount val="1"/>
                <c:pt idx="0">
                  <c:v>Positive</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invertIfNegative val="0"/>
          <c:cat>
            <c:strRef>
              <c:f>'Customer Segmentation'!$W$7:$W$58</c:f>
              <c:strCache>
                <c:ptCount val="51"/>
                <c:pt idx="0">
                  <c:v>Alabama</c:v>
                </c:pt>
                <c:pt idx="1">
                  <c:v>Alaska</c:v>
                </c:pt>
                <c:pt idx="2">
                  <c:v>Arizona</c:v>
                </c:pt>
                <c:pt idx="3">
                  <c:v>Arkansas</c:v>
                </c:pt>
                <c:pt idx="4">
                  <c:v>California</c:v>
                </c:pt>
                <c:pt idx="5">
                  <c:v>Colorado</c:v>
                </c:pt>
                <c:pt idx="6">
                  <c:v>Connecticut</c:v>
                </c:pt>
                <c:pt idx="7">
                  <c:v>Delaware</c:v>
                </c:pt>
                <c:pt idx="8">
                  <c:v>District of Columbia</c:v>
                </c:pt>
                <c:pt idx="9">
                  <c:v>Florida</c:v>
                </c:pt>
                <c:pt idx="10">
                  <c:v>Georgia</c:v>
                </c:pt>
                <c:pt idx="11">
                  <c:v>Hawaii</c:v>
                </c:pt>
                <c:pt idx="12">
                  <c:v>Idaho</c:v>
                </c:pt>
                <c:pt idx="13">
                  <c:v>Illinois</c:v>
                </c:pt>
                <c:pt idx="14">
                  <c:v>Indiana</c:v>
                </c:pt>
                <c:pt idx="15">
                  <c:v>Iowa</c:v>
                </c:pt>
                <c:pt idx="16">
                  <c:v>Kansas</c:v>
                </c:pt>
                <c:pt idx="17">
                  <c:v>Kentucky</c:v>
                </c:pt>
                <c:pt idx="18">
                  <c:v>Louisiana</c:v>
                </c:pt>
                <c:pt idx="19">
                  <c:v>Maine</c:v>
                </c:pt>
                <c:pt idx="20">
                  <c:v>Maryland</c:v>
                </c:pt>
                <c:pt idx="21">
                  <c:v>Massachusetts</c:v>
                </c:pt>
                <c:pt idx="22">
                  <c:v>Michigan</c:v>
                </c:pt>
                <c:pt idx="23">
                  <c:v>Minnesota</c:v>
                </c:pt>
                <c:pt idx="24">
                  <c:v>Mississippi</c:v>
                </c:pt>
                <c:pt idx="25">
                  <c:v>Missouri</c:v>
                </c:pt>
                <c:pt idx="26">
                  <c:v>Montana</c:v>
                </c:pt>
                <c:pt idx="27">
                  <c:v>Nebraska</c:v>
                </c:pt>
                <c:pt idx="28">
                  <c:v>Nevada</c:v>
                </c:pt>
                <c:pt idx="29">
                  <c:v>New Hampshire</c:v>
                </c:pt>
                <c:pt idx="30">
                  <c:v>New Jersey</c:v>
                </c:pt>
                <c:pt idx="31">
                  <c:v>New Mexico</c:v>
                </c:pt>
                <c:pt idx="32">
                  <c:v>New York</c:v>
                </c:pt>
                <c:pt idx="33">
                  <c:v>North Carolina</c:v>
                </c:pt>
                <c:pt idx="34">
                  <c:v>North Dakota</c:v>
                </c:pt>
                <c:pt idx="35">
                  <c:v>Ohio</c:v>
                </c:pt>
                <c:pt idx="36">
                  <c:v>Oklahoma</c:v>
                </c:pt>
                <c:pt idx="37">
                  <c:v>Oregon</c:v>
                </c:pt>
                <c:pt idx="38">
                  <c:v>Pennsylvania</c:v>
                </c:pt>
                <c:pt idx="39">
                  <c:v>Rhode Island</c:v>
                </c:pt>
                <c:pt idx="40">
                  <c:v>South Carolina</c:v>
                </c:pt>
                <c:pt idx="41">
                  <c:v>South Dakota</c:v>
                </c:pt>
                <c:pt idx="42">
                  <c:v>Tennessee</c:v>
                </c:pt>
                <c:pt idx="43">
                  <c:v>Texas</c:v>
                </c:pt>
                <c:pt idx="44">
                  <c:v>Utah</c:v>
                </c:pt>
                <c:pt idx="45">
                  <c:v>Vermont</c:v>
                </c:pt>
                <c:pt idx="46">
                  <c:v>Virginia</c:v>
                </c:pt>
                <c:pt idx="47">
                  <c:v>Washington</c:v>
                </c:pt>
                <c:pt idx="48">
                  <c:v>West Virginia</c:v>
                </c:pt>
                <c:pt idx="49">
                  <c:v>Wisconsin</c:v>
                </c:pt>
                <c:pt idx="50">
                  <c:v>Wyoming</c:v>
                </c:pt>
              </c:strCache>
            </c:strRef>
          </c:cat>
          <c:val>
            <c:numRef>
              <c:f>'Customer Segmentation'!$Z$7:$Z$58</c:f>
              <c:numCache>
                <c:formatCode>0%</c:formatCode>
                <c:ptCount val="51"/>
                <c:pt idx="0">
                  <c:v>0.1951219512195122</c:v>
                </c:pt>
                <c:pt idx="1">
                  <c:v>0.28082191780821919</c:v>
                </c:pt>
                <c:pt idx="2">
                  <c:v>0.22659430122116689</c:v>
                </c:pt>
                <c:pt idx="3">
                  <c:v>0.20588235294117646</c:v>
                </c:pt>
                <c:pt idx="4">
                  <c:v>0.21564307353346185</c:v>
                </c:pt>
                <c:pt idx="5">
                  <c:v>0.20215633423180593</c:v>
                </c:pt>
                <c:pt idx="6">
                  <c:v>0.23774509803921567</c:v>
                </c:pt>
                <c:pt idx="7">
                  <c:v>0.2265625</c:v>
                </c:pt>
                <c:pt idx="8">
                  <c:v>0.21171171171171171</c:v>
                </c:pt>
                <c:pt idx="9">
                  <c:v>0.21983062808750883</c:v>
                </c:pt>
                <c:pt idx="10">
                  <c:v>0.22462203023758098</c:v>
                </c:pt>
                <c:pt idx="11">
                  <c:v>0.20805369127516779</c:v>
                </c:pt>
                <c:pt idx="12">
                  <c:v>0.2471264367816092</c:v>
                </c:pt>
                <c:pt idx="13">
                  <c:v>0.22523584905660377</c:v>
                </c:pt>
                <c:pt idx="14">
                  <c:v>0.21603260869565216</c:v>
                </c:pt>
                <c:pt idx="15">
                  <c:v>0.23224043715846995</c:v>
                </c:pt>
                <c:pt idx="16">
                  <c:v>0.21841541755888652</c:v>
                </c:pt>
                <c:pt idx="17">
                  <c:v>0.21411192214111921</c:v>
                </c:pt>
                <c:pt idx="18">
                  <c:v>0.22169059011164274</c:v>
                </c:pt>
                <c:pt idx="19">
                  <c:v>6.25E-2</c:v>
                </c:pt>
                <c:pt idx="20">
                  <c:v>0.19759036144578312</c:v>
                </c:pt>
                <c:pt idx="21">
                  <c:v>0.25760649087221094</c:v>
                </c:pt>
                <c:pt idx="22">
                  <c:v>0.22222222222222221</c:v>
                </c:pt>
                <c:pt idx="23">
                  <c:v>0.21207865168539325</c:v>
                </c:pt>
                <c:pt idx="24">
                  <c:v>0.2696629213483146</c:v>
                </c:pt>
                <c:pt idx="25">
                  <c:v>0.21407624633431085</c:v>
                </c:pt>
                <c:pt idx="26">
                  <c:v>0.21276595744680851</c:v>
                </c:pt>
                <c:pt idx="27">
                  <c:v>0.1728395061728395</c:v>
                </c:pt>
                <c:pt idx="28">
                  <c:v>0.21350762527233116</c:v>
                </c:pt>
                <c:pt idx="29">
                  <c:v>0.13725490196078433</c:v>
                </c:pt>
                <c:pt idx="30">
                  <c:v>0.25236593059936907</c:v>
                </c:pt>
                <c:pt idx="31">
                  <c:v>0.23113207547169812</c:v>
                </c:pt>
                <c:pt idx="32">
                  <c:v>0.20100783874580067</c:v>
                </c:pt>
                <c:pt idx="33">
                  <c:v>0.21568627450980393</c:v>
                </c:pt>
                <c:pt idx="34">
                  <c:v>0.21052631578947367</c:v>
                </c:pt>
                <c:pt idx="35">
                  <c:v>0.21637931034482757</c:v>
                </c:pt>
                <c:pt idx="36">
                  <c:v>0.23048327137546468</c:v>
                </c:pt>
                <c:pt idx="37">
                  <c:v>0.19923371647509577</c:v>
                </c:pt>
                <c:pt idx="38">
                  <c:v>0.20845624385447395</c:v>
                </c:pt>
                <c:pt idx="39">
                  <c:v>0.17142857142857143</c:v>
                </c:pt>
                <c:pt idx="40">
                  <c:v>0.1873015873015873</c:v>
                </c:pt>
                <c:pt idx="41">
                  <c:v>0.20430107526881722</c:v>
                </c:pt>
                <c:pt idx="42">
                  <c:v>0.19277108433734941</c:v>
                </c:pt>
                <c:pt idx="43">
                  <c:v>0.2110862262038074</c:v>
                </c:pt>
                <c:pt idx="44">
                  <c:v>0.24496644295302014</c:v>
                </c:pt>
                <c:pt idx="45">
                  <c:v>0.21428571428571427</c:v>
                </c:pt>
                <c:pt idx="46">
                  <c:v>0.20962199312714777</c:v>
                </c:pt>
                <c:pt idx="47">
                  <c:v>0.2277526395173454</c:v>
                </c:pt>
                <c:pt idx="48">
                  <c:v>0.21926910299003322</c:v>
                </c:pt>
                <c:pt idx="49">
                  <c:v>0.21052631578947367</c:v>
                </c:pt>
                <c:pt idx="50">
                  <c:v>0</c:v>
                </c:pt>
              </c:numCache>
            </c:numRef>
          </c:val>
          <c:extLst>
            <c:ext xmlns:c16="http://schemas.microsoft.com/office/drawing/2014/chart" uri="{C3380CC4-5D6E-409C-BE32-E72D297353CC}">
              <c16:uniqueId val="{00000002-490C-4A61-BC45-E0A9E1DCB565}"/>
            </c:ext>
          </c:extLst>
        </c:ser>
        <c:dLbls>
          <c:showLegendKey val="0"/>
          <c:showVal val="0"/>
          <c:showCatName val="0"/>
          <c:showSerName val="0"/>
          <c:showPercent val="0"/>
          <c:showBubbleSize val="0"/>
        </c:dLbls>
        <c:gapWidth val="75"/>
        <c:axId val="1578858496"/>
        <c:axId val="1685377424"/>
      </c:barChart>
      <c:catAx>
        <c:axId val="157885849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685377424"/>
        <c:crosses val="autoZero"/>
        <c:auto val="1"/>
        <c:lblAlgn val="ctr"/>
        <c:lblOffset val="100"/>
        <c:noMultiLvlLbl val="0"/>
      </c:catAx>
      <c:valAx>
        <c:axId val="1685377424"/>
        <c:scaling>
          <c:orientation val="minMax"/>
        </c:scaling>
        <c:delete val="0"/>
        <c:axPos val="l"/>
        <c:majorGridlines>
          <c:spPr>
            <a:ln w="9525" cap="flat" cmpd="sng" algn="ctr">
              <a:solidFill>
                <a:schemeClr val="dk1">
                  <a:lumMod val="50000"/>
                  <a:lumOff val="5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5788584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[Warun_Kumar_ABADS_B11.xlsx]Trends &amp; Pattern!PivotTable5</c:name>
    <c:fmtId val="10"/>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b="1" dirty="0"/>
              <a:t>Daily</a:t>
            </a:r>
            <a:r>
              <a:rPr lang="en-IN" b="1" baseline="0" dirty="0"/>
              <a:t> Sentiment Chart</a:t>
            </a:r>
            <a:endParaRPr lang="en-IN" b="1"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'Trends &amp; Pattern'!$S$1:$S$2</c:f>
              <c:strCache>
                <c:ptCount val="1"/>
                <c:pt idx="0">
                  <c:v>Negative</c:v>
                </c:pt>
              </c:strCache>
            </c:strRef>
          </c:tx>
          <c:spPr>
            <a:ln w="28575" cap="rnd">
              <a:solidFill>
                <a:schemeClr val="accent1"/>
              </a:solidFill>
              <a:round/>
            </a:ln>
            <a:effectLst/>
          </c:spPr>
          <c:marker>
            <c:symbol val="none"/>
          </c:marker>
          <c:cat>
            <c:strRef>
              <c:f>'Trends &amp; Pattern'!$R$3:$R$34</c:f>
              <c:strCache>
                <c:ptCount val="3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strCache>
            </c:strRef>
          </c:cat>
          <c:val>
            <c:numRef>
              <c:f>'Trends &amp; Pattern'!$S$3:$S$34</c:f>
              <c:numCache>
                <c:formatCode>General</c:formatCode>
                <c:ptCount val="31"/>
                <c:pt idx="0">
                  <c:v>552</c:v>
                </c:pt>
                <c:pt idx="1">
                  <c:v>553</c:v>
                </c:pt>
                <c:pt idx="2">
                  <c:v>569</c:v>
                </c:pt>
                <c:pt idx="3">
                  <c:v>533</c:v>
                </c:pt>
                <c:pt idx="4">
                  <c:v>565</c:v>
                </c:pt>
                <c:pt idx="5">
                  <c:v>565</c:v>
                </c:pt>
                <c:pt idx="6">
                  <c:v>551</c:v>
                </c:pt>
                <c:pt idx="7">
                  <c:v>577</c:v>
                </c:pt>
                <c:pt idx="8">
                  <c:v>578</c:v>
                </c:pt>
                <c:pt idx="9">
                  <c:v>574</c:v>
                </c:pt>
                <c:pt idx="10">
                  <c:v>538</c:v>
                </c:pt>
                <c:pt idx="11">
                  <c:v>549</c:v>
                </c:pt>
                <c:pt idx="12">
                  <c:v>597</c:v>
                </c:pt>
                <c:pt idx="13">
                  <c:v>550</c:v>
                </c:pt>
                <c:pt idx="14">
                  <c:v>577</c:v>
                </c:pt>
                <c:pt idx="15">
                  <c:v>563</c:v>
                </c:pt>
                <c:pt idx="16">
                  <c:v>613</c:v>
                </c:pt>
                <c:pt idx="17">
                  <c:v>567</c:v>
                </c:pt>
                <c:pt idx="18">
                  <c:v>588</c:v>
                </c:pt>
                <c:pt idx="19">
                  <c:v>575</c:v>
                </c:pt>
                <c:pt idx="20">
                  <c:v>563</c:v>
                </c:pt>
                <c:pt idx="21">
                  <c:v>611</c:v>
                </c:pt>
                <c:pt idx="22">
                  <c:v>591</c:v>
                </c:pt>
                <c:pt idx="23">
                  <c:v>577</c:v>
                </c:pt>
                <c:pt idx="24">
                  <c:v>556</c:v>
                </c:pt>
                <c:pt idx="25">
                  <c:v>571</c:v>
                </c:pt>
                <c:pt idx="26">
                  <c:v>556</c:v>
                </c:pt>
                <c:pt idx="27">
                  <c:v>596</c:v>
                </c:pt>
                <c:pt idx="28">
                  <c:v>556</c:v>
                </c:pt>
                <c:pt idx="29">
                  <c:v>578</c:v>
                </c:pt>
              </c:numCache>
            </c:numRef>
          </c:val>
          <c:smooth val="0"/>
          <c:extLst>
            <c:ext xmlns:c16="http://schemas.microsoft.com/office/drawing/2014/chart" uri="{C3380CC4-5D6E-409C-BE32-E72D297353CC}">
              <c16:uniqueId val="{00000000-2BF2-4CB9-82D6-71B656A72C0C}"/>
            </c:ext>
          </c:extLst>
        </c:ser>
        <c:ser>
          <c:idx val="1"/>
          <c:order val="1"/>
          <c:tx>
            <c:strRef>
              <c:f>'Trends &amp; Pattern'!$T$1:$T$2</c:f>
              <c:strCache>
                <c:ptCount val="1"/>
                <c:pt idx="0">
                  <c:v>Neutral</c:v>
                </c:pt>
              </c:strCache>
            </c:strRef>
          </c:tx>
          <c:spPr>
            <a:ln w="28575" cap="rnd">
              <a:solidFill>
                <a:schemeClr val="accent2"/>
              </a:solidFill>
              <a:round/>
            </a:ln>
            <a:effectLst/>
          </c:spPr>
          <c:marker>
            <c:symbol val="none"/>
          </c:marker>
          <c:cat>
            <c:strRef>
              <c:f>'Trends &amp; Pattern'!$R$3:$R$34</c:f>
              <c:strCache>
                <c:ptCount val="3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strCache>
            </c:strRef>
          </c:cat>
          <c:val>
            <c:numRef>
              <c:f>'Trends &amp; Pattern'!$T$3:$T$34</c:f>
              <c:numCache>
                <c:formatCode>General</c:formatCode>
                <c:ptCount val="31"/>
                <c:pt idx="0">
                  <c:v>312</c:v>
                </c:pt>
                <c:pt idx="1">
                  <c:v>308</c:v>
                </c:pt>
                <c:pt idx="2">
                  <c:v>280</c:v>
                </c:pt>
                <c:pt idx="3">
                  <c:v>296</c:v>
                </c:pt>
                <c:pt idx="4">
                  <c:v>288</c:v>
                </c:pt>
                <c:pt idx="5">
                  <c:v>313</c:v>
                </c:pt>
                <c:pt idx="6">
                  <c:v>268</c:v>
                </c:pt>
                <c:pt idx="7">
                  <c:v>255</c:v>
                </c:pt>
                <c:pt idx="8">
                  <c:v>310</c:v>
                </c:pt>
                <c:pt idx="9">
                  <c:v>281</c:v>
                </c:pt>
                <c:pt idx="10">
                  <c:v>325</c:v>
                </c:pt>
                <c:pt idx="11">
                  <c:v>294</c:v>
                </c:pt>
                <c:pt idx="12">
                  <c:v>266</c:v>
                </c:pt>
                <c:pt idx="13">
                  <c:v>288</c:v>
                </c:pt>
                <c:pt idx="14">
                  <c:v>299</c:v>
                </c:pt>
                <c:pt idx="15">
                  <c:v>343</c:v>
                </c:pt>
                <c:pt idx="16">
                  <c:v>270</c:v>
                </c:pt>
                <c:pt idx="17">
                  <c:v>302</c:v>
                </c:pt>
                <c:pt idx="18">
                  <c:v>287</c:v>
                </c:pt>
                <c:pt idx="19">
                  <c:v>279</c:v>
                </c:pt>
                <c:pt idx="20">
                  <c:v>320</c:v>
                </c:pt>
                <c:pt idx="21">
                  <c:v>294</c:v>
                </c:pt>
                <c:pt idx="22">
                  <c:v>284</c:v>
                </c:pt>
                <c:pt idx="23">
                  <c:v>285</c:v>
                </c:pt>
                <c:pt idx="24">
                  <c:v>276</c:v>
                </c:pt>
                <c:pt idx="25">
                  <c:v>269</c:v>
                </c:pt>
                <c:pt idx="26">
                  <c:v>280</c:v>
                </c:pt>
                <c:pt idx="27">
                  <c:v>321</c:v>
                </c:pt>
                <c:pt idx="28">
                  <c:v>258</c:v>
                </c:pt>
                <c:pt idx="29">
                  <c:v>303</c:v>
                </c:pt>
              </c:numCache>
            </c:numRef>
          </c:val>
          <c:smooth val="0"/>
          <c:extLst>
            <c:ext xmlns:c16="http://schemas.microsoft.com/office/drawing/2014/chart" uri="{C3380CC4-5D6E-409C-BE32-E72D297353CC}">
              <c16:uniqueId val="{00000001-2BF2-4CB9-82D6-71B656A72C0C}"/>
            </c:ext>
          </c:extLst>
        </c:ser>
        <c:ser>
          <c:idx val="2"/>
          <c:order val="2"/>
          <c:tx>
            <c:strRef>
              <c:f>'Trends &amp; Pattern'!$U$1:$U$2</c:f>
              <c:strCache>
                <c:ptCount val="1"/>
                <c:pt idx="0">
                  <c:v>Positive</c:v>
                </c:pt>
              </c:strCache>
            </c:strRef>
          </c:tx>
          <c:spPr>
            <a:ln w="28575" cap="rnd">
              <a:solidFill>
                <a:schemeClr val="accent3"/>
              </a:solidFill>
              <a:round/>
            </a:ln>
            <a:effectLst/>
          </c:spPr>
          <c:marker>
            <c:symbol val="none"/>
          </c:marker>
          <c:cat>
            <c:strRef>
              <c:f>'Trends &amp; Pattern'!$R$3:$R$34</c:f>
              <c:strCache>
                <c:ptCount val="3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strCache>
            </c:strRef>
          </c:cat>
          <c:val>
            <c:numRef>
              <c:f>'Trends &amp; Pattern'!$U$3:$U$34</c:f>
              <c:numCache>
                <c:formatCode>General</c:formatCode>
                <c:ptCount val="31"/>
                <c:pt idx="0">
                  <c:v>225</c:v>
                </c:pt>
                <c:pt idx="1">
                  <c:v>223</c:v>
                </c:pt>
                <c:pt idx="2">
                  <c:v>240</c:v>
                </c:pt>
                <c:pt idx="3">
                  <c:v>220</c:v>
                </c:pt>
                <c:pt idx="4">
                  <c:v>237</c:v>
                </c:pt>
                <c:pt idx="5">
                  <c:v>274</c:v>
                </c:pt>
                <c:pt idx="6">
                  <c:v>226</c:v>
                </c:pt>
                <c:pt idx="7">
                  <c:v>235</c:v>
                </c:pt>
                <c:pt idx="8">
                  <c:v>235</c:v>
                </c:pt>
                <c:pt idx="9">
                  <c:v>237</c:v>
                </c:pt>
                <c:pt idx="10">
                  <c:v>224</c:v>
                </c:pt>
                <c:pt idx="11">
                  <c:v>245</c:v>
                </c:pt>
                <c:pt idx="12">
                  <c:v>254</c:v>
                </c:pt>
                <c:pt idx="13">
                  <c:v>252</c:v>
                </c:pt>
                <c:pt idx="14">
                  <c:v>229</c:v>
                </c:pt>
                <c:pt idx="15">
                  <c:v>226</c:v>
                </c:pt>
                <c:pt idx="16">
                  <c:v>240</c:v>
                </c:pt>
                <c:pt idx="17">
                  <c:v>228</c:v>
                </c:pt>
                <c:pt idx="18">
                  <c:v>227</c:v>
                </c:pt>
                <c:pt idx="19">
                  <c:v>223</c:v>
                </c:pt>
                <c:pt idx="20">
                  <c:v>287</c:v>
                </c:pt>
                <c:pt idx="21">
                  <c:v>262</c:v>
                </c:pt>
                <c:pt idx="22">
                  <c:v>236</c:v>
                </c:pt>
                <c:pt idx="23">
                  <c:v>236</c:v>
                </c:pt>
                <c:pt idx="24">
                  <c:v>231</c:v>
                </c:pt>
                <c:pt idx="25">
                  <c:v>214</c:v>
                </c:pt>
                <c:pt idx="26">
                  <c:v>226</c:v>
                </c:pt>
                <c:pt idx="27">
                  <c:v>227</c:v>
                </c:pt>
                <c:pt idx="28">
                  <c:v>239</c:v>
                </c:pt>
                <c:pt idx="29">
                  <c:v>239</c:v>
                </c:pt>
                <c:pt idx="30">
                  <c:v>1</c:v>
                </c:pt>
              </c:numCache>
            </c:numRef>
          </c:val>
          <c:smooth val="0"/>
          <c:extLst>
            <c:ext xmlns:c16="http://schemas.microsoft.com/office/drawing/2014/chart" uri="{C3380CC4-5D6E-409C-BE32-E72D297353CC}">
              <c16:uniqueId val="{00000002-2BF2-4CB9-82D6-71B656A72C0C}"/>
            </c:ext>
          </c:extLst>
        </c:ser>
        <c:dLbls>
          <c:showLegendKey val="0"/>
          <c:showVal val="0"/>
          <c:showCatName val="0"/>
          <c:showSerName val="0"/>
          <c:showPercent val="0"/>
          <c:showBubbleSize val="0"/>
        </c:dLbls>
        <c:smooth val="0"/>
        <c:axId val="1507211135"/>
        <c:axId val="2015707823"/>
      </c:lineChart>
      <c:catAx>
        <c:axId val="15072111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15707823"/>
        <c:crosses val="autoZero"/>
        <c:auto val="1"/>
        <c:lblAlgn val="ctr"/>
        <c:lblOffset val="100"/>
        <c:noMultiLvlLbl val="0"/>
      </c:catAx>
      <c:valAx>
        <c:axId val="2015707823"/>
        <c:scaling>
          <c:orientation val="minMax"/>
          <c:max val="7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07211135"/>
        <c:crosses val="autoZero"/>
        <c:crossBetween val="between"/>
        <c:majorUnit val="100"/>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[Warun_Kumar_ABADS_B11.xlsx]Trends &amp; Pattern!PivotTable11</c:name>
    <c:fmtId val="22"/>
  </c:pivotSource>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IN" dirty="0">
                <a:latin typeface="inherit"/>
              </a:rPr>
              <a:t>Customer Inquiry Flow</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dLbl>
          <c:idx val="0"/>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dLbl>
          <c:idx val="0"/>
          <c:showLegendKey val="0"/>
          <c:showVal val="0"/>
          <c:showCatName val="0"/>
          <c:showSerName val="0"/>
          <c:showPercent val="0"/>
          <c:showBubbleSize val="0"/>
          <c:extLst>
            <c:ext xmlns:c15="http://schemas.microsoft.com/office/drawing/2012/chart" uri="{CE6537A1-D6FC-4f65-9D91-7224C49458BB}"/>
          </c:extLst>
        </c:dLbl>
      </c:pivotFmt>
      <c:pivotFmt>
        <c:idx val="13"/>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14"/>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15"/>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16"/>
        <c:dLbl>
          <c:idx val="0"/>
          <c:showLegendKey val="0"/>
          <c:showVal val="0"/>
          <c:showCatName val="0"/>
          <c:showSerName val="0"/>
          <c:showPercent val="0"/>
          <c:showBubbleSize val="0"/>
          <c:extLst>
            <c:ext xmlns:c15="http://schemas.microsoft.com/office/drawing/2012/chart" uri="{CE6537A1-D6FC-4f65-9D91-7224C49458BB}"/>
          </c:extLst>
        </c:dLbl>
      </c:pivotFmt>
      <c:pivotFmt>
        <c:idx val="17"/>
        <c:dLbl>
          <c:idx val="0"/>
          <c:showLegendKey val="0"/>
          <c:showVal val="0"/>
          <c:showCatName val="0"/>
          <c:showSerName val="0"/>
          <c:showPercent val="0"/>
          <c:showBubbleSize val="0"/>
          <c:extLst>
            <c:ext xmlns:c15="http://schemas.microsoft.com/office/drawing/2012/chart" uri="{CE6537A1-D6FC-4f65-9D91-7224C49458BB}"/>
          </c:extLst>
        </c:dLbl>
      </c:pivotFmt>
      <c:pivotFmt>
        <c:idx val="18"/>
        <c:dLbl>
          <c:idx val="0"/>
          <c:showLegendKey val="0"/>
          <c:showVal val="0"/>
          <c:showCatName val="0"/>
          <c:showSerName val="0"/>
          <c:showPercent val="0"/>
          <c:showBubbleSize val="0"/>
          <c:extLst>
            <c:ext xmlns:c15="http://schemas.microsoft.com/office/drawing/2012/chart" uri="{CE6537A1-D6FC-4f65-9D91-7224C49458BB}"/>
          </c:extLst>
        </c:dLbl>
      </c:pivotFmt>
      <c:pivotFmt>
        <c:idx val="19"/>
        <c:dLbl>
          <c:idx val="0"/>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circle"/>
          <c:size val="6"/>
          <c:spPr>
            <a:solidFill>
              <a:schemeClr val="lt1"/>
            </a:solidFill>
            <a:ln w="1587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circle"/>
          <c:size val="6"/>
          <c:spPr>
            <a:solidFill>
              <a:schemeClr val="lt1"/>
            </a:solidFill>
            <a:ln w="15875">
              <a:solidFill>
                <a:schemeClr val="accen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circle"/>
          <c:size val="6"/>
          <c:spPr>
            <a:solidFill>
              <a:schemeClr val="lt1"/>
            </a:solidFill>
            <a:ln w="15875">
              <a:solidFill>
                <a:schemeClr val="accent3"/>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circle"/>
          <c:size val="6"/>
          <c:spPr>
            <a:solidFill>
              <a:schemeClr val="lt1"/>
            </a:solidFill>
            <a:ln w="15875">
              <a:solidFill>
                <a:schemeClr val="accent4"/>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'Trends &amp; Pattern'!$F$1:$F$2</c:f>
              <c:strCache>
                <c:ptCount val="1"/>
                <c:pt idx="0">
                  <c:v>Call-Center</c:v>
                </c:pt>
              </c:strCache>
            </c:strRef>
          </c:tx>
          <c:spPr>
            <a:solidFill>
              <a:schemeClr val="accent1"/>
            </a:solidFill>
            <a:ln>
              <a:noFill/>
            </a:ln>
            <a:effectLst/>
          </c:spPr>
          <c:invertIfNegative val="0"/>
          <c:dPt>
            <c:idx val="3"/>
            <c:invertIfNegative val="0"/>
            <c:bubble3D val="0"/>
            <c:extLst>
              <c:ext xmlns:c16="http://schemas.microsoft.com/office/drawing/2014/chart" uri="{C3380CC4-5D6E-409C-BE32-E72D297353CC}">
                <c16:uniqueId val="{00000000-9B77-480B-B8DC-BAF99E5B731C}"/>
              </c:ext>
            </c:extLst>
          </c:dPt>
          <c:cat>
            <c:strRef>
              <c:f>'Trends &amp; Pattern'!$E$3:$E$7</c:f>
              <c:strCache>
                <c:ptCount val="4"/>
                <c:pt idx="0">
                  <c:v>Denver/CO</c:v>
                </c:pt>
                <c:pt idx="1">
                  <c:v>Chicago/IL</c:v>
                </c:pt>
                <c:pt idx="2">
                  <c:v>Baltimore/MD</c:v>
                </c:pt>
                <c:pt idx="3">
                  <c:v>Los Angeles/CA</c:v>
                </c:pt>
              </c:strCache>
            </c:strRef>
          </c:cat>
          <c:val>
            <c:numRef>
              <c:f>'Trends &amp; Pattern'!$F$3:$F$7</c:f>
              <c:numCache>
                <c:formatCode>0%</c:formatCode>
                <c:ptCount val="4"/>
                <c:pt idx="0">
                  <c:v>2.7260860326037462E-2</c:v>
                </c:pt>
                <c:pt idx="1">
                  <c:v>5.4036003764305882E-2</c:v>
                </c:pt>
                <c:pt idx="2">
                  <c:v>0.10628092650496342</c:v>
                </c:pt>
                <c:pt idx="3">
                  <c:v>0.13539358246562036</c:v>
                </c:pt>
              </c:numCache>
            </c:numRef>
          </c:val>
          <c:extLst>
            <c:ext xmlns:c16="http://schemas.microsoft.com/office/drawing/2014/chart" uri="{C3380CC4-5D6E-409C-BE32-E72D297353CC}">
              <c16:uniqueId val="{00000001-9B77-480B-B8DC-BAF99E5B731C}"/>
            </c:ext>
          </c:extLst>
        </c:ser>
        <c:ser>
          <c:idx val="1"/>
          <c:order val="1"/>
          <c:tx>
            <c:strRef>
              <c:f>'Trends &amp; Pattern'!$G$1:$G$2</c:f>
              <c:strCache>
                <c:ptCount val="1"/>
                <c:pt idx="0">
                  <c:v>Chatbot</c:v>
                </c:pt>
              </c:strCache>
            </c:strRef>
          </c:tx>
          <c:spPr>
            <a:solidFill>
              <a:schemeClr val="accent2"/>
            </a:solidFill>
            <a:ln>
              <a:noFill/>
            </a:ln>
            <a:effectLst/>
          </c:spPr>
          <c:invertIfNegative val="0"/>
          <c:dPt>
            <c:idx val="3"/>
            <c:invertIfNegative val="0"/>
            <c:bubble3D val="0"/>
            <c:extLst>
              <c:ext xmlns:c16="http://schemas.microsoft.com/office/drawing/2014/chart" uri="{C3380CC4-5D6E-409C-BE32-E72D297353CC}">
                <c16:uniqueId val="{00000002-9B77-480B-B8DC-BAF99E5B731C}"/>
              </c:ext>
            </c:extLst>
          </c:dPt>
          <c:cat>
            <c:strRef>
              <c:f>'Trends &amp; Pattern'!$E$3:$E$7</c:f>
              <c:strCache>
                <c:ptCount val="4"/>
                <c:pt idx="0">
                  <c:v>Denver/CO</c:v>
                </c:pt>
                <c:pt idx="1">
                  <c:v>Chicago/IL</c:v>
                </c:pt>
                <c:pt idx="2">
                  <c:v>Baltimore/MD</c:v>
                </c:pt>
                <c:pt idx="3">
                  <c:v>Los Angeles/CA</c:v>
                </c:pt>
              </c:strCache>
            </c:strRef>
          </c:cat>
          <c:val>
            <c:numRef>
              <c:f>'Trends &amp; Pattern'!$G$3:$G$7</c:f>
              <c:numCache>
                <c:formatCode>0%</c:formatCode>
                <c:ptCount val="4"/>
                <c:pt idx="0">
                  <c:v>2.0309037369843054E-2</c:v>
                </c:pt>
                <c:pt idx="1">
                  <c:v>4.1377007376825231E-2</c:v>
                </c:pt>
                <c:pt idx="2">
                  <c:v>8.4271880027928722E-2</c:v>
                </c:pt>
                <c:pt idx="3">
                  <c:v>0.10467198931422847</c:v>
                </c:pt>
              </c:numCache>
            </c:numRef>
          </c:val>
          <c:extLst>
            <c:ext xmlns:c16="http://schemas.microsoft.com/office/drawing/2014/chart" uri="{C3380CC4-5D6E-409C-BE32-E72D297353CC}">
              <c16:uniqueId val="{00000003-9B77-480B-B8DC-BAF99E5B731C}"/>
            </c:ext>
          </c:extLst>
        </c:ser>
        <c:ser>
          <c:idx val="2"/>
          <c:order val="2"/>
          <c:tx>
            <c:strRef>
              <c:f>'Trends &amp; Pattern'!$H$1:$H$2</c:f>
              <c:strCache>
                <c:ptCount val="1"/>
                <c:pt idx="0">
                  <c:v>Email</c:v>
                </c:pt>
              </c:strCache>
            </c:strRef>
          </c:tx>
          <c:spPr>
            <a:solidFill>
              <a:schemeClr val="accent3"/>
            </a:solidFill>
            <a:ln>
              <a:noFill/>
            </a:ln>
            <a:effectLst/>
          </c:spPr>
          <c:invertIfNegative val="0"/>
          <c:cat>
            <c:strRef>
              <c:f>'Trends &amp; Pattern'!$E$3:$E$7</c:f>
              <c:strCache>
                <c:ptCount val="4"/>
                <c:pt idx="0">
                  <c:v>Denver/CO</c:v>
                </c:pt>
                <c:pt idx="1">
                  <c:v>Chicago/IL</c:v>
                </c:pt>
                <c:pt idx="2">
                  <c:v>Baltimore/MD</c:v>
                </c:pt>
                <c:pt idx="3">
                  <c:v>Los Angeles/CA</c:v>
                </c:pt>
              </c:strCache>
            </c:strRef>
          </c:cat>
          <c:val>
            <c:numRef>
              <c:f>'Trends &amp; Pattern'!$H$3:$H$7</c:f>
              <c:numCache>
                <c:formatCode>0%</c:formatCode>
                <c:ptCount val="4"/>
                <c:pt idx="0">
                  <c:v>1.9884035093045142E-2</c:v>
                </c:pt>
                <c:pt idx="1">
                  <c:v>3.7096627303360552E-2</c:v>
                </c:pt>
                <c:pt idx="2">
                  <c:v>7.4587899578033454E-2</c:v>
                </c:pt>
                <c:pt idx="3">
                  <c:v>9.5200510002732164E-2</c:v>
                </c:pt>
              </c:numCache>
            </c:numRef>
          </c:val>
          <c:extLst>
            <c:ext xmlns:c16="http://schemas.microsoft.com/office/drawing/2014/chart" uri="{C3380CC4-5D6E-409C-BE32-E72D297353CC}">
              <c16:uniqueId val="{00000004-9B77-480B-B8DC-BAF99E5B731C}"/>
            </c:ext>
          </c:extLst>
        </c:ser>
        <c:ser>
          <c:idx val="3"/>
          <c:order val="3"/>
          <c:tx>
            <c:strRef>
              <c:f>'Trends &amp; Pattern'!$I$1:$I$2</c:f>
              <c:strCache>
                <c:ptCount val="1"/>
                <c:pt idx="0">
                  <c:v>Web</c:v>
                </c:pt>
              </c:strCache>
            </c:strRef>
          </c:tx>
          <c:spPr>
            <a:solidFill>
              <a:schemeClr val="accent4"/>
            </a:solidFill>
            <a:ln>
              <a:noFill/>
            </a:ln>
            <a:effectLst/>
          </c:spPr>
          <c:invertIfNegative val="0"/>
          <c:cat>
            <c:strRef>
              <c:f>'Trends &amp; Pattern'!$E$3:$E$7</c:f>
              <c:strCache>
                <c:ptCount val="4"/>
                <c:pt idx="0">
                  <c:v>Denver/CO</c:v>
                </c:pt>
                <c:pt idx="1">
                  <c:v>Chicago/IL</c:v>
                </c:pt>
                <c:pt idx="2">
                  <c:v>Baltimore/MD</c:v>
                </c:pt>
                <c:pt idx="3">
                  <c:v>Los Angeles/CA</c:v>
                </c:pt>
              </c:strCache>
            </c:strRef>
          </c:cat>
          <c:val>
            <c:numRef>
              <c:f>'Trends &amp; Pattern'!$I$3:$I$7</c:f>
              <c:numCache>
                <c:formatCode>0%</c:formatCode>
                <c:ptCount val="4"/>
                <c:pt idx="0">
                  <c:v>1.6817947239003067E-2</c:v>
                </c:pt>
                <c:pt idx="1">
                  <c:v>3.1996599981785619E-2</c:v>
                </c:pt>
                <c:pt idx="2">
                  <c:v>6.9153941896117302E-2</c:v>
                </c:pt>
                <c:pt idx="3">
                  <c:v>8.1661151756170128E-2</c:v>
                </c:pt>
              </c:numCache>
            </c:numRef>
          </c:val>
          <c:extLst>
            <c:ext xmlns:c16="http://schemas.microsoft.com/office/drawing/2014/chart" uri="{C3380CC4-5D6E-409C-BE32-E72D297353CC}">
              <c16:uniqueId val="{00000005-9B77-480B-B8DC-BAF99E5B731C}"/>
            </c:ext>
          </c:extLst>
        </c:ser>
        <c:dLbls>
          <c:showLegendKey val="0"/>
          <c:showVal val="0"/>
          <c:showCatName val="0"/>
          <c:showSerName val="0"/>
          <c:showPercent val="0"/>
          <c:showBubbleSize val="0"/>
        </c:dLbls>
        <c:gapWidth val="150"/>
        <c:overlap val="100"/>
        <c:axId val="2116095360"/>
        <c:axId val="2138444752"/>
      </c:barChart>
      <c:catAx>
        <c:axId val="211609536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n-US"/>
          </a:p>
        </c:txPr>
        <c:crossAx val="2138444752"/>
        <c:crosses val="autoZero"/>
        <c:auto val="1"/>
        <c:lblAlgn val="ctr"/>
        <c:lblOffset val="100"/>
        <c:noMultiLvlLbl val="0"/>
      </c:catAx>
      <c:valAx>
        <c:axId val="2138444752"/>
        <c:scaling>
          <c:orientation val="minMax"/>
        </c:scaling>
        <c:delete val="0"/>
        <c:axPos val="l"/>
        <c:majorGridlines>
          <c:spPr>
            <a:ln w="9525" cap="flat" cmpd="sng" algn="ctr">
              <a:solidFill>
                <a:schemeClr val="dk1">
                  <a:lumMod val="15000"/>
                  <a:lumOff val="85000"/>
                </a:schemeClr>
              </a:solidFill>
              <a:round/>
            </a:ln>
            <a:effectLst/>
          </c:spPr>
        </c:majorGridlines>
        <c:numFmt formatCode="0%"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crossAx val="2116095360"/>
        <c:crosses val="autoZero"/>
        <c:crossBetween val="between"/>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'Customer Segmentation'!$AD$2:$AD$52</cx:f>
        <cx:nf>'Customer Segmentation'!$AD$1</cx:nf>
        <cx:lvl ptCount="51" name="State">
          <cx:pt idx="0">Alabama</cx:pt>
          <cx:pt idx="1">Alaska</cx:pt>
          <cx:pt idx="2">Arizona</cx:pt>
          <cx:pt idx="3">Arkansas</cx:pt>
          <cx:pt idx="4">California</cx:pt>
          <cx:pt idx="5">Colorado</cx:pt>
          <cx:pt idx="6">Connecticut</cx:pt>
          <cx:pt idx="7">Delaware</cx:pt>
          <cx:pt idx="8">District of Columbia</cx:pt>
          <cx:pt idx="9">Florida</cx:pt>
          <cx:pt idx="10">Georgia</cx:pt>
          <cx:pt idx="11">Hawaii</cx:pt>
          <cx:pt idx="12">Idaho</cx:pt>
          <cx:pt idx="13">Illinois</cx:pt>
          <cx:pt idx="14">Indiana</cx:pt>
          <cx:pt idx="15">Iowa</cx:pt>
          <cx:pt idx="16">Kansas</cx:pt>
          <cx:pt idx="17">Kentucky</cx:pt>
          <cx:pt idx="18">Louisiana</cx:pt>
          <cx:pt idx="19">Maine</cx:pt>
          <cx:pt idx="20">Maryland</cx:pt>
          <cx:pt idx="21">Massachusetts</cx:pt>
          <cx:pt idx="22">Michigan</cx:pt>
          <cx:pt idx="23">Minnesota</cx:pt>
          <cx:pt idx="24">Mississippi</cx:pt>
          <cx:pt idx="25">Missouri</cx:pt>
          <cx:pt idx="26">Montana</cx:pt>
          <cx:pt idx="27">Nebraska</cx:pt>
          <cx:pt idx="28">Nevada</cx:pt>
          <cx:pt idx="29">New Hampshire</cx:pt>
          <cx:pt idx="30">New Jersey</cx:pt>
          <cx:pt idx="31">New Mexico</cx:pt>
          <cx:pt idx="32">New York</cx:pt>
          <cx:pt idx="33">North Carolina</cx:pt>
          <cx:pt idx="34">North Dakota</cx:pt>
          <cx:pt idx="35">Ohio</cx:pt>
          <cx:pt idx="36">Oklahoma</cx:pt>
          <cx:pt idx="37">Oregon</cx:pt>
          <cx:pt idx="38">Pennsylvania</cx:pt>
          <cx:pt idx="39">Rhode Island</cx:pt>
          <cx:pt idx="40">South Carolina</cx:pt>
          <cx:pt idx="41">South Dakota</cx:pt>
          <cx:pt idx="42">Tennessee</cx:pt>
          <cx:pt idx="43">Texas</cx:pt>
          <cx:pt idx="44">Utah</cx:pt>
          <cx:pt idx="45">Vermont</cx:pt>
          <cx:pt idx="46">Virginia</cx:pt>
          <cx:pt idx="47">Washington</cx:pt>
          <cx:pt idx="48">West Virginia</cx:pt>
          <cx:pt idx="49">Wisconsin</cx:pt>
          <cx:pt idx="50">Wyoming</cx:pt>
        </cx:lvl>
      </cx:strDim>
      <cx:numDim type="colorVal">
        <cx:f>'Customer Segmentation'!$AE$2:$AE$52</cx:f>
        <cx:nf>'Customer Segmentation'!$AE$1</cx:nf>
        <cx:lvl ptCount="51" formatCode="General" name="Count of Customer">
          <cx:pt idx="0">738</cx:pt>
          <cx:pt idx="1">146</cx:pt>
          <cx:pt idx="2">737</cx:pt>
          <cx:pt idx="3">204</cx:pt>
          <cx:pt idx="4">3631</cx:pt>
          <cx:pt idx="5">742</cx:pt>
          <cx:pt idx="6">408</cx:pt>
          <cx:pt idx="7">128</cx:pt>
          <cx:pt idx="8">1110</cx:pt>
          <cx:pt idx="9">2834</cx:pt>
          <cx:pt idx="10">926</cx:pt>
          <cx:pt idx="11">149</cx:pt>
          <cx:pt idx="12">174</cx:pt>
          <cx:pt idx="13">848</cx:pt>
          <cx:pt idx="14">736</cx:pt>
          <cx:pt idx="15">366</cx:pt>
          <cx:pt idx="16">467</cx:pt>
          <cx:pt idx="17">411</cx:pt>
          <cx:pt idx="18">627</cx:pt>
          <cx:pt idx="19">16</cx:pt>
          <cx:pt idx="20">415</cx:pt>
          <cx:pt idx="21">493</cx:pt>
          <cx:pt idx="22">612</cx:pt>
          <cx:pt idx="23">712</cx:pt>
          <cx:pt idx="24">178</cx:pt>
          <cx:pt idx="25">682</cx:pt>
          <cx:pt idx="26">94</cx:pt>
          <cx:pt idx="27">243</cx:pt>
          <cx:pt idx="28">459</cx:pt>
          <cx:pt idx="29">51</cx:pt>
          <cx:pt idx="30">317</cx:pt>
          <cx:pt idx="31">212</cx:pt>
          <cx:pt idx="32">1786</cx:pt>
          <cx:pt idx="33">765</cx:pt>
          <cx:pt idx="34">76</cx:pt>
          <cx:pt idx="35">1160</cx:pt>
          <cx:pt idx="36">538</cx:pt>
          <cx:pt idx="37">261</cx:pt>
          <cx:pt idx="38">1017</cx:pt>
          <cx:pt idx="39">35</cx:pt>
          <cx:pt idx="40">315</cx:pt>
          <cx:pt idx="41">93</cx:pt>
          <cx:pt idx="42">664</cx:pt>
          <cx:pt idx="43">3572</cx:pt>
          <cx:pt idx="44">298</cx:pt>
          <cx:pt idx="45">14</cx:pt>
          <cx:pt idx="46">1164</cx:pt>
          <cx:pt idx="47">663</cx:pt>
          <cx:pt idx="48">301</cx:pt>
          <cx:pt idx="49">342</cx:pt>
          <cx:pt idx="50">11</cx:pt>
        </cx:lvl>
      </cx:numDim>
    </cx:data>
  </cx:chartData>
  <cx:chart>
    <cx:plotArea>
      <cx:plotAreaRegion>
        <cx:series layoutId="regionMap" uniqueId="{C7DA6A60-9A25-4322-BC88-A612BC2DEAF1}">
          <cx:tx>
            <cx:txData>
              <cx:f>'Customer Segmentation'!$AE$1</cx:f>
              <cx:v>Count of Customer</cx:v>
            </cx:txData>
          </cx:tx>
          <cx:dataLabels pos="ctr">
            <cx:visibility seriesName="0" categoryName="0" value="1"/>
          </cx:dataLabels>
          <cx:dataId val="0"/>
          <cx:layoutPr>
            <cx:geography cultureLanguage="en-US" cultureRegion="IN" attribution="Powered by Bing">
              <cx:geoCache provider="{E9337A44-BEBE-4D9F-B70C-5C5E7DAFC167}">
                <cx:binary>1H1ZU+tIs+1f2bGfr2jNw4nTJ6KrJFmWB7CNMfCiMGA0z7N+/V1m2A1q+DYnmhs37O5wG8slZdWq
zFyZlVX93/fdf91Hh33xo4ujpPyv++7Pn15VZf/1xx/lvXeI9+VZ7N8XaZk+Vmf3afxH+vjo3x/+
eCj2rZ+4f/AsJ/5x7+2L6tD9/J//xt3cQzpP7/eVnyar+lD060NZR1X5H659eOnH/iH2E90vq8K/
r7g/fy7TovJ+6PswrfY/fxySyq/6yz47/Pnz3S9//vhjfL9/PPtHBPGq+gFtReVMFGWBVTlBe379
/BGliftymeFY9kyUNYHnuV/Xn5+93Mdo/1WpnmTaPzwUh7JE157+O279rh+4qP/8cZ/WSXUcQxfD
+efPbeJXh4cfm2pfHcqfP/wypc8/oOmxM9vNU+//eI/C//z36AuMx+ibN0CNB+93l/6B01/Rvgy/
ESFZPONEUeIkTWOfXvwIIYk/4xVNFVhNeJ0Xz9j8XpKPUXltN8Ljr9mp4nG3j78REIE/U2RZ5GX2
BRAM+1uVUeUzVWQFgWf5D1UGw/s7gT7F5bnhGJj5SQKz2Jfl/t6ry0NVQZm/zaLxZ5zCC4qoCM/6
wr2HR+HOZFYCPqry+tBndfmyPB+jM2o+wmjx10liRNMkOdxX/n1dvQ7WN/gc7kxSYNAEQfoYISiY
oPIqx0uvD31G6IvSfIzPu8YjdOjlSaLzV+EPafKdpk0844++XuXEZ9MFFXlr2jgOyiOLkiZL8hN0
0K23bOALAn0Mzq+GI2D+uj1RYMJ9Uu6/0aoJ4pmqaSorHHnA8aW+R0bjz0RB4yRJUp91aqQ6fxW/
l+gzaF5bjrFZnyQ2lweYtLI8HF6n7r83aIIEjw9nL8rA6ANwwAgEUeAl8ZUxgMK9VZsvifQxOm+a
juC5XJ4kPNa+3fv+6/j8e2w47UzmWFVhBfm9xkBXziReEXmWFT+yZb8X5GNEXtuN4LCmJwkH3Uf+
Y1ok/nd6GeUMuiDLGvdCoOFF3nuZI2YKr3DiS9D5Oh1eaMCXZPoYnbf9GSFE/zpNhNIoLfYP6esY
/XuVEdQz+BdJYo+6cXyN8WGhOaKiCvIo4KRfEOUTWH61HINyfpKg6IcIdqz4Th+jnbEwYzIvvBAA
7b3SKBLyNKosCtyLDxoRgK9I9DE2f7ccYaMbp4nNS07tR/r4AzO2ju++1bhBeVhRURTpJfofUWhF
OWM5mVdV5QXHMU7/S+k+wezDu4zxoyeJnwl75z98oz/i1TNJkySOF0Y6pYJUq4og8kiuPb1G9u4L
knwMz6+GI0TM08zkTA5p4X6rEvFnsogMgKp8rESqgKy1iBwP+xLtjID5gkAfA/Or4QiYyWlyg8Xe
T77RB4kS4phj/P/qg0a2TdbOeE7mRFZ5SR+Ir6TkNcP2G3E+BuWlFyNIFqfpfaYPe+8buZoongmq
xir8K1Ue5QU4TjyTJU1QQObeg/FbQT4G46XZCIzpaa7VTJMHf/+tCTTtDFGNpmjscyJAG3sU+QzJ
NZWVtZfU50hDviDQJ7C89mQMzGlmAaZR5CepX75O2X8f1IjsGQclERHWfJyj0bDMpsqCpP7Nr9/m
aL4i0SfQ/OrLGJvT9PbTtP1G8iXyZ3AXsqSIz1kYFq78bTJAE86OqoIczst1pHHe4fIbaT7B5KnV
GI/TdPKz7041q2C9IpiXojyzXm6EiAqXw8KIvWEBbxH5vTwfY/LaboTKbHMSUcp/rlR4Hp9nK/bu
l//Lcg1BgzYIksJKo2ymhvQApyLHrL6YtxEjHlVOfC7Px9iMmr/rwmmUZSwPzf47g0YgIUiyKGrc
x8vMHCeDeEnCMbB8UiNo0Vst+b08HyPx2m6kJcurk9CSd1KjqGmGIanvw/51bP69nxeUY1Zf4JEM
e2+2VAnUCyYN5U7PBGBEvb4iyseQ/N3yXffQu5uTBGWe1n75zbyYPdNU6IEqjd07h3VNTsWS84vd
GqHyJVk+huVN0xEu89N09It90Uf75OEblQXJyqO2SKMwRZHPFJZDKYD2EsiPvMlXJPkYlL9bjjBZ
6CepKwv/3vPdffJ9mCCiV1G8pCnqy+LXP+0YKpsQYh4DzeNrRIi/ItEn2Pzqyxib6Ulis/ZQFfpj
Wn6vzogogeFVXpNe1lnGlRioL5M4FSE+ymSeXiPd+apUH2P0vvUIp/Vp4rTwjxUZ31vWfKy40DiU
xLwkiMcxDIpqjyWzqHV61dyXFOVXZPkYmjfdGOGyOM0kzMIvy+O/Wea/DtI38DMU9/FYyPyVZhm5
HhVr/5LMI135svj8D/P2JaE+g+hN4zFIm5M0ckeQ0rr4ToQQ38sKAknxOXBhoSLvMjJYFVMULP6/
WsAPEPqdRJ/D89xyjM1pVgEs0qT61vQydmugcFniNKx8Pb1GbJpjoT3YK8DLwohHf0GUTzB57cMY
ksuTVJfl4a743v0Z4AOg0JygKM8lsf9QF+0Mkc9xIfPjysyvSPQxNH+3HGGzPM2lseWh/WHt46z0
/O+snBGFM1mVZE57LTcfKc2RsAE8Hms2z0o1ogRfFuszlN71agyVdaJq1P6wD0V56L+PGRxXaASA
IAkf+x0FK5mgDdhx98yrtZGJO+L0e5k+B+m17Rgh+2QRWhw6//4bF5tRhC7ysHSc+GLqRprEsfIZ
am0BovqPbGf74/fSfI7Na9sxNouTxeYmLcJv1B3+DMkaHsV/o5IMlAWCTLOiCtLw9ML192no9sfv
RPkclueWY1BuThOUp/21dF+kWHrev47SNwQ8KJYVUIAhIWnzisBbOq1g4VmVRE7BitrTa+x+vizX
JziN2o/RoieJ1u5QVj+ufJSdfW9pugr+zEvIvX1SeMaiMl1QYOFefBQs4Ft1+rJYH2M1aj6Canea
azz/D1DCGg8AYlXt4zBIAYoaGB2c1bNKjbzRVyT6GKC/W46wufrrJNXo3PO/kR+AwYnYVoPM20vl
wIgfoJ5WwS51Sf3kMIHfSfMxJs+tRnicnyavPg8jlAd+6251uB9VwKLnS8HZeDOHBl0CZWNZBSsK
T6/3Fu0rEn2Cy6++jLE5zYMEzouDm37nQo8AzqZiz4bwsiA9yoRyPHuG7ZwcJ4zM1+8F+QSQlw6M
4VifpOna9SkOSHFfZ+u/J2qoRMP8l3n5ky22SOIAj+NZHOwLk3t99vPSwRcE+hiXXw1HwOxOk0hf
YINt2UfN/luZGXyLqmHP4AtJ/semNOyrUQVVPRatPZsxLJu+ZWZflepjiN63HuF0cZq+f5PWOFDo
/0HAA7vGonKA5/7myG8DHvWIJHZu4DCBZ6RG6wdfl+tjrMbtR2htTjPgee7Vtx//hIyOgB0bSIA+
YzFKHwDBM15gsZQqj7JtX5XnP2H02psxQvpJOqTLQ/etJz5w2NApqCL05FcQ81aNUPEp4JAhGLyX
UHVk8H4rzsfIvDQbQXJ5fZKQbKu99+oG/j1BOJZ84mAheKCXyo6xshxPR1FQy8bLI5P2Ozk+huK5
1QiJ7Wmuu10dihgrid8HBsqkWOyxxT+jIFPB3kGQOE1GHvrpNdpg+wVJPobjV8MRIlenichuj3W2
xK2+NaTBaYKIV5A/+8SdPIU02Nr5Wlswimy+JtPH8LxtO0Jod5oEbeeX92lS+t8Zc2INDWohCTi8
7vn1vrYD1TeonUbNuvbxjucvifQJPn/3ZgzP9P+Pc/n8EMhfJ2bq+2pvPB21+eYcyP989an3OAR0
1PQlGPnQCz3HKdOHP39yIioJ3uwJOd7kpeVzkPlu1+abFod9Wf35kzke0MWKOGwIO90EFlt1oWAt
UuVPl3DsioDzo3BSkYzTB37+SI4rAzgC9HiyBNa+FQRPqPdFbu7nj/IYG+ASh5AYp32xOHUCW+Rx
iM6vM04v0qhHOuTXWLz8/SOp44vUT6ryz58Kd6yuy55/eJRVYo+3wGYuhHECDnfBNiJcv9+vYYfw
e+7/hJyT15LiyEuuDxorTFLaorx2WvMDH5HMj4SIRB5f2U9vmV81pux6a5lRSjvi/JI3nj4+vQWl
oJAyKFVa51JhP70NjFfa3fHt6c+0C9qIJJFnRi3vW0LB5PbTW+2mhe0L/Mufz98xSTxxnWKWhG4a
kbCOcts/vj194ssOX4qFmlFHcXLKdUVmZ4ESReTpo5PzMW0bRaFiuhtyuSAeU8RG7hbRDLVWlpx6
F46odYZW5ctOa/2J5sUaUbERi5ZKhtuImp/Zsua2ZqXGC6+MadJ1IeG0ODCFqmb1OpFZkmnKtOzD
Oy2RSz1K8sb2ZLG2+9ZrbKbhODPnywtGwldFldS2yChSRNw8W/eu0JiMApncQN3WvTZVeJn4OZtO
BX7gSFhKvo50VGZ3gxZH5OljWZT4yEdsZgtcp4c+U1hPcjKZnNpPn3w/VaZOZeaRO9hPb9yQexO2
9c+7pkwtv+gtN3BiOyxIHnaunbuOb3V8Y0SZ3JicPFWrfeCHMy9sCFuVypTPWpo5bTZ13ZZgfLqp
6IqbOPZzPaxiu2LyxK5hNW2uFUTKdK1KhEhN7L/fXClM3/zZ90Ni60kbrDqVq83Q5VP76Y1Nkuz5
kzI4L9+h9Fe2ItEhGhcn9pPkT2/K8c+n75hBJnwXizIJmqgmT/JUQdCYbjjhGSvaDCTgSBNSxU2J
G9B8Jcy5UudUkm95aaOEtHsoWF3sSK/RtDIT1qwa0jAmpzcViUxn4lGGxhlV+31VWTmzyfmE1PUa
n7R6ogk0vmoSMvB6KZs9e141LWlL05FnpTILuUWOKX8dPnL6QIpduvB8I5AMQaBlOG08Pe14Wg7n
QrcRs4dUMtXQKkSPFGGt9z3JPJ2rbK8hLc1nXUtLltQx4Sln9c10uGO3XkbqgYoh8ddsSJSGaMRL
WBIrM5mdhj5lZVPjdabQh3CuiHM30RvMwsSQD8GFphEnJ3xOcpFUHukqkmySjRCY8pVc63x3HLZ8
IFJIB5HWne6LdtROghh9rQxPs/KORCGtVNJ2JFdo4S4z7S57iI0Gw3feXPor+YrRiOYa1bzaNA3F
SCi6W5Khnog55TUj5Be9Sh2R+LN0lYW0XOP77KYjirEPpwHJZswy7qgokuymTg0hJZFIk4aonc73
JBApa4QDdaGsdimTrpn0/kVW0sQj/aGWSVvcBzFVNIJnyuE0zelwz6o0rNZOSDC6FU/QLNYou89q
olUkj4xy2XmTQqQdT1zernxSr4VullzwW2EXF5STYEOIF5DA1cuVwBLXpdnGsYdpUxhsYggqCV1T
hm6uM9XKUpIFxI8IG+sta0QbeZ4kpNold8o2udKM6DxoidwaSj3TihvNJ4rVp5QBijUdnEk6kFrR
VVik5l7hqRZu1Ym/iHrKXvS5Hld6ounqpTBnrmWPojOYtuJePHSXvkTcmWxn02qqDrTxDYbXG16P
HtLSdKEOziS4j3PCCsQP9HjBC7AUlngVztqcMC6pV2G6aeb5VXfB36qxVVwXPmk1isnWzNVsCVDr
RzmyxYEqKdFKAxNKikx+oHWEmTCrMqLK1L0tZoY/ZWUjvZR94gMJ2ql67RMuNjijWomePjxqdkSb
kvCmWhoKDW35Ubv3LoVZeRAfBFva+w/aCnanLw154xpZRiSexMPWiayuIXyrs+ksuyiFSVdRbufo
UU41W+qNNqayRsTzxHKmzXmfGBncgUz6gZR7fh+nRhpZKuZDbGa+4T3kpdkWJNMfmkUt6M0i6wx5
J849n+ax2Sw0XTb4WC8NIdSViDjXvkMCI1q0GZUVks8qvbjMF9Uw8zXYDCpplvqYDGZ/xQ5gM4ZQ
XZfCDWyH0xM1Ip38IMZ6pKwlz8CHYs4GU37fDzS1fagUXC5u16UQ1ihuOJYIVvBQuROZcj4JrXTN
eTrGvNwPl4HJ3aUHDSaUMKrVy2bb4flWXtDgut9Kc9clMIvtxDXEaWt26H9Dpa1/M+S0NdMJrGV7
2wTmMM0ugsriGlI4E2DplbrjLFl2ml06NudMksqKLpj7PD/i2zIGoIfuJZedp+OBvE/xnG5eXznD
tCt0tid9q2uMqaIfKWELUkaE6WZSTfnQSuDoYHc4O7oMMCkL3WUMd6+GxNMIVxheSoRqwgZW6Bjy
Cuq9ihfBnRdQ7d5dV44tnSsiDIhwUPnQ5CXiKQ7prtNmG+SLkJtoGybXO8bEbZyMBjXtmbnC3JZ9
AlpgpuW8uOc21bWz0Dii9BdhTxpXd69adhKnV5Ickqyw0oKEopnGk4q76jPKsquyO1fYR69G93XX
ozAefmw44kyOjDg6xIHFNrrAEX7VXWc+UT2KbiubYeM0t3x5KGFkob15r/OKKUCFMhKVGgmSjMjx
Be4huhphOyOsTRgLxTuaDLcirUsCjZQakNEj59ZrdmKjx4HtdCR9jKb4pyGd6XQGOgb7z07AzWzv
3u0pRy4ZQ1y50XUoLvhlAnErOizaKXWuCzv2iA/XN2NzM2JImlide9/I8yCiYTxNKt2vzQRDG1sD
a/KpwXkXaTFjfIOrFk07gXhFQste9+Mply5ChQznEJarp5Wek9ol2zyZdqkZwIzpYrlSwo5w2Sy8
0WzBDtbyrLfEpXA+nDtb1caMjgk3Y66VyshhYkJuICzNriFCGZOiPGd83ePMRFhmZaRHgcE5VuMv
E37Da7oo2VxCnXVktJepKemCqcE9TLnE9DMj8a/8ahl281Zc9AHtZ4kRmldVSoCg9MB596JnOrzV
MUQQSJrqYkHVAvSrdYjLksGfyWutJX45c1ia31VuQJiEMhlIpNVJNEytIJjknKG6cJ+TNrgcUrOW
FlxjNaKuRgvZofg9nxlutEpCw61JyNACs2sNQ7Q93qol8blXEBXslmjT7JDmerFlLsR8wsk0guuV
KVByYhIc/HDFBxQfvY4k/aQKjYyf8SVtc0Oq9VCeMKIe5kaeG4Ew08IrpbV4HqcvE5cj/r24yxba
TaySZIVv+2LizLxZxyxVMA2q7vJMh0hrftYMpJ93E/VO3KU6O4/Wfan3R3NaPTKKXixdbSqbxaSq
9WbC69pEMJLbasVMmtVguBcMZ9fT8rydCTe5tZJdkhyK225ZDYZ6nuEeg+HNRCuZyKnu1XrQLmI9
vGYt37ksUspyVJ1hjPKE9CxRGOJvmpSWjs6DrmqIFaaJajThlXCRV6Rwac0bSai3CSkm7J12w+7q
cte0RrFtQr1ZxWYU6uWmn4ErQYoJOLvUT2p5wnoksqNFItNgJc6iVb9rd8UW44+H+fUsWzEyKZZw
HE1n0HRaXraXckIwYzN9yMyqo0O0TGzlitsOB68zBN+Kk8WwLWyEAW2mV9BB3nDv64tsL5pFCddK
ZB5zSGd5EjpECS1vXU/dDXOpPGDiFBNuy1Y7zafSFSdMuA5smyKIkNmdOmwqkBJIsucQz1xFuFlG
8soqmnXrTaR0IlEhnymCyWk0DE2nIfOCYpKyDSw8cZLbYFWJJHfMsjYiq2bNtDbYcO3LRt1M5IaU
sdnGZiWbwj5ySSoQbm+U+Xn6AD+tRaSPTeGqILw3SR8Gg5lUy7qaNhrlnS2iqvy82rJ3sT5o16rp
s2aYmByoZ0fLcpG5xBnMuAW7vWjWxbrgF5xPm7WQTrRwGt74Lak9zPr8oudprZn5JrxH53PBaM/x
gF6GxlDNt/MLvqFVZ5SywaC9suRZnfHtWiXl+VAS/DSVjYyzkrVYTSOFJpGhsjomfHDbl9RZhufO
DhLVfQtlpol73qSTJtGDykTYpD1KoOeMjb5k4ipsJ4W/UbK7Lrbqhzwx0/Y6Kmgo6PW0H0ywCe68
nWLM44yI83YQSj2pBHBOT00KUgiDqCMsU22pDlRbaPvczuppkHKq/fSmeIlmM0yA0LK4dYSosRtP
q+2hrl8+PX339OaKuHo8zDAiauGSqErLWVbLVKicQC9KviWdEOZg+wiXbc/PEPEdP7Vc9/IpZhjI
FRyvRGIZTMKomXUa67PG0w87SagS69PWYpbVuiS34JGSpQQqzUPmOi/cxuATMEWpTDOdSRFn1scH
8irCY1/AUGt+OYm53k6aqLLEoddLJylsLcnh9p8+Chni/D6KW8pfyDC3lV6lO2RsDj4/C6H+C4Ro
Jcwj9V1aFROpmMQuTRvdV0hdkg5PhSYnxyilPajTZFZYgjhtFFvNSHInc0SdI+IJKsIsWUQSImFv
JHgKyivzlDfLQFdbgmBy0bAk7SgTmJo8wU1FeVkvGqJQfiNvhEXPmWkwY1RTUkjHEl4x4kOy6y8Y
owIX1WKCZ4B/7lSPOHOPuov6hr9BgDTM0PtloDMDYWhlyURb9Z5em+JNvchvEXW6raGKujfofkhi
1QAfyxLS7PJAl29cm73gbuVNdcf0uov/L8ORkos36URpTT7UgX2fk0gy+JDwh+YhuECQmkVr6U7V
pVWHQGuwQm8tLSNEb3eJmUxBPLiIZvNqLvZgSbR8ZHhaXYdWf/BM7jYA77tRVqIuY+hU0i+DB5Bi
RHqtTJ2b8pDe5i5lShpU1FMm3AyDlx9ALj00c5H7aI7BFH9VbBpH7+CQMj2FdZ0Ldzz836qcAJEK
fHgRG20PFuuZgDurSH/RBySxpFVlu4u2JcKy55AqMhKFCCV8GmEf2oDUAdFCUPYqsLoZniYHMHm6
lhp9YqIRbjWsc728dszMoVWqV7xCqgwnitKgJ63pzjErs4Amd4F3jKmanYfhbDHUjHHf0Q52zJ87
lwr1aTiVpwNLwoVjFr1Rmr4tWEVNBET1k+qOBwQPuGsu0KGniVXNtJJqdwlHmE3lGTHaW/hizazz
EPcQM4LEV8isET8LM+RRuBkHw7IJzl2RNByVBj1tjUAFrqVAlDXbUswVJcZDMivaFQ4ifHAqgl+E
vBnBkW9TkXC6aLsz0XBXiaOnOTh8vvZADX0T00gVCb6SWypMhILA2GoLdsoHpLPqbXAupbqyy21u
pnaT6Dy99TZhToRU7x8UKqycxlAC6m4rBzOTAhfNaO66kgpAede3CC1l3+AfRATfiKgYiggf/Shi
EoNSb/hpYXU7oJFPNDM7d5AQuuFFEm4zzogXiF7qIwm0/FsxMzUEAiFscGoywpRbg5yvstgoXR2w
Z6kelTSXqGOFPnJbJAktkUO+i1Sl2fVEFtc10k9wnDFFwozhVnVNnU3qGcFeWSAciNXHTqQCs5CK
KYPY/R7kD+GpPMmmx2QZR6SaFJ4hIULJnzIGyBH4FAHZoxpPmjniSNal7e0wd5q95xBPpD78RAkh
JnJOU9BSuNLSrPfSXWwpMR2Q9EB2MjAV3nDcTRJdSjuTveqm2bmPNFMHEmN1HvFYvXVpIpAOOo48
2C65ETziDpM61DNWH3Kju+MynZv14lO+paTl7XEW3aoHZBFEJGAwMcKQQA2RAALg9QpZAeYawbd0
h0niXQ8V6Ria3wqDLt2V/SqOll5gRkhIXNcHmDjvJst1OdTTCFxt1lyUS4YHp9KbXcZbQQEjCbmQ
nJjKq1bWkeUKLtpbjaNIZcguRR6rl3ZhhswkSXKDPUSFUd72mVlj0NpFgFGA+3ap7FP1sUT+KzIV
n8S3qs16VIwnDNI+rm+3Cw3BtKKXd45qspjqC6Em8dWg15PgXKlIUJNhF99q615axqHR1jrH0Sha
ReGlA8u0c1PqhbQpJm67KLtjmgUmVA6WnQPfi+SQO3cYk9+wEs0Dsk5h9BA4IOmAPEGOHOp82DUX
qd1YzqbXK8CZkmGFtBbtKgPoFg/hCkriChtFggtdDIIlqGbcT2LP1nwTFlrQyy1vIHpBJs3KS9Jv
4xXnwbBl7RWyXvBEjnThaaAKBlxOcacYyhIZNH8m7KC7FUv6RXYuX/QXqUZkj2iwSvMSZCElsi2Y
go7ZdLzdys/WwDFvp/32aCkC6m2APFSO2dWLSF35QUBgYVUo4x28RtlPggDmhqN9Dcs7S7fhor1Q
bkW91mjk6uyhE60aKhfOmLta0kPBZD2r9+w4M1VkQn2zU0gKGqFdOGAxCoHtQh4xZQ5P4w1gRINd
NTAC6o3OstSrJjFJpRnibGeSnZeZKXHU7yiMj6YQBSQkteKUFrzBIfgUSz3vbbafIIWlHuBq1Zb6
/YSJruVgBg8FK4qJ5bcLhUOoSarLds0fKsC8gbrJMo1bAylx5O4CRud505F0vjXwQFHUOYVo8K9Q
FJ7A2HvLdDog9pdJWUOtSbL3YpJhJeC6xGS87m/bBTQNBptFrqvGXYnPLaJgy0qzSKDRtJgKeta7
RMF0SqeIUDFWjLAFW2gVY7CgtQx1gonIrJujoRcQ30J2jLe4KVsLeiGn86hCdlK4lTpDSfQoNrJh
mtc0VCd5Z6rxeY3Z+OAbCI9NKTQ51whjQ+Yu5d5QCquX4PeMoqZsq8OCbI59hmXJDeQ6MR0JppiH
PyzpLgJPEY+AO83CyyxXuQh9u68wFRBVwm2HR2LEONRPqdjSiDd8mR4nioh0illFqwoGpoRbaxdw
G0Vu+IiTHSonpraE+SWtIV81sFrgUPws0kzoXXvgyo2mmmWD6HLJbuEUkRSsESU9pKvSnaaTwPSl
C4Ai7MStu3K34oME+r9sZk2F1GZHSgrW5lraOXfM/ercfXDhzsqONuk0DifQUREONiPpBHkRRybs
NoViBkjFoXV7APfKc1JhcYhWyPqsRZcW59xd3xhITA53HYYCdG5VXUopUa96w2/1wdWdVQlDckxH
h4gW02mQ6Wa7LreyHe/DNWvIt3mqy56J4L54SujX7ZTbSWb7qBWWO1DO9CiWdZIp091nqVVOXEvd
w/yKmJZbOMlBNNkNBtapj7pbHsDFm4BWiOIyrAwsmD1cemiXVLTVRXbNccR9lBVE2+agbquqJYFA
VXaCjE0IDKljh0iE4SvxmFhlkbKskdOJl4j5bxUFK25ge3ytF5me13q7bQ33KoYGgOC1cHxmnFic
RONZwhP50YMF1kiE20gEOVIwtQK/JLzdzflHWF02Iv5AmXN3hllWbZIH0UgckhR6h5lAsnm/qhTD
OXi4gUfljGbIAwX2gMWP9iDovR1c5GvXwmy9h5BObpbVHMnSLDsHyLntTEVQt4kULniE7bfqVb4U
jW7mTyIzqUk5EIHH9ERSp36EW9YiGl3yW1AvaRYiKLGjOXcuDRd9T3GVpYIOcr6GjSoEi+fMCAtk
qd5JR5rhcDNXnXsZ4h6z4iibzhHaNXfaHZSTiUHyMFn4B77SMX6kXLRXjp2cQ3vLbbfrAx0KpWP4
Hm6jy2FebMotjGKA/AnyN5c+aILBT8Wb4U7bDeWk34YujW/hlyTxPKqXXn8PRwP678yFWyfXPXmm
3oOdMB5NkkkRTL11DPpwKa0yJHQ2IQ+RSYTpNucvFczJXWPVhwhxjx2dh4tuxV5LBUmn0UDieTIT
FaP7v0Rd127ruBb9IgJqVHlVd7fj2HHyIqQdipKoQlXq6+9y5uECg0FOimOJ5N6rbSWDd+I33B8q
f5DwW3xj00begZ07gJp0iaxTUwOB06i4G7EZ4ezseWSmXlyfvd2SLi/zQ0/cvURJAlk6quGJHIYT
JHEYFXmM1ZB+ZgBIRUAXuevrXxTw5IoaiT/oaM1+9aXLQE0p4DsjoE/QnN3O78HGUPmAJttIdgl2
uFUHfE8TL4FMML9qPASZ1oYIor7phu4au1B4x6BZdiqWJCq9RLibpord6zj69c41fbsO8AtKM3Cm
sPJC47QGbjo6W2XeWhTWEloU1IbtCIhspJUeASC20fytb+V2+Jhfpz6mc2g8lsAOsehAzKMRU5DD
E1gfgOlLYwb6B43sTXMD49vBENiAWDi3DpXoUB3bfFNpAXS+FWek9Pt3DUorij5LG5DcISSfWTo/
ln8aLq/xyaF7kCEev4d7ZvjenFaXbgjG2i9zn97dnfYF4YpOkfVGtlJP8pflPsuIDjGki+anAELC
u4Kab4OQaelgbu01Llbf4DAAIG5iwaPWhhwSsdbvYePVfrsExn7QQPAhp3zQPND20H3UVa17M3IS
99o9GBQlWFAA446KBMQYyCQvVvkx4Yr4Zn7w+Uqt2FOBwtaBNr+Hkv6d9gSa1/CCZesyP5gqCG/+
mPmuHipI5Cgj6QqF82cInH/mHaZHxiLBEgqLTU/52VwPehX22BYBG4POvfVj0vbxip0PGlwFepG2
cPYUGnRIEiudy0Cr/aoOFazVxP1ufT1gjwr6mBWsUKaN5/3nMiwbf3nRVZhnQBo+TgE4/PqiTtVx
sJ+iVHN2v2eZ4pvBCyrlO1VUHlC1K7Ad8L0fFVs41PAWz92R7Rzmt5ERt1uBwwOojEbCDjRq4+Zz
vNOvYV9MvhAh+9QgJctn+S3/NcoX/4Z3d3k2Knh9dtJv+11+gMfK/pmvReK99ts5mED41Yf1b+FY
vWDlT280D8Y8pW6MkzZtypeMnFfQ/u7pca7ZVmrndT3iFfNxuzyyercYPgxJHcsG5X9MSLZ1y22z
BtTaW5B71sDkfjUF+hrD2OTPnnXTv7Q1qN1U9xKYliZLMiecRUjcZO0fVrnpVphuAWwi6S9jUrPE
eOIIeKJusIwBxVq/WADl9PlbvYc5beGaChY3S9iTCG2hX0L3E+A4O9rKl5NPN/MWgAB+IYhfOOEA
fNfvAtoaCVEta+9CacKrO03lVfdi5QLA+MV3XvvPlhWWqfgcoJ5Lv9LCEm5wdYLBMXsQpeF+piAu
XZThLB6LWIJ8HdiHgToGdB8ZPRwurB4QcHnhZbjqz3ewur64GBFujm74uYjRzqLxkJ8KeuinjRNJ
NEQnmKDEJCjZR1wukHHxAFoW7b5e4BE1KTCa9+nchBnU9/KH2RG2utiXgRe571ACHF+hGH1AZhKX
Zc+OsE+H12IKXCf0vGR6BYeHoei9yxk7Ay/+1pVHHOm5wRVE5Hf+dt/R5AwaPhvSlHoAGx9r9mzf
6HDCDlFcp+t8tH7FpQPE2Tjfje13UZnHythk2X4AOUjowwyxJ2p0WJykMobXv6iY19Egw1rF2LTP
Wo3FB+x9DTsZw02GX+YEju4P32igZlD8qFvjRkQH8MctFWWo3edoORGUIwPO1Aps082+Z0YF8R0z
bMDDcNKwr4mf33jcX0vX1/So7HduneYfVRt05/bWNKlDUpgLcBz0Appd7E0bvTir+e4VUdYAO6NQ
AGzgrcTjVwmdJ7Eh74SwBbHXrag/qEO9oT5JIR1hLwDZteF0gy6reNgCMF2dM0UtPRlbtEfrbsYy
7t/MJm5J2vTBdDP0QBbQbfcconEJWWqKBmCxK7uvV930R/ODu/GANwgbAlZW6kInF5EzBAUNOGme
TpVjb1gerzKaEUjJP+yjHfXbEneqCOSDI2xQ3Lrne+WfSxVkQYb/zFRZyaTOMMxhGM1jbDshJEvA
DQumr7WHebreoVxEsLEeI2zKm34mG3HqXqsXNHVPwjMgYZGYPzCMCvBR6ZsbGA48QC2+atap2M4n
e/Dxu6rf7E17U+C+AN6b7r1Oiq0RrhFUHfMTYvfwAf2/3TYkGPXA2MmPOsoishlu/IrLscJMj+By
mJt8wxEwQLmmQX5gp+VQJ4Z4+inF06HjeYBNA2xXvcpXHM3lFZsMBc/oYno1Hy4K92kZfX3jDYFp
7KfmXYOEcbchxgzJvERLHVcLPNnAGULY3e1vbe5kGbnQhOCVoUXj3gPuiLRXaQ5+NcBziVUWUZSX
OXTKuCm3hbtx2oPOwtzZjG2SO9FoJesCLyNGikxksV1i9/vZn/+wGIk7BlUdeeVb1QLKOLuJHPUD
GotUW1hfuHvOnx9X0FBjfunAj/bNd/nLr+JrqYP6F4bwBS+PHfNchG2f+86MUhfwt34nf6WGLYKW
7jv74tZavvvias+rM6c/ZwnSVufDApwKFCWfvGJ1cI09+Adg2JuxG0PnYJ8QEwq0nfsC73CRkfND
iyjMoEPIwIFRaPm02Nm76VN9lzrOoF/8g8+xGY5y8YfOX4pknu9sPOpmZAKklVF9YY+p8xsou87B
STR4IxqwrQWjM1nH0BxDwA0Bz24Am/XVF38DqchEIvMQSYge5kk0binOKSI9X+6uZUF+aW+V8HlM
NqgOWmwWiWz2XhOvc9rlvh7hGHRhZwIDW2f2q78o+M3fbhUMAWIRt+qXQL1tIEuExht+3xTj2pER
OvRvWmreYCmSsLmSd/tleWdFqm8MmgyB8d0DovyMIToFhLgbYZsh8BJ4izdHJSgZ/VVu88W33tgV
RcHWnkE0akXt+CQpR/cwp/AZWjvwCh/nv4v5WU/m7/I8wHwj51HzsePbm/luweTh18oK25v7pQaf
QvzZja8wT9bueT9l4nJfveI1hou8aF/Wrjx5uFYZ9DA4//Ioy339kInJnlZrD6EBuugVJjP1aRYh
/WY8jFBc8w9sO3bVIDYH7gmWT6tCsf/8BK0uoTCkS1ICg/06sz/cOohCQY5fhPfIrxYK3rW4rVdk
A2qgWlTwxq/HDZkChdP55eFnvP2/CjfU21cJCxgKJ7IL8EavIgthK8O4RW4qqn7V1Y7zS797IuQF
jRdBAB8RkhsEy91wFCf7SEIsafHR4mDteCxf2ou3oecy7M5LYn2ZMAxnH7GQnZHSs+tFw4O/4ejm
Wx7Wl+o4h3AX1bLTeITcC2R5wM5LqG/qhE+BERNEOpwUOTzILBDmX0wUj/Z5EePb8DEdbVwt7Nuf
p2TLsNRwKdcw3xHqK9xn0PXcr29WWr3YLNrTf12+w/myU6uBVrfBOv9Ai8lZRPpkpD7iHQi6Yfsi
eAPVASais10vprGxT4CYZffqbbWdQPlE6+n22Jfttro1PHQ+7S98btR98xclAhtFfy8QpwGyf5MH
I9SB2DgQUdgZ53mICjg1yq+RsBIBSjau0GKJCWbbBZCd5/y5RbRXeUHuk8ByA6MWUMs/gd5b83UC
SFoj3UhMcHfqa9/dHq+EsKxrBtoYyPt8tZF8wUGon06wu7N2WR7Sz/FVvBY77E+Y183oEyjbCGJe
hwPZlq/jBikq+8/lB2t8Mfa5CucNkHqL0oe3iI4Jgpin7hss7K4M6oP+Dl33dwGq2rN7vX9GxFjo
Lh+Z2nin7jPf4Git0FMfyITAt2mDafSrPUG7R3wuar1ThkQs8nB3+ehBwefQqkLU7eXRwd2FOrVl
dyQ6yN6+QBUYIMB/oNO9luXWvSBYdkHM9TK8d29aKIGjq7j9RMUmPsIKk4ntY57QQdBp7C1SQ1aH
GBqE8ABAU+8OrAvUBSjbOesqWPKgATyWF/XaX+l53smkKjfcChwg27tMUGBOoxWTnfdasY191BAg
QWeG/LF+E56wEKGYXbEEqHwkRuYRMgtQr8oD001U4oWoBA/phMsdXre8F3fvBlI6uFD8fe/GQIMA
vyIWjttHlR3qPHSAa6EY47OeD3wCS1X9417gPYpXEIYBC8mSCqQp6s7yWABzgNZ0QdZHjQGkHImf
4RNMlU9JcfQ+sqsE1DbQFjaDCHMt7UAuuZ/Nu7o9Flpqf9vfpeGj6OS4iXvHCWmZwkbnD3Cq8WEp
2CGRDeNKOzkAuyIoz/OPNqTNtUjro4mDOQbOJzmj0wnzJNh7hwyLic1lgU/Nqab2w5x69QuvLrOZ
ZnncwWoFMP3t4P+9AUNw9NcPvYGMFXbQVm7seykjI4PMEeD4oFJXbiSadG6jTg+WMhnlW1nDrwnR
mjrIaTrSsil2mWygLsN3hXgFr4n5EMGMQ7MbkqD6wGspwCp8HqVlimx767wLPWqT+YvXm76HCmDv
qB3ky5NQmzWshGdBXskT0TARCTTr/NmA2VWlw++SGDuOEzQ9vQX62r+ViKiyNG/2bhZQqB9W2Jhp
Ux04khnMR+UjsPUR4nNA2gL9W23zfQstY31CWLAb6JYs6LsoR6/qEJQpIJrP92U4ORsXtumUmiZi
qHv0adjSMUPBYemsXtgamsu2QwjC3hpjDESCNyyqh54hMtr6hACITpuxCXU0FZgRwNbG8/Z3RlSe
2nkjyG5aLkPzwsuTIQ6iTc0GQfYAIcOV3Mm8madzrbYu3C54kA2Mie0yHczqS9lby0VY7K5cyDV1
ClgCXAYsBJBgYXkhhgCyA3Ybkctj1Eosx1ogq7f3SJIhVKcCQ6XZFNp2iNhd9bBevDPiSeOAbGww
wLBuUkJ8AKO6jfXmk1mbftnTBRmOOwoztzfTzf6azn/G/vh0+//v8//9E8+VQ/hF6OS/LMDf9+Uu
e6ojEnk4/MBis1ILhMzmhBr55u9zKrOt2Bmc85QJb4NHOkdihDBW9DgJLYEoZ6/ZsOVsHiGl4COn
RaJ+VjrddHLvEgtc8e9Tf1801hqBzQHS9t/n9LXGl73nT/z925NW7HadlwwWIvaiMPpIW/iPPj+z
9n+fk88vdCWi9n//Uz1GD/4++v8X/r7vvx9xrbFGNefTEE4W7K2/bxKVa6LiPV/o71sH1oCYFEa5
nWglT2zaLC3YuKUQVBmz1MSb1W3uJnLumzhjQ6KQATKKYQiW2VahXUf8Vo7qIJm6LFk/hMzFqjXC
pCe75qeqyj89U7yYFvk0tGmIrcqyAg/2Bi/VhpMikjivY3Za6sVM8kYvoPY+MuL1vlNUS1whT1ey
aUnWoWexKBqQPCgIXg2rsUIsVpmFFjpEB6VxHdDkETnRyiyOhJcPMTXzZuLAp5g4Qeuz0TftkcO4
6sclFTacbT5/Nlpj7KwMsaiepcq1IqzKpqhxj6g2xT2ey4U9CGl0PovB0HeYm4K74dAf/O0bCAJm
3DrwJ8s+dKX6wFRI71crAMc42cLPEEkjDMCo4rAsOfKdFGmLfupYpEbEGvsZjbDsITbP2rKpmvwx
Fca2QTr1OUiSwR4YvbZNNTpAmCvGGDekDmjDakS+OwQvvW70KUfIa7UKhOmm6cBs47fXEGe2cyT8
ez1eV/jlbT5rgbE6P4Wgn7UHPaPiNAsaWobUQTJhcZF9kZBvCqQp8Ed9QTFMXQ91EqHgEa11fZvM
NRjrSeQI2yEQqOofd6mLaO7hvfGXFvyhR1pMTqABhWLhYq1zSLvnj+deteM5Hpo01S9ZUyLwlBsX
PEcjD/AnBNXeyZs6qcUKJa6vxLanX4tKaU22K0ENVE3BQ9zyqF8Qcdd5tUZcjI9My9tNK/5pBZIP
mURg3Vmq2V9LuvXgBUwYeuA6NAc58OJYDCIah2etqepP3mHaQj8WbYeQQuMitLAOYOSl85E7zpAY
mf3l5etBGRVEKVdH8lijseKI15a4ImZB2zRyezkK2iHV0mQpzV2AXhy1jWOOUTMtSzqoFWnu3IMe
DE/RtJt7h50Y6bMOHbLbYCIK4cgSxaxwq39yzuWuddVpXaGJuFyhQNc4H9mca8hpWDB5KmBX5wMl
sP1nCfZT2BLSWoXeVuqQqAxs2QEamtGRab+6auusJk5JATRgFf07cdELWiho3QCDSFo2iYzRRjEw
qk/aCUhdsng43ACQy5B1dtqrVoISTKSGrjzBVdWgG7ICra0wvetoMch+bUlDiVJWtIKedLB/Yz5n
2EhhNkGMMJgbdi1DOrdC+rv+N5Ny3OslKrdlmKE3dkDkXPAEj+ei2xGQpsjYkmRrUwYdQreNYSFn
qNVIz1dasgYZRUNtpqqJFbV3Nm7A1EE9FCO22bRCBWdzbqWugYj/Kov9yAFURA/UV7flZWafvF+2
uoXcl4aQAUosSy3qBsqCDcHL+UdUEyxSzh55A0u5cSrdb4wyUWY/BlyWa2KMVh33rsIxQVKVTTXE
f7laHAS4fJPrerfK89LCmhrgIS6lQvh5xA7OpetXBCJWA+OTeyQUpdIujiWGU2OAwpTLt+Zo78uC
tW6opyKiygix7K++AbffZrmBpVXmybUgORLrXts6evVfBEjBcCk0hG1FjQwulS+LINZ7CbnRMOFV
OtCCWT7FlUW2M0CEsdhoOL07bMuJf1SjW0QYotuZfe4gFbnCtZ5gkC4MYwkZUiJcdRdPH3x3LKpd
Y8ImLjogh0E3tXDqGhnXRJ2MQUWG7bCwdDPQHmleq7GqEX6HZugsjQPIwNd4XCXGb5z8VOvMOGrG
+JDGeGskzsm4NtGwaKDxDvSJnPX5UbQgoBSm/Uo139JKiO1gc87ctnhd1DeDZC8kY/ApOlJukUXs
BrrLKfBF4cEk9/YZSmTjPrQSMmUmChj4mFDQCzWk/TJHxK5u3vIcV7DHj8HNs43mAA7P9ldli181
2F5Cl3kKbA0avIhy2zHCMkO0xDBEHmL8TT+NDaLmnt6UoWuBL40zJC2D2cnKxgvHI4sjL/fuVqNV
UJqhU+CYISnXLwiKuGvIsMuR9At6hvkeOM5zXdibyo0nhrxhrfV1gG5018YXNff3vnl5vsVt5uTY
VLlNElNlvl6YFPukunPPzOO8pvrW4PBoZK1m2DjIeOgelBF3wFGsGjXE3ggwXcP4mGwyIgKtBb2u
SLDmLIuniZ7KDGjUoVYTeXLdjHreRnZfXYQQKq1h88xunziWsYZaviLYsM4V7AqVIWhfQWN0FI1F
2WNABC+ygOGMRagLecIgp4Xu3U+hesrUPYC4xbGmnjYIjCUgu0Ja3bclxOV2ndyAKGhfRqbBhBjo
W6VBNBDufh3IGlkd0hPN3A9ILq1p207FtlnabUZZFTU1IKQnMNpXMKj8Lc1Gf8pcFmdgYSXhHA4a
KAyCJzMiC8yFamgqWcaOvJh6S6IczzwDWAaxLyyoHr0N7jehw/oOjKfc8RQmECt4mARZbCRHOjVN
fmf3bcJqRPgcmx7VAs242Xpqghc7wt/njhUYKP1xLjEoU5KmD5lDi5TDaNeXKuYZAvIyN950F+oy
wf6OBghqTaE4SCK5eVXvhpkrYHLOFPKHJa5GXdxJx1J9QUFmYz9DhwcZ0WojHBmGXuq+wNwSmomQ
zltfUuMurKMyJUUjb1MyQsBUWomJraH5wR0HZXe9NzwLe36o0f3OKnFdjGE9inHqdzPbmAv8AMPm
844aDElzD6R+ElChpOfuvVp80izLg0mDi98U5yV3na25jjeFHYjNClgDdNfOfYLJVkivcBqLTHMC
AeyFHNeK2Rv4T8K2HkLAyCIIsRVOBuLLoWGZWlUhjab/mCW9N7LTw6XVomVWe54h9DmBv4R0Gqqw
1a2kLhFdyPuX1XE23O5CnSPUYOhd4nYMUiHDzI/J7A+znzuwryGq+AIRi9THli7YeisGxmAetMKI
PaKT04j3Hw6UyWOj5DEj+bta3Dy1Z6gxoSqEdbEGLWUKapIwvDXpnCmaJPI/Wg9n29KqZFn6YpPx
dWv187mrGp7UZp7kHOqVniPF3xQdxpD4iGHFJwUisopyYIF+Qpvm3pHNuto4I9QXWTRhSSYv1lqY
9FVehLV1sIkoApvBXqU2Bhk1/R+dh29XG/Bt7IwYtNoB3+GGtbdMrO6m23vLYF1Xw8bcre63AiNp
K8BJst7zglsxJsDX1NO3LYeZY2XYtfpK93NOYaZ0xNcdZIUcQ244hUq/9EYHnnNumcDArcIoaU8D
xx0UsrUiD9bVQe5qPiweusQM76fvbD3wFNKQ83jH82kK/N1UcUYQYTEkBi4RqO90LDUfFjPSiIxq
TPv6k9M5G+V0O2ux2EtblCEz8qCXiCri0YV2bHXDh+O181543k55oCsebZNp+ajpwWj5vseocEQc
FxaQ4uDRzluu0+tQLSIY8V5xmwqkCUVWAkCWr4q5X5xONDWV6cV9Pbzow8T2wkIpq1X5TkvyWw64
oXgQue/RaZPT9l12iBgT0T+EweFraM2RZx1FCHjZzji5obClr4YBd4FTAlJSYaTJvGpCC1s+nVgL
bU9POuZqsdtMgTcAOXX1up9p/uPMIsOU41dWQtnJSkUjgLG4Hlp1xKO2jyInlk8GpBRiS28ROW4h
qo1gvSj+XnfRPDgqA2/6pH0me4tu3HhORwJmIv+FgU26ThAxGLBnjwmRjqq7tQgMK7p8wPBxr0ce
7XadJqKmd98bA314rkhS6tCOmrpEUqiH+KYUOUuMFrxqMM1m3r+LpeiD3JyRm5xLJ6EI5pc7ezJA
oY1pZ5voH0NuYMikFvhIITunMVOGDkc+jZoy4hxRDcktFJhvbV2LgAw1rvQydJiBnjFSluuKRTbF
cOg8ccQUFSviLAPVW83ymuU2D6sRXi1WowlGWkZTpfWRLuAYgUVDz3fLkIN2bExin3Wng97Vx6Wm
tgS5iUXAHnJhUphgqYgwizVC08JzBuYNTrL30rd7WcW5Gp+KG7KCODzIOLUi9PJ5YzZGkmcStrLK
hws0hRupdMxtCJKaGRaQ6BIayDJ+lGNdBnjUSQQ0T4J+0PaZglurUYEUJORGhbA0tS822NBWp5dZ
gyFWqHvBxtQrC0gHuV7FghHcMBx2w42K+Y3qxAryTEes1nvOy/Z3DHcvO6NF3upk1bW3o82adpU1
IhFL88S0l8s06WDeEmAmMwtIoZ17NG1or4yww5o9wbKOzQlcikBOf8A+F6HLPPi73pcrRwk1qtjp
ZDoXzDjgwlff7UHYyNxjhn3qjo5WfJRmWSY9xR0aBYpfUyMl6JQvxoL0+GQOiJYo3F/tue4Z8qSm
nu2MzKveNDuDzEiGXTE85xTFBAdSVbUvOpJUA4XXp8F3WTxo01hKa4CxQUtZHZanzte35Cjzr3Gh
W6mGcue5PXaHa8HWkQxTPoi0uqAVTJkwrVdM286ms8mLl6ZCjIHlw3euIVMhIQ50A0iPB199sYZQ
czDbX8+4uy3EmZiNCOwMHIY3aUAu7A5TW0otMkUXwAC0NJHTRR7R7uz5kDdO3Hp0fkoZmPE2EIrj
RjZG9mIisLoa9WaUyNeN1lqDbVvBbCJNrmWtm4zIuEgEH2lj2Riqkv8USi/1crUXY7ViW0gbIUak
j2aPZqGVZfOxL/N0mtbDqhnlrnaR+1vWdueNQx+2MkN2MOMRLbJLKRG+JquxM5/2DrVQmCzR3+3K
gQWnhfb8tjKmbfFAkPtkmQhzTb3j403ZPtYzTy2yIhWzwHKvqdiZ9YhBqQHZaaWwrwWJTYq5BnU3
KxujqNq6BEWLZFWPdsCw6+e10eKlzrMQLPgN0YxWk8b32l1zg+vRs+o7WFAMmAY9PxqcYzbY5JcG
wY7WQMKwVV3al1XY6SS7ahITIit8YVxYpVdvlW3G07oxe8xWEJPvAAsvUExWhC3mpNaMfyiUP/na
dYFTg93V46zjBIgw6y3iy8GEvWZUAa3dJrK5B0Lreq+1ojiENjaqA7NwBoc/GSg2GM5yvlfOkQlB
8H3sNbAde37HBNWARZRyryguNkeiumvrJSZdAZ+DDPlF2V8ue8GIQwtNymfe6EXObHxoA8yU+eke
qYczg7lUdv+Bp/T3QRv3mfXIGsyWYgRrqw3IeVRj/jloEIUKPDOgaIqQGzNgVQGTsu+6B44cBKZM
x7yIZr1Lc5x93UTwVLNrAzF37cu05+sq4WkM9rGUDaIAvYs4n44A2Vz+5A6vzyui+kYDq6x58lgK
CqcDw7Uz2xMMTrgzJJCl0vfZyt0rlTBEZphXCuIXM7l+dBo9bCjGqPoJUc2yXerrampfbqvnX+A2
PzTDkdbt19qjUDXN/gf97V3Y0F7owICyTk03yhRyJl3YErOOv1uahVzWZpzRULmFYd5+hKyG0rAX
SLioGnP7gxFyU3QJZQAxDp7VIM05RuuCNWE1W2eu3KDWp6/MKNrAQFK8yYBOVCYzTF1PaW5Very4
KG+10j+rzLvVa4H5leqvWMF8ypYjX6p3V+/nZLVFv+8Wy4XfRfTQ5lqDQE73Oc1W8qQZQSPpGinb
WneeNyHKAdzSrLKOJz07oNAVO/y5QMtnbQ1xw9VfW68DNxQLQdQTQ3F0fKB58Uu5DCrA39S6ug7z
omzNkPrv+ptb16GtOitcmg5jqY15tQbUv1q3ZFixNnGIRhJkVI0W40+ZWwn0OWg8C2pfvWgSTx2Z
7FhIayub2k4dJA/MyhmTjACEupjkNLMaVUhomEcAStJ4gzl5UL0pR0VxB2tDrJEHhLVBWRdeagJb
bFljfXNBvBMv2vOqYahzNswl9gTY3upi4kXUAPKWHdkFjbNOiyc1wLP06uFofs0InggU/gCMsEO2
twyF08N1yN7Muo7c1URIf4KfkRefsm2csws5GqxB+fbk3D2E7wRG/TDzYqmItuRfbY3JjIcog7mR
kzPKHwbhLWokshJza66JhyTG2kKs7zLA7qdq32iiiZljlv6cMyedM3V0l8X0MwceKc0UgFwHcOAQ
JIozggyCMlAxdOhXbJUGoqwLCZxxfGeM3IvGoWFlgyXnbf0w1CpSg5a7LOu1QM0YPzTHZ8hyGEKh
MMdPZhTSRofYbPZnSVw8ioEJ6Bwsp3H/MZJxJ3sFN2mdMdRhSzyvoB97NCvSh5OOWZ7/UXZeS5Fz
bZa+lYk+bvXIm4ieOSC9BxIKc6IooEree139PNrwkRS/+XoiqnZoGylFpsxr1lqvnI7V3AhScvsj
4YieN9wsVJx4HaqytShUvlWpl1/NxrjVqsR4ciQwVnaYP4dm/1OupaNamnvetdcdv+yP3DW2vazF
Mz+tQKxU3INJrC/D9LHHK167JToyEmiGdB91EPlDoO9Jx8O/hpbFi6S/wh/h/WwWr7GXYpBSfITo
/6S88883/aG86eqJUGUYybZ3jCw8ieVeYdkDierJiWi7YY7jn27fF00rL92kMNFEEP33TbH7P52/
7D62Jed16Vs2GcZupUjdbz7ShyOhccZTI7ZEI2Vtui1b2KyXrtgSY2L2svjb2LeuWOeiNpO3r0rp
LoYIqrCT9MnWjXL+mmH6E983xajoj1rPlJSg9qE62Rn/JNuKhqsLxu2lL43uX3194tnCowkerWQ0
1tEozRxJrtSZTihzG0f1yF8p1RvdTa7ifLDXbq+hlmOTPU3awtj6sm9sR9+1546NSSO6dTF+TETT
EsvUyTxI2vqyg1gmuhJBoZXZ+TsxFBi6vu1VGyZbI0c6/GV0e8Q6MSOaLCn5cJzO2zDQIG6bKYSu
cDoNMV2rhrHJ1NeBihwAhp0WdqsJViBARWyH4YDK1qRWZBUk892Yd3GRk/3Vw/pchyRo2nIoZ2Zm
1lvRqH0NIMLPyhF84whCBNUZK6vfegmsRWobRD9DJdhFvMD1koyZX1WkCyVpFiE2tg4mValwEoqa
BPm2oiuaJOmAbjdWWa5Lr55nSgu9Qcy0XqqMCzdPf8UdUfnLfnHl80IdGnPrIo62isQRxLFzT5qU
R6R2x58TrC6f9/4p4rDva8RUX5NJUboUVujnSUXTiV5OT0x8Ofa/nL4cIbfDauU01eay9stnZoG9
DqJyFysYwGhm8fizE4QUDCec+55z7nSAi6oCz84a6n1E6Bk5KdQzWjslGSYFhC5/RrpSrK3CJSuQ
+RsrGtKN6YflXmo6skoRefzaW7d+uwjreCN54FaKDCkvJFbmriP9bEv5t6n7ybYtSMSXlOu5KrFc
8DgNvGyUCiTTJCZGzlJ18TydVOtRgEGDqHWqlUvuQzIJBVR1SeDNucMAy45RxyPNKWSgs7K88OrI
nedeW0BWIlnfpiXATyr6zvQeUYMKDY80+dV6gbQoczBQ2ALzJhquG0J0c+jyoIvM7K42SSAUPsog
CkiKlijZHKObfHcNXzGIdW9T9MpZtdIT5m0162MZIEIQrmNewevWVMqrOkWDR8Evk90AOJUNnytr
rmMl42UWuM2xV0gsNWQwFY00XTOhwWPP2bZZP8zdCNJWKIElNsZ85NZCFMcCq4zuxwBQ0s6l8joj
t+iGJ98d41kyOkBolPrN8CJ7MYaFNVcdZZf5XQP81AWMXrlbz4YAIlvOQwSssiYPMve8AAZRA6In
rQjeSz+bJoqXZVq9yNYyiuOaRKNBRj+KrqsCZzs0cjDUPnxdFzSoSnJtpxvP1Eb6qUYN5NmKYJo+
KGvDBDvuZwADslMbATe04uIBlkFy5djonJS1510VNnFSJQoMXoHViCAHzwdJz/pNYeE7eORgozoo
d1YnHckTlG19V8jYxQqeaZ2iYTJUwYxk8LGLlH2n2Qb4sSZc1HZ2kGqtWHaGe5JU/SUtprgtpyNx
CRMcUaUrKWyQDEwhxkRu+tuKg13sdhDHvUI6+CkxNF5naAoFEt9JrB49VEY0uS1nZUU4oAACM+Se
Oksj5VGutV9mJK1TD3IFux4IB3DD+ON1Ipnn1iz7a2KPqoexFhkgwEzDctYWejQFwZCtpMsDrKko
2ig2XlDqSDvLPUd6a9zUsfrbUGHxB/G9h4ECoz4Ft6s/tZWMXEo9PvhryVNwE0Y1XOvRhOs161eS
gZPj10kLu8DXqzNIfFoTL/KQp5qWKCPJFWxWLSWlDQS2Si15ThpLXWSR9eq1pf8jI7zluk4+97tg
WXQIt7nEdZdu4m7lKNgQzLxXC93dFHxDkqNJhDoz417J6n2cOGDgbB6ietJBq9ONdav59rrO3cNU
EnKr6ynPkSzZEhI4yJCw+qp9KuLyWc45gyQHBJu4N3mmXFd+j+vH991Ki9bAFNSa4U2JTOlQBvAE
1IoQnuQroGnAYUUBMPDQcB/9AFD1mMpo6vgJRicc4Np3D9loEuvl/kA9QnrFXQNRIW9SB4Kv1+x0
EHYdxJ6qRFKJx/lS61Djy6XEA1ObFC+JSdigQiFxrpmI7+ng2xRCe4BfomppjXp3TuoSlGEIUIbv
FgBz7UtHbHoE/BRAt0O6q63Au7Ya3skeaSFdD7xlrynPdujIoGFS8JdqdD/oQbOqItxwxbeMY+u7
rzUhtEYxkMRQgXf1DedVNOF1UOfIB44a7Fm34e7u2xZYzHDltESmDA/QVNu5S2Ps1UVu1d1dk3Wk
Lbu7oqpksKX+L1VrtFlBsGBZG2B+e0VVsOE5KFliMC7NxETsHGdWwpmOq6RG7yRUF1J74hTVuVq5
NYhRQh96XxWrFI1K0vggYfsh26VeVyOdB5oUIMdqlCRj0YWQKlADSiKQxmZlJBtVQ1jIkPwTyqId
GK1JCYHs3dIN7XpTe/KpGMGFkay6b8YYUlN701XVOFNtYh9DrkAvlD1929nNa4hSKoG29K0PkSTs
Sj/FSpN/SHJR8a2XcJAMlDKLetjJhg2xrbGWbdgQws80AjyaNcmAppAtiv7c1yp4cD0gWizNRzUf
dzXgmtjwksMEMuPKtbI22Ef5mCzKJNkTJz1JsgCgB/oiC80Ct8MqV00N/r/rx2g7lPzQzlgddS9A
nCZvXcII/ZMVgQGJ+/4UEbffdjmJlcSGxtWHGqThzNnIffTUAXi1+v4pNkmmy2Z4aEYJfPQA1cJU
oTDJpTbzDKDwQzvsmzKMt8Vy6JKbOFd4pqbOzzytCObXUHzN8kdkywGYmfxsktRKxwAVUZM3cyJZ
b+Z0q5oqKZwo2ZcdNxAxO6y9sX9x5eLYyUOOaA5/fQjjXZGhZNsJFOTCv1OcylCA6jrFBlxOUgBE
QAWUwyXbzkTcjjQzNKhpTEyMNtp4haXfZVXt7RzfeAxilA3DUm62zaRg002N0kWQKbz03pd8f+sn
pbMd9P7RlxCqqFJt2CpYe8BLaErJ8BZGApwgBAe1i4pU2RTOOFen6KFbqat+8gFkC7+gwI+0q0xZ
yZPIp2jUzy3RfT/FaYcqCEjMLcRAW6uYc/105nan3ElRjMiP1clzG245uMiHpK93eTqkK8zHkYDT
ENVbW7XZJJGeXWVmqs0VR0KApHRWKZqISfmkeWD/FQecpzDpRUORgBEFHBrR9SWbCDoO21yvy2Yb
uc+e3vTj+0lpVdWNi3qobvzpCo903gd1GI1XJncLziVORKEiXZJNjdj6NtbaDu9NE4JRqYYEJyfP
SZJyTFpPa0BfRsbRaxocunT6LS8NpdcRZg0MbyaTcZ7pBcnOtTIpswqJVC/y8FlSedVXNVoJUxNa
BlAm0Q8mUdaxIBrjxNralNoIXL3V5iBeUGZNytu2tpWNaaFYZE/NGAPkleoinnVyNylVIRa7bXJY
Z2VmHHwr4wFhqup2aDJtK7ZKWVK3eWdmBDMIxXqTRmyhaZMtZuBy0BPnILZMXN25qQPh8oN9bhTK
tq5sZQuOvfVNd2MUqJmoEaBfL/chwceKPmx87Za0SLZNFbtY+aGNKFv1NHbYefh6yYy0QcFPmMlz
15Og7FiVts1VRdtWWljOG96hV7UJ+oBqD3CTkE5G69KxUtQCULyJXdQUcgClOdm6odLVmdbiy5DH
vM5dN1gpicXl5ODyLupA+t1NfoxommlL6VzA9KNGYOgvmVwrDex5GRMQKUs73aWtAn1J4oWGqlfu
AMQNAxDONMRXN1k9Kque/Oh2nBrx/YuuRkgxTgjm8HV7COhNvwGW20fj9Gio2GAFZqMjgcCNcYhU
XwNU2q2yBsRLgcHrTELClwtQdIcQTnk2jO68qeyzpnVPeQ6nrh0nrGQ4htXSl/sXDXo8z31r0/X5
7j8Tva18vZb6o4oY4ehsCO4gvunx5iVmjfhktMqiRbSwYIfJz+ObjwMREiZcAK9Gz3Hh3BUv0l22
IzUlA1IFqT3ZgmguhxjEMxhN1t6/H5+QF3vrT2Qs3Hv/LgHrsbIGFE5nyW9EFKebsl8R9iSDmMNL
IhUwXGn6giQI6tYhwpFkwx/TSXAMCZIlD/XxjJ502SH0umzkFaqOfruWb8dT/ZrRHYANXumAIZA4
Igf4pHL7KnOAOfUjH2WSiwP+VV7Jt5DRSBImsMEB3pj74EXBi4Ge6rDTCJwBvrG0gztVhwss57Jf
wQhR9aVvvAKGQd42R2j0Tnm6QcBqEVw3pOOuoBkDtLiTiJRKS2jn4SQ0Ze+HV+9a3YNOQ7hgAT8W
RYKY1Otbzussnpln8804qmfpWdu6Z+Lx2HoVdCwN7d0r199jM/BYUZ/Ch+HkvvVwwx86NLDrlbdX
go0Ogb+ZdTy0TRzJpV7MJbJYwMn3iM+OOU73VfbIdQADfiQ7QdZoH+/CFxiX+Sx1F4q+9EoYBTBi
wVtA7EXgoZGuioAU1gx4HEJR3TWWGM8NIPHOzR60xap/8Yor4/aXUy/rAaj8foDnbRe8DNd6sXas
sxSvvsi1X79rnX8VQVdt9NyxCyex9HcNdFumgJhhT0USZOTYDWqFfNVAz4u+C2NNgagpb3MJyMoi
+i3tsnX00my9W1ROY3ALS9m9Dqz5kKwIK1p7+zC+coVg14LRiydtl8GcK8vSxWzaSPGkkxp6K9/e
uOk1mp1djobqXJNWkqOSY8duWKlA/h5RNAEZ+GP8jbrfMlkmT6hwHOCArvMf7U14m9zlP2oiDjN1
Xv4KtyjWPsY/dQguq/YYb3n3g8OUuWAh1q+11UBGYmXd8DADa7AGNgOdGvg0vH0NYtOwUruZPufu
mCHzBrJ01GFH1T+sAzLMPdHsvdkunGb5q2zfzLtkjxyv/xtiAoQG6zcMKGOcmTu8tDmCaU/hC2BI
+Y24NfDX7kxi4a7gR4dqg1YxM9zV6DVIwPqBkm0gzLp744ZLtib9eAvYrHgAYmEfs+URogRcXWLD
Md/fFkjUkxVgZK/jF7D6S+lG+4EK5tJZeL/GFxNit7YK7uJJp1F9tLVFsG828tpf6Ud4ofpzlc+g
Ty2g3tc3yAACeE4eMpRFYL2AbFoAd4YcyX1qwQZ4CRezYJMayLVecYcNp0kC4E6TZ78QJgusBdbB
vJ4F8zViloh9ksH2IRDumol4sYOngJz6QrklWan4WDp7QuSoi0/qDVy2wPiOwxwrYy4VaxQZNvyJ
3lK7Vt6SZFOs+5+44JwqL/CVsS2ehp3zhF+5wnJbYpuvJRhD80lo4fhkPIMkBCG62IYre/E3V/4k
7v8PF76pypQPtyh5qOp/XvgI2VcgutTuqNrtEc6SP5+eMVxe95bzqE4I06sAta5naDMgmyAa3cNI
qibF7wmr/DcnQyGEfzgZRddBPFPdikoy3+5CI6x7s3Ta7hioxAr5X8sbP10MfEVItMGw4f0xh2cX
oo5BHuyU1yePBC40y3v4I8FJnM5HhYmPx8J7rYTXLJ8se7/+1v2/d1nCv/+e9vlcI4pJXHqH4LXM
qux3/W9XrX5lx5/Jr+r7oj+OzKd/nN1UY+KPzuJ7wYt/UdLi9lfVxPW/mPyj3sVrBuS9HG5/eUH2
Wc1kehqqOhfB//56iD+qXdynQf3r7X+d65/1r+qv2kGf+33UvDDN/6LeLOltUbyCRPZ/fJS8UCgF
pDu65ZgUCnKoekFhi4+aF5byX5qhW5qpYTWr7FG9F7xQbGpyqlOtdEW1FMdSrf+fghfUtPjjKtNN
m6PLDiWjVa54DdP+z0s+VsIyxWcxfhVadjCQtbzvi1id5/7orJTWVO87vYD0OWL+i1nZJgEpZtUy
1d5n4xhlk3+572XxP9tXcX4GXubPvTYvdqIh+VcQ2PjsO/2AsuvUfBsLvTH/a6FU7c207teePpb7
S4NJ+rUb6DCMsmjtFI724OVxsqfyKfqOU5c4h7zoOlQeVbPQH1SrfovSujt5/cgTzcfGKcMlMPzh
2cgR0KsV56ElWUzUuQb/KRNIQZR6dHfDULhE49gyc8fdpWCGgep89iOywNuWgBCAbETILcIedamh
nW93o7Ijx20VSwVvaif6vtmcpMyVX/KIwOwQ6uk+HGF1xVPju701I66jz75NiK5ozAB+c5RHPEDF
Zr52vC7aizk8eITG/T5ceMDqCOiMNty9cqJzufYRLEG7HPseWgVpMlCPq6zSqh+OXEjXdYyxGklg
Vvq8zY7t1LhSRGMVA8G7KTtYdx4oPj0xk3legObR6vqoeGA9cR71s5IFFUoMrrcs+9I4+17eHby8
ui8SaL6yLxvtbRSFVErBrDWN6raR4/qWv6MFGIwsoRgTzXSv4KOH3kZ0zVH1bv/dTuJAsdGutTLL
MMw1OAZG0Ay7zo6+NmIsV63+y4QYa/X8/uM3t1HtpEaMrnTxqdQC/+y6krGqdPCHMB38c18NIJQ6
VEVCtatXRVRrO0VRm21udUgLKRh+Rh+ai9QeM6BKtjYzpMh/iGJgDV3vtDjm5APwgtHz7Krwh9iK
P7eqTgrexy5blqaiaRj7JvSHMiDSnCJO5LsTx2/qd2lrrLzEIbehIJjXjj4E0arzz1YfQZor22Lt
9bJ9m1dtCQkjCd98sOt14SfPtTso0Ail4GDUqrv3yK7PXXB1CCnjZSa56/GaxKrEpneBtsZqhkyU
nx1lq8yOw9QUVmcgtFfmANuYKCE1KNw3zEg+ZpBd5K9W0x8KN35WwwR8BygFaTt1U8hFoEfIr2+1
Jnvm9uQP+uyWqQ4pedwo2pjsRoPI+ZVOfmcXpoRnkOrIyHF3ZO3F4Pt8WCkv5gQushIjWGQgZGGb
SKENjPBVqpMejQh3Ijg6M5sCOuOPNgZ7LheBR/yd8DAKLEaOoWuQcnFGo39vUjKTvRN8HfF6GBhF
Oa5cnaV9jOiqrg6r2PLAGLmZSv6hTF4D5Jb6sOkfjKo8WmmxAvjv7kTDU8/dGdNzRHQT8TC59PkB
T+5IVsMqlXBftwpleUqdwIBljI+eK+/NSjXf/GA866MRPCS2gzyj4YZ7wCGIkzrOx1LA0ftQT7KH
L6/CD5PhqyehKH96ErrpyBhRjmHqU2FcXjTfDCpLSRAqMX37F+mfeBMIWKHqQFAX5XnqSAVmKDa/
978v/dL/h83v+1bDiF5k3esLXRvl+6bwbkGd9qckCMJ78gluAhXPzeB1x9PPLBrFHHWeYUm0T2Pw
2uLnVzPoD2LTnvboJXLnYt1lt889LuOGOnoaUML/0WcUaXko0i49DxNvsYKodROowLlcspEoT9f5
T8AzW6/XvB9kvfFAbTfBibTzn+2uDrzoZ5VQwATwrb0246j6IUnJJsEg7Mb63Htjei2ZtXGb+M3B
G6zmkcy+vx5NU18oVt08pqQvccor/5QYIEJKDx1KpaQCgVMO/nPrThR4We73bWoP5yQqrq1pvLJ7
fyEnIxmUwEgfxgb3YRpvnNBagtVUV24S+c9KfeqG3np0h1Rat01JlGEa9lp9U4d5cO85dr2r9ZGM
aucFz5oazv/m6rP/rOXF1WdZGk88XaPQoqlwKf5p24yhZlembAZvoQJAlMolkMLlaHzW5dGcdYOK
zZC72m0z2rzKs+FZjh0ToFFd7cdq0G59T3oYuGGXSgfmbYjdaF9qcrRP8vJjS4xJdnIdpbCtv42L
tX1j4uqIdZdpQu3XpVbyjf+Tw4kxGa3y3G9uBDuGKFW3B6tk7KMS+lSSjd5jbSIbO93cBrqrhanL
D2Kp6usfS1uyapelMMust0zSriHNKQ+mO1DGAnDcvPRrj9pKEiDLPL220YDkllx2oR6iIcOWHOuI
XXskG9+3/pz9vk7q0VONiLSJfS+zmV3BFSobEugkrfbSMH5tnFzZhJpZbr6NX9ZGbi7vRdc0sn3d
Jy4AgAHv/rLksq8YM7L0pHZxT9EUdhWTYvz7bokj30oRRXMAqy3JQg93vDyhaNpK+WgOsEWC2u5e
vLw+jJHn4/ei6RQEEj5+MgHMDae8VQKKIElGeq8Qjjypvqzef/ZGx9PugwBEeZuEJ2XqTXOip/Km
uqz8H+03Tp/weZTL53l8guh9zl0+b5q79D7PzEhjaxPliJQAOfEPdu5R4MlApyCxdO8gxsTWpYnE
hEe5KRO1+/d1/2yx37vu+t/fycLVvfjlOr6TNrlJqmrIKoX5rG83ct4MmcXVa7+h5q8Y0pWhoBgg
/A9SInGjSneig4ZoByLvLg/M7BwMP9vE2kHe8Q6mOeFFP7u5K2NPhJ37PusEkLIcbwDcJq2NsVD3
mo6eQZXL6h6UGVC5aUxsibHLbJa70uqyTmx1QXerkKLaQwrEetXVflkXVG6JRu+jERNZ4/S4E3+N
iSUjj2cAFkzkRtwDLJn2Iz73cRixWix0InLX//47tigN/CXcIL5jTbfxAU2FYto4ln8+LHs/kFS/
1KS3IJTPkFntGyLj4aGK3HYmnpqYXa9Nqtk3mJfBofgctxkns/Ux3o4BUaFCHSYz7bW3AufLejGu
edZr7P4MSufWqWNCUTxAQfZ+Phnet6YxeUSCIgxMHa2LSmbh9OAQ06IRd7TYEguxQHToMDpHFIPv
B7cVN50VI9BFCfDBuYgjWO+tk+6KyfFIMk1ewQsI5qIrpzYKwUi7iV42rYBSAQIYwsYuMJ7HOp7Z
7oBoclFXp07t8lkdRMlrwU8Uumb/nOCKLC4rTOMNhGPV2ib8bEJ6tWJy4V36ufY3Fpf5j7+ihXOo
T3Bew1bx6f/8FT2jDSS597U3I50UPGC5wEn+qzGrgG9R9OtaxzrMvYUGroacGEvEUJFye8VBqy1G
EHCTkAGqUtCXQRRXBx2C3VGdGjEehIT+nQEewbcJMds7k3arGizqxgHzl42BFR/lrJ3Q48lj0QcK
JUSM6lT1TXXSpq1pHPrBsH5fG4V6dNIhULZ6i0SumjnXlhWA/M61ey0a7OtprpDtL3PV1NN1yh9l
8QCXW4Jz1OXhTmyF3fCxFX9uXWYvW15nhbtIrcrVv7/D7Om753M+wurcYYYK28YwbNMgsWdo3+6w
Gth2OESp+wrcDHn3CexLVg2fRcZxIaGX7ES3MFykGsoQLtVI7gnpRKa/LQxtBANm78vFon5aJFZe
lotDiq44pJ0bp1jVkmUQ1gOyjVpOXRMXOd98J0bGThuOkRi28tBdeshCICdRQV26zBPHQorViqPV
qATD8X364ygKfjXZusRYZN4iL20kFVupKfdKmMHgEpuiqaTY3SXeQnTkTi/3XxZflg3TjC/bzg7s
UZDnHE4MvW+6DZzK2tLcpVvFqGamSEPmWDGIm7TZQYyJxsDXQs9gWmN31j6XhxKoX+1/jF0W+k79
cQQx5uSGs/33F4Ci/cMVoNmWbeqmYVPNVnP0b8Vlfct343CQkduvwVHr6B04y9IfJJTt0ZeU+nYj
eu9DlgI3vUwb6qBoJLzj9/60WsyHUTBsO6vcDKktHbTENyj26GRfDiMmxNrARPQBKBVou7wMZ2E2
Sk+Gmt5mwFVRgNp7Q036ovS0615Ni+fORdMmrlP5DPO6X6SZ5B6KfKrJF6TFxjZ9DRQfPFKlC8uz
NukADJXvPU9H9CNLno6ou150a2t+iWZ8roF2LpJXXZbRgu+Gx6BN3MUoWd1WiU33WqyIS7M7xiHy
/rV4Xk3Pp15v5L0lHlpdMVDokCJDy+Zz5rIwU6lipqGOQMZfq26cnrpnRe+f9cLxz2oH5ieAnEUp
EcY+V9R9EaHX7N4WUwDBGH04NaSq59XUFWNBbIH4cDD+QfgScvA++ymu+o1YKMYkJwxRaQ2rGzFx
OVYiIhepSvmSSqq3euEvitpOj43XExCZtiwY29CCU2OnkCX5Ni5WiMlpT7H0spMx7VlOe34eVqwQ
42KZGvTvhxVD33b/87CVk/2N0abo35x/nneUZsL9wv/nAv2HUsqeM4aGk9fSS4Q2f03sAtJ5acOW
ziidKt4Rl3eJ3Tr90X4WA0Gas1S8U4ZEo6buOH6sF2NizzEY+2P7yoU0HXV6S70f68/jv39oEFq/
LR55UZ9UN8Deq5vWuvVlvbh+t/wm8w8X/DLi2Ul0nYd7vVHRGeJqiOrYODsSlRErPdOpwewY53SE
mGkWFIsVs73SG+dpB93lMhBDRFzZoRtRYajQapjC5ZJDERPeENladL0EOXto/tkabpl2Dyj7Y1ZE
3i+zIrYuZuVp8bd9lUhO77OkSzZj3v92BzW5BgCfvjeS177BPlE2YkhMNnbcbkK1/J0oVXody3BH
AFBq/CVJBuEwRMuwnayasCW1NaiDcSoGudlZ8CsXRuV6z5VF7T7X1x5HEBCeV1C4oG/IjuWlf24L
zT8rUb9wvFo6iaE+6DOMLCr3dkbII67pVIpMN+nSRx1qZigZ0ny6Y5+saSs3ANYSTYk3l4k+cvRD
geigWHYZFwdp6hRa97S/mCBWSHpXljA2Ahc+VFsWRDcibPIwz65lyQSUaPWPQ5ulS0sx4Avk+fDo
NtnJbOzuNvL9v7kPLHI4f7z2iYrJOnwxQ7FI22jmtxhY07l2KQMIfOlLIv3wpnoJaQO9Nw7YaVAN
E+pyWrX+W6MM2m4M5fZM2LZaRxblwURXNG1+Z6ZjcSs6asB1o1uWi+Q4630FGroXGjeih95Ye24D
93cUF81OhUBzJLaqv8e54FEvsq6TdiKG9R6rim0HzYgWZPJlHRW3ubEcxHwLh1Ig8VYYYYmDvxPl
6FkLuyv7s+sMgC9rC4E0SzUOWpydRXBfNHmUXIPOzRF7xah2+QkWsWZR3E5kA8LSvKzPlAEoDdbo
Vg97Ss9OW4nZ23fFUO67KU4jxvUh0tFbcu272s6/j2udzNswDMpZp8ie+zeWnGJMWbGvppyimJZu
ajJl4qlkT3zzTzPbLtQK/JqZvVRDZ89T1y3RMmyOYT9EA5WO/P5A/fb+ILZQnao2Zlkd8TUqYysW
T92kc0Mwr9ptLMdgDrIgWeeO44NF65KDFY4mdVSS/owd5VyVQZD8tJJ+FzU5cIISHKnVRuqbNQzU
EZOBtBATPBDET4lw2QN5JV5IxSjbiGfFQ3qdwj9yLIouJS7a4a0aBb9UMptwD30qOU2G1qUx/aDa
21NzGWtRLpeV3kOWwYGwz9u9vs1ac5O65TpRe+1BC320DHPd2BiIzzzUpr13VSe/bQDI3oa1u+MR
iFSedbIs6m5zKhTf/mzssRyqq7Ctd1kVK2sxQeabDJHqyat3l47E012cV+7q4gQKv/HSFU6f8Ak/
14ohscKUclBObb2pco9CmJ/N2ObDLomTdYK+2loD2kiZh8/Z977lk7AyKeVrhJ1+Gs0O0FVSHLSp
J4Zq3jo7ue4Poscz5mO8zeRgOYTUN7uMiSXkcJ7RaapWHTHe8iXUqJPdke7faCm8EahR3lOiocdP
7HLYodOSPigAJcV45rrZZvBDpK6ISD1p8M+uElNxTnqSmjeKXt+b07iB8w63pKdUsUQ5nkwdfHBW
LoSPAYnFzjynWhbcI0IiAk96pYiOiB/pvu1PM6ITT8u89ssyD1B96Ph/A73QZFLa324pno0Wsk2I
ZcmGaU633OvP2wC9nv/zH8p/9lqX5gjraS8JZMCNpcs25dlpJHsMAaGjXH8Z0/2aqp4qgfD3NWkc
y3vuPONzL7H2W1esN+SBSgwJf5JV1GdfGino0joERqdmMCg1oWOJXIbMAOXigfr260LN9PdlQASj
pSlXFIScxjT4G8jNOcVSdux+lvcVlYD7wrkrTIlCO1pORnfq5qNeriOUlbA66YYDquFKllNRZOo2
NmU1W1k/iF7kj9mdZ7zvKEYSgGluGFrXnhO8hnKS7hKToHOj9+6VSIENk/35bUyexqI/113GJIPM
9Xuu7dt+jWYPO6OjyuIoeU9A5aMfVQuVQVF9XimD5x7METBgbETykzx6G1lpzLc/l0YWbx99WmoU
4PsDpI5WdulT6ydr/SMaJP6xkAnnylTZ8YPYP5pGAQJQzIp+Z1Mul/fqRkItDr2JaY3TGv6xlNDk
1HxKmH/Zr5BUaxXb4AAK349P2lg/j5Yj/whNzDR0z+KZ6JY5lGkrAkcjupUKPF+DXr56XxwjL6TG
bbkTXU8CE274zcn0SuWHj96+rRm/GrchmWhoxnkwiuCQm8qjeIuJIXJzO9yb4GRlDhrEkX6rDxl5
TmGPKwmsv1whIngx1C9WuZhVC6J/38x1yZWzDdph9tYZXZ4+dTOE2yLQN34vA2tXbVLuQ7XTpgaR
nIqEIVso2lGyF0juZUhsiWViheiKRq4tCju7SrUi6w5HymtsxAgtbZFlQfBoZoj8BuMwHqLOc384
w8m32uBRdg13N7ppOhNd1Un0uWXKyUZ0szrdtSnCr2EZPrmV+TNSBmvumW6/dfwsua/9eFfGLaqV
0/j/o+zMlhvHlW79RIzgTPDW1mhLHuSx6oZRQxfneebT/x8gd6nau2Pvc24YTCQA0rJEApkr14pl
u2nr/9ruEVOnoBDGeJUOnVwfGh1pqpyoyoYqxyVtemnrl25XLfpea3XrCHFjueHlp5P0xrwc/N9m
ADvKlVNDsKe8IVtfxACku6nN5LjE+6CqrWPio5UUTijDW4sljhO7MJgAx/oL+0aKL4Fg3w7El1+q
HjHLKa6/2Klmb6F76DbtoldfatM+xrzZn4Qd+efhi+z2aXjeU8kh21kq2WsnTg5xLaj9lpAIdbBK
UL1J7lkUxtLGSsC4bxcguNKaCyq5nIVVoujDlNL0l3gKPCpQ5DIhItm4mmIIkIaEBJZqc1yDDIb3
4kM192e3wnlPR3Y+6Elq/qM9nxaCexDz+gihpKYVb6DBi56oowiks5bYh2BwzwA0sGQI2z6cF1f/
SCY7Mj7256LLJGAFRMrVDWhpHHaV/3xDeBBo1UMxVF+rwB6uc9Zft/qguLtig/KP8zl1/c7t4FUg
aiPKQBzlgiOCDsp1PjSwNyUjFCckP+vtkKOWbModWCVNwXdzrbZcQelW21JrM9iKgUK5Q/nhTYa8
fPT5qSr8gsIzqLO+7V8ar4/3l/YLFGL826n6K0zEpZuvjy/J0p6gwaECLIXWNgG/POTLu2lk/KZg
OyDC0czv/rhQlUKMF53h8dxNow7hCJuDea0WPKwu9E3gQDZ4iZBfVkKfou2Xzp+WU5/My8y8p+Jz
hP0yqTkNh85KxD3EX3cqL5nH46OhpeOb3Tj12k6yDqrl1D9oIfhZ1J/z99Zq7uKWNE2vAsRF2EFU
wrv0yqi6+t52WPuOpn7DW3t+t6i62rUzuorKVN1MoEyHykCgswwQuSQemD9cvsvhnL8M1aTfnL/M
lltNOytnj6u6qEMnv/iRW770Y6nfXNovfdWc5x+N5pTn+ZJypmpziajsXrL0RCQaqrjW8dcQ7yQn
dTDz+OuS2/OtsoLREA9B+q4MNSbyAnNvdbAMX9o+zTNBMfc/lliORA1++gFZpk9UBpCRJYPQn3Yt
FGq0eRCV1VeYsWDZn4vomNl+eJzaGRZ1Nh8rp4VDc6Ua/82tHF3lfGlbu7pVG83Ov+/dcDgpI22a
dmUGItoqU5t6gzJJVMjUJjdN9b/q0gsPQyOcHSzVsOdOE/plid+HK4vaxdXYzO6uTvq3mK3Puowj
ADzL4t879migfb1Yb6KwkxvV5spwQTJr5ImCequsZQaiD9YObNM4VDwBS8l/WgS+/SiiZa1uKjeJ
POipG1FjzN45KPvokVQ1dfrh+KR6NHZGGq7Iyr0ya88VN6MM9CgTahuE5NN43GbQKB0qe1p1rJbu
3Gqe75a6I6oOUQYKhT1s55HoC3elXK2mf/UrYe9mn3KMMAyjXTkXwyqcJuMUefBVLgR3TmE6D6tJ
niWyrQyEedTUst1LDZ93ZEwqPYuQCTJJm8hDW5MlVO1s+ihyxloQOCeP7d8KN/UeFm2gZotfUVuG
y2agMnRrNGN423dwgEZFQKnu1B4VZK0zi3Qf+aD2XflIVweNktY09dqjsi49FORNjfo9h+oRh5Ms
KgHZc3kuqoedabTRsQt+fmpWpjeY6PQMZ9/lkamej8oX9D8vD0t1VtvHoRWNeydfVlAGpAeLjOsN
+0bAMIkzHnWjBCwjMhjIvCjmQ3WS1z6yIVHs6vJbnXcPfmYHv9zu+1DMiNJqRrUuQRD+bDvja+H6
BQrfKAAXxLtvKpMNtalZHuTMiXdMIGU/xjAf7gsjfYTAAtHaSLYpRyGe3Ig14KDDf3zlUrJPJYAp
FavMj9DcVMDw7MOYHUaPIozsH79PsjA5tyR/n0hXZ3j3WjTAcKdn4qhFbQ8tXUNosXe0hq0Ijb4B
gnNF3VeFKKYXo5TrODcVFO5XUd9BCtvaTohufOpv1OKAp0/zmMz3GeppFB06h8vzz+PT2LDey2HX
luuFoT11kdDWngHMcozT7Jn+cPrb/fc+psh9MIj1O7bf3nh6Za3rhhSCl7dXqgd1VPGqa5r0mPe9
d+cGNjw+tWfuNVHy0hW+c1uxc71t5EGZl0NT69vRyqL9pal303ELkWq8vBoNqnukd9YE3yK4uxL7
YSLL+iA06iqMafG2g2cjtVmKZNhENVUOym3LjvEUJew8QhKZNXUEceZfWYPlb5OsWW4orCwOlDGi
4WU0fHnA6F+3TuC91Z7zY1qc4q+Kig3PB8Z3tYTzTqub6TuUryif9W2wmgmKX4mhbJ5KDcJe03Qf
s1bUT2XSx2u9T9ONclpx591DNb9RTtUUGoVGjV1V7ZWp6RlEqCHMyvmYdhVxmuwlS6wMKd+qWFUO
eNxN3UKcCH9gfhtlpBJ12yVjqE5Vozqk0n0+001EYquCVOOljzJ53LpbYU/IrkD+7F1NdhOjLJq8
T+WEKkqd+/ewOhCoNWPtWk+rea0cY1pO0PSE1IPmi3cNoy+PFTHN78gVs5Px3qrBDG7DqWqvC0I8
NVyuyyslljpfXDM5qUOovfRBHTxoBJ1PnVNMt8bcfL34LeQC1mM1QTkrx5h6+02UU8JCwRuhKspQ
1JnHsPrWOSjM+a6JFOioe3eGQWk235T8x7/0qELd2IyV/W6xPTuFxD8tNhkvykocKlN+W9LHSoOU
s+xZwkp/saRvhg/or5z3221WUtreg5k7/97qjKD/RCT0vFxXwOOiHW4DG8BeUOWIkhraqyNQp2iW
4TnQ2uGkGwVspaX2ahfOdKgt6MBH2SupRm+b1BAkK2+WoDMQtRXo4gogiJraLLPswUCSRv261WEY
h3ILE9/HHSShlW+7MKXyDkagw7SYpz73YN6AsjRbDy6ZPgPK5ZM6kC67m+BFWHdBe+8oUEXTkg+G
oYDgvcRqnBuz2Sm3g0kmLQgTXmGuxt7MTIsHCl3RYl208T5Bi022XJovXWFJzc+OLDcm2VX3NJQG
K2ojdnGpm2ti5O0V6NLsrxZwmVEGf3m5iMkQdN2Lk/lA9o1+OUCBbtx6GrKP1ywSUeGSABQri298
dxle9NBrboZQ/NFuT1YCr0L5PQ9z68TL51rPLP9ZRVpKNFP8eKxOykoC790YguAclzEJgiIaVJc3
yjmEnb8i7ZxBsEwMJ7bcbpvEcHer2dy5gRDf1KBAEQGVTEaZENKEpmYJGueg22RWGs+g2D7oou/8
9h4HI0U92uIFVpmSpDMu6+MsM1zsprdto8U/vcxCvyzN+qdgCbVtH83zDoTMcMoWQXWi7JKkRFtA
gXzNRo3/yBABXjPz4X/EwO1/WUx6uucZwrL5NlnGp92YBa4zNPwq+xpDLOgOdf9gWFp7SjvEPKo2
rdHsbiC2lW2VR3VUWmf9VpnKsVje51GTZqCI43faE7ReUB9fi8lHwhoq0d8npNbzR0sPzTXRKDLC
Htyet+oQ5E69KR39G6X1LSwO3lRdmZ7Z3uryoLoo0y46xqnTy+A/xqh54Nr/8j9y/yq3X/6B/jA9
3kMmNCg+1WX+f3xebaO30Zhb4xdzKChsDKmAteR6wpAHdUalNq/1WO9OTewlEMfiiOWiYqwdHOQB
4EPX0NxRjX0ai2NuWt4hHdCwD8qQzahr3H86G8zMPLfBJ/5x9v/fbzQbqDbCZavylA6A4KvIJrCm
tsXKDO0kvVV7aGWm9oSymtxSX7yXzpexXYkuwqfOFzNs0TGIMuTc9cmgxrQsy3sxI6wqE/nqQLze
us59y9oSgI2essUv7l0Pak1Tr783KXKmYJSpfUwGc4dwBLKrwk7ZF1jWVTIN7s80QHxgbn66kP+g
VDQlN5XBI9mtWuTqp6x4D2ce+Vo0QcUuzWLynrXSKx4Lk2QcyLE7y7fy9zgr212k9ZQaKDNZYDOA
1+8Id8j8ahV/JflSvCMBUtxa0PHzhWYuKg3iVSn09kZ5Zxu6tKhoAIzqE9sJ7kBNpuewcKg7OJu2
/1yKoXjs/aI+tYNzl0Pet3acJN73wCNXzeQ5pDQqynMTiZFN6/g7P44vsYC50dITa+/GskTTSZqv
wvuudR4ctv8cGPTG2//4/sNb8s8nhgN2U3imT0WObgFSE58j/LpeF6UXRy2ITVJ3/ZSb1/kYazf6
6ITvce6DPSeRLbwG2JfNulW1hwmUJ4R2jI0WF9G7r0NDCq7AvQM6Mr/ksPirbkXpFLdh5E9nkwdB
v2qTUd+7IoYMZuqqm0Ufv5cQLP3KqzvfsSkELgC8eH0gvuQ5hbImyfiTHRCiy/W6PnTZ4N0YbT1u
u8ZeHsoaphRzNsw3Oc/QBfEv9IzP86CQ8QBzLBSVCNOFEYIXQ5kMdwEy0QJ9BTZtBm21sHvgHmF/
XLSXZuz7O9VLNStz7utlZw/6N9WumpRTHeahJpTYOe71+QqqsZVTIn2D+EGB3LFq++NiAk0ZYsXt
7R9tOU+fQ6fXK2esvY+bUpdyCsq3zaxBBkPOem5TfTSnKVfoMw0r1fjprpsRGbsEwNO2aMN6H+rt
g5VNFBQntkHFkUD1ukxZdx6SCmLuOjUCSrt7COaUXQq4xLrQiNfCmtcZgeIStCasW6Mv4p3ndvmT
10fecbGDe8m49qSa+gyIHITWzj72nfxJn0L7VrNzxcl27jE6+q+6SLw15Um8nuRI0829PZw6yJHI
aX15gKD9AaEM56h62Fmd7moWlSyicKo26pzWbaFFD+cr5f4M3/IMt42aA7XGAL6He2hz4jadCMoy
zmxFsTZ8aH7OM5RB/WiB5bpM6hlIZpexXW3VrPZSBXdxFt4Ih4zIded1CbQTwQwT2/k6XRjYh6nL
31R3Nc+08Dl2YpCRX64Z8Fy70QxeespUhzqkyBHmrYMaFYpQ2zUV/xN1V6rNMmET9HRxp/rHdtxs
AR9GrKKZcp6CrzK9eBAUINxDy00S0CafIQ/WMhGZRtQMNgcHzqKJ0m0v9hCLkd528ai712Qk3DTL
tZnY3dYfUNBps29UUmWbCea2va2Z1Wu2BDuD6oRvdgNxpNvBJWeNw3TShuG7UQfpt7AYwaJRbnkH
J7gkQ17Y3ElH4U6/htrTHmN0nSjYQJpBXWCAJRo00ftcDvOdl2lII/HuWKuLZMFzWfnWl6mbsm1W
jf62BXz2DgruGlResDGzNtkQB7NPUIKPSY2IYT8lrJBLJ9kbQNuetJmPrBoL8jhTrMP6yEMsMMLi
UXnRKkNCLtYQfpGdI823D22ZfT1P1fAdroGQ3Qm/159MHdmNwESJRplUAun3Sezszn27Cd6Z2lgg
CmitH2o2r4K7z7dHeGsp2X0ytck+5WQQ5ZXOLWT5r/M6goxNtsG0WdwQmUcOWZpWtvCYgPfmxmI1
NsXt3/dc2WjYIDWzVffRl7oN/r34uGeIbe87xHXO9yy/DlTvOVSPyCkzp17uF8/bKUtdRd23bY7j
+b7+2z2rQVOr/cc9h2lDsbtTRvcdVJgIODnbvvH3VQqYfK31lQvZD/CdK3U6Z5QWXfeQMVex5+wA
aeERWlnypYEW/2xrHcmLxBEA7JaQ4XKOUe+KTRCLt9SCOfc8mV6gjwcJJO5zK9tX/YosaFBoKZwr
vAAg/09a6OT6pkY/QE+yJ4CR2VOdvwm+T4+qQ++Z1loXsGIrs9JT88Rg1VENybNZrMYIVTPV1gKp
JH4NGbU17xGbuv4Yxrxt1KUrlHzybWwO2ZMeOt39bLjbS4+8Ru/S1/pyp+Yi4eUTyyPgdF1XFbla
blgNbeBVuwIb3u5VG8zM0JbYyZelXvq9sGpo23SRbO0OOns9LfIjKiYw/06roCAekZbNy6LDopVF
1fxXtEA+6LW/5mz5Meq5+SrK0VslTVDcUQ4m9mBbva1hdiGifBE0TIOZf2VpfFvIQYRBtjwRzG+J
Aw1H0i35SV15mkvnJklAQVCOva2E22xTZEVu0RP6yxpNxCgdTYcLSThHljLhxq5CY60V8GvOaQ2v
dSDEi9aua9uGmCoejW8i1O/KvIIBZtIfIjHxISdTvYlis/yp9eGPWh/cd3fS02t7nIOnFjplos2p
fi+s5ePaYWFWN5+uG/eheAycxb/2omh87WMCG9CNfrreWMfQcJbwfvswvm3ghULMvSPYHWQB4niD
gazpPBjftB5S+MFsv/hQGUrlnmmnp2X56qNtWedy1sY3rqkQ7o/WNBj3RZyixqxGStxaVM9PgW/A
QmWnw1oNgAuV2i/x1TajbGN0YwuLOSipxXcflB/cYnHdGPV4FxEevPM0An3ngX74uBi298zPrttP
epRuarMJvgbN5jzQEjCCoJ11Y+j98jRGzfv5RiD7RU+UDy6dx+FoesiilvLW41G7KVEJeV1ENO9M
QVgx7+CtJnyERiMdNKuB+qU0clneWp98QdmZulTrILoET6TzAFlTDxGLDge/GuG0G5+n5lvPvhQF
mGbeRumkvZU2/3nZoapLuHjgFT+E4ZI8wtNFgbf8uFjyEyhi2XdyNdHfwgBvnads4JSCijP60i1u
uEXDoEF5R8yvS2nu1cgUOUlWqnkO6AHK8SJN0NnllfTi5MVLPY8F6o91vivDtDtXM6iSBnR/CiiF
EIG/lDkYIXw9kzD38m3aaIlzquRBZKztaishtiRfnzEoh1MlfkSUDp5fqFUeL1tSvVALyf6q15BF
TzPLyaOy3Kn3byYhg2Il+iAscw34rOAQRy3+BS027TENq1sjGMK3ySv5cFK4oWIzDt+axpi2vU66
RXndPMwQsp0HgjZ4YZj/lVVCh4QES85ojiJ8KeSMwwIlg2x2aq675I1DjgSURrq2xSAOZKLEoXcG
VqdDPZm70evv4VURhyYQWr36w61NsPwhEwF+NQHXY6QIcAWO+ffpHBG77ZbpZ2h8HW2E1YN+yFGi
9K0U6EGE4ArvyG0NCpOy3zDbmgOV+a1T5qel0SOg8fr9R+dCA1wx9fnqbJuSl9es624PWoPJ2uIp
dPXkMYv97DQ6TnjrRP5fvZvhM3uRr82u5WumLkQ6/EdfdQbhQEA+cR+DWSzd5C0LNXcNMz1RMWnC
sYfyRpRWB2VOFkTO1O+c7DKQEGISDnORvoUR8XGr0ge5kE7fhCOQPEUC4+xFeDOlNg0Na+UddO8b
rMXNvRqqhevF0hGFhjTjAeDIi7pOXtj1jbqpXM4fO1Dh/9tNKW/eGOeb0jR4j1BSqclUyEorWYOl
Yn3KLEZYwwJ2Muf4n2oTkazLEqqMS/UMNfjJVCfvXIn1e6JzJzVnLDs5eS7TFYiRotnR537yFDr5
8gIMbE2wuz8pSx9Llmix86gsYVh7KrrTswUc7mCF5figfAGJyGwuxb2ywA0+ARctz1ZgWW/9hJKR
8hVh/t2IHFi3EL180QPwxm1mwz8hLy90xKn5bQQH5TXysEGCBx7p80X6crqKYQy8Vd6C9zyBb7u5
PXtdJ+A3lXk34C30F5cMAfXTx85t0j01YeXz4nqoLcC5uVJmmOndUTTBuwfOj29xDf3RHOgn5dQ7
LlVarQ/dt1Y+T+lQbopkamV1Wfk8BlZ+oEaZyn81tlt5qcieVVeyFzAC+SELd9k16kcEpKn33Civ
3xK7BBebNWN7l1mov2dpbqwoJW7vnLqEsaKXp0kkhisAtNCwqsY6otAL3nvjIcmp4EadbYbvRM6h
I42aEwKhwnJP0mVBHC0ongx/zO/qOLrTNYj7UCRc2LAZ6N8orxO33W0wE8cN8rp8Um0EsL86JGcP
qin2x2CnNkIkeJlgNtpda5YtT19mn4wKSZQIVmZlqhEmvBLpoJ9Ui4G28np2Mop65QWiOR0f+gEG
KjlaHcbJ42tXIS2uTBF1wzEpByTdEPUKhu6gmjtCOld8QYcbZYZtbd+gjIsk9mWiBpKsLsuO6kr+
krU7EoNQzv7uoTuracxXfFGyB8jJ9bWl98OaJ02NxlbpQWjMLQ6kFk7jX+e/tpU0oDMQp42ahUJ2
8z7Nkq0J6O1JdXcKJK5NqJM/bl+ENnsg5436gpBM0eJuqBK/VrkulfVKwcIBwBA3lyZ1lk7U7Jsw
Xijr3DTC1udX07SN6v4jp9amsQVyaR6up5AEcQVFL/zhCKFIKNElcxi04qTHRfABushbCh2mSQqm
yH6W34+b3vN6lCqreDWmoXE0nKw7OmmUr9Ipi34Ee1UpdPHr9vBf/Wo8r2YUwhxEWvMBMFkdlzbJ
bRtKWpnGuZiqHPtiKoBrKTt3rk5nWZB98aqxbY+kWwPaZi+myr9vLeNXHVnzuyuiaKM1jbt1KpZh
rNqOc5P5p45VqOoVJN7LPCIAGcKtvwHKyBjTeBn6uHuEJap+zKzsNcqQ36mSEKb6ikqwnlfne8SH
ReQQCUi9BDBG3qSWmZRMa/JDJPclaUwa6NIllhmUdIrq1RQN03oeoSy/8vziIdDMZO+Q1zue2+pC
jEd3Qp3J9Juo31dTo69NEDLbwUWKso4TClAWW9+KYhCrLhisF+VNPWhQKmFC9jpC+wx7zHWljSV6
oGapH6PUXxtNNz9Y8jDn8fwAovD7bDbwLUpLtYve/Biq2tRBd7UJxHjskV5K4VWbqMmdgTw8O2nf
Ss6ZdjNK09YMb+8mYXytvKWdkIVETEY5VVMFvNS3dONRWUEVDVf+TMFu0oZ/zkbGLw4b91GlH7T0
2JsFECWZnxiht9r7AQqml5yFG2qo18cjAaHfeQw/PcJma5Iqz+8uA915QvpUzqMOl4FW4ZB3ZxB8
3PB6BMvHldSAJC+CXWkKkd0VrBMgqTUIYaEGo2mFCWvU6P7HGSt8SiuC10XviB4RSSNKYesnl4KK
sR6cg7L6SUOX1rC+KUsdPBtGyUQvrK0FufFpGFCEGoinysFqmiDuNPnrjldU/CzIlDMjUgZIMo5a
dHKjjaMhfEQG+dVUf1Iym+7KjlyBlhJ/tjokDYoMlqUdlUVVRH6YRuNVWQ18R4emFMs2owDmAPWc
cT6AVP84c2K/33Zp/UX1yIz6o12ZKHleO3aVHKl6RoZQcnAtgOyv/Ezz7sY68+916cilo0RP8kro
JICjciRpPSEmrEYkif9rqczdEDjZfuji7mQZi/1op4g/m+0JWafu5PFop+6fMIrqoNrGqabCzK4+
BrVUkT96/qaA692Zrt3UhJewK+w7dRj9ieLoJQk3QwPdqGqLBGIFV7P02IOxnixCaqqf8iJj9zwU
Af9tJ52OqP1BK+SKW2jrJyAdMAzBAI5D2dKLBvEPgeTUYxRRclX4o/l0OQu1OVpVsg3hd8gLU/9P
76XfVDoHEm3fIwlZJTg7XY38++98IzaluuOjam8omCds1sKcKSGoEdukfKrc16FnwUOeji23bL8M
L6ohpDzbSx86k7zNQm3eGxsJwRKJs0a2qTPVpryq3whp/2cvREUfY8smaK79MTK32mKFR7CZgNai
ZrqZwSCopku7OivRXT72wkZBxEmXZzsLjlpVTz/lSQp8Wp1E9UeL11jiyk/CQXtCQOG5R1fhRmuM
hyxgDxGr/5w6bf0FPT4xjwRI+GcjHUZBlexjLSaYo79HCP7SOzfPKXiHbq/ZCQ9MjllO3XZENeKZ
f6W2HdEqWikza53u4BC2uVJmO6Vs01gphE1s9teWZm7GMUkeldPXoFmt+eXdog1hPKuJm6QmsCrN
CAmHrV8Qaw+I8D6bC+XxDuV6VWROd6rKURU/6kCABrQ8USQOEAx/05NkuW3TvALLm9lvmlsQrQVl
u+uC2npDWuTL7FjZQ0j88/lfBmnGrK+K0nSPKKtogDrRlEFqOhw40exVrE7ggeeN5e5cy3U2uYb6
+JwHOfFxMBXKtFqbnZV8+Sqz6/z6esmj+nGeMxusm69dK9CnrvclqXcnh9FgHt4M41jY9vyuekUV
ybOm8qd3X8xE0GUva9BULzX433pZGiq/heFGREPS4c2msFrOUHX9x2WV+emy9Goz+FtrbTRWM+rc
d5dDYm1LYipAxP5uzpFCQClyQnkDyPFBOSiTKO7avuwPaOxCwpTzW+Y98xJ3mbvL59rZwIjuvA9A
KbO2ib8nHggqKGjEIfE8834abA9NVBxyZNAk6QtsFB8jDdLXaqTqQMn4x8jazK3zyNIQ0fc6IyVa
drs4SOpvEqbiBNEvoHxEX6rBfXFav12XwxgDetfS20abECp24FQh0kJuyxsgAoFlQ41Ky/lLHy3x
W0cwflU4Y3QX2UGFoCjxu8ADGZa0FFWEeVZ/j6mVI3Yf/0oDkAFa1b4vMco1iQMDVdl7w1405RcW
/fkKrTtiURQyXofdLL6y4NzFcx//MhzjkCaN+aXIDVlJ4sRgXgJzJ0Tq7pCLJ0kUEwt0zHH6Yrvl
0Uc99Q3txi89L4TecPy7oDbK5wFy/OtqTrOd4Zfls06qasfbYkFFNaqex3nU7zvAdvxky2fVw5nE
Llzm7EE1uY3fwjovor3qv4Sw6tW5ka2UlyA+VIeT96gupZpENK2gzesfldVFaDeksR7eqLlRidU2
bomOkTLdECLOIay+qr5TmTd3udQvF5Q8gK2K82dCV3dDVpRfLSRxVjZFvDeNEPWrsRSbtjXKr3MA
txnfYr4UVaG/V/p31V0zBHzSgoW9MoWxQX1q/FJafb2DUBKAipx0HrJVZyf5W9HkJuJXUb1Wkw6a
c1PyY6QMtfPX6Fbsq6ZMT2lpwz5uFywgvGFIr8sh4FVY864mmnyqujK7j2bkqssCymTqaPqdGEaN
BKm0/x8Hn6eSV/vXCYxw6K6SrtwT8CAk2iGpbg7+S2IU7bE3KudKtRdAApFUGq1zt6aAdf13t05k
f3ZDs8LaQ0XUHOfYYvVwRRLxZ5x2/lXrGf2hR3noDQQ+kYE2ftV1P7p3XXTjF/kQZX0woPkH37cy
3dpxrlICBQdlBtbLELrdawSq7W7KQ0jf5GQw/F95FH+nFYrYbj73P9oWwW6zIDjB8v82gQ/2q215
ieQp1E+V60HYmXbabeBTZdUQk9tA7a8B6DQa8Gdp8tUZ+jtTjV9SpJnGuPlZFYD/Jq8bXyarQZUk
8KEfqOZ+j1o9KKKg7e7zWetXVRoFrySI/sqTIfoV6jvHtLiP2jBfEDCZ3j3529Oq0npIktrYWrbb
33TREh3boXDWMWSmz7p8UJDGnL5rboscKTExO/SHXWrpwW7WqIvvWtOS5LpiV9UEIZQ5WzwBYZZI
zqZmBtbO9Nv0bI4hv9K80LKVXib2S6ZPZMtRbOT9iokQzISJ0JGaCvXUYVe7SX32uiijofc185nK
zlHpsc7Lou7srVyyJ5B1wgIu78oKpnwX2ICn1My506W7XujgvKXX96t4FxoIGylvJmugw8FAuEt6
lwxRN1LsIMDkhRqPREiMiMPZS324s4VlyzmbUaxbW71z3bPJu83YLigKnMeiIrtsTSfwz15jMCe4
O2sb3ed234qq2wHBejG6CY7Wesjbozrw7/04SywY4pbp8LmH6hZFkJuRyMu2ymwr5CKLyMlW5RT4
97ltAiheuutsqIJ7oOOAtSKSm5s6RNRINap+6hCWkJ/HjrFXlnK6WkDoNx/RPWb8pWuSEYsCvcj2
RV7mcuhM/dkssvHmMne7xNqtQImvpY4fgJMcECSFv6qbAEZVObGR8/AB4FPe5U7Y3l4uFpRdfFtr
5UPKhvyPy4wpL1VQ+8la9b1czDPTPVDM6nBp70Mtv3ED7VVd+TJ3XJjimsCYcZ7Dewo8oyKmnfbn
gxbb/SHyI1h2IaL/3ZxlkQP7vLTNSr+cOqTSSl68EGho+UoHFnI4n6quXZVpV1HX+mfPf5muy2JK
9kJSC/ISs5zHDXt2Rcq2Z00gSoNIlZGgwmOnC3VEhr+vQ77lynQdBBoEBXJHCkjC14ZiR9VuwEu7
rxudZSx6He9G20Gy1Yr+GFW9/ZITDVDtae5P+yWiXv88OdzV5Eji8YoYCAtaKuwP6lB1iX9o5EGZ
XQdqTw+g7VFtY12TpCbHT7U5ZKJEpv7G2qco3Pe+tdzyEraJjUmHG3jDmsAX7xUFwFfYe+UxKG1X
vS+Y/MtUfmB8DFMDzmOb0LmB2mPKWBu123k2tYOUIhB2DjcPB8StiuMoD+pMtcUkjFahp0My8E9H
xCv5j2GJBheBjvDKp3Y1iRpKmjzYNCyXz1f8t4upsUbjgxPVZWSO0G8GwGyjy+J9xYt0YU460yll
rvD3bqivG0XFdOkzWqF+rfvauDVbL7lyKMR50swm3HtVnm2RpM1e4yB9tCih+rG0AbIhBBz+6OFH
3f/oEWh1t5qXDs5P38wPft8RvOrC4mAiEmtbib2/NHlZ4oLw/d3lMgJRsX4HQfNRyElU+7mzN+ve
ashr/drp++5hrnhDA74k1kjsxCfd13i7Ehqoq3p2uodzI3JS29GkhFO1ldLRNhT/ssfWV2qas8Pw
wKVSu7y+8GhN2qxfZ1nQX1/azgRcyv7M0vWZ2esPv+rftjCmfpru80TK/u+cXor8S1F88avjxa6G
iKKergfURYgDwK+KQi5cBhBDzEZOZqes9dsalRfdijCVp0dnql+FUONfOfyXN6rRbVyLsMhsJasU
ufjKGttTDS71Cjo3by/8lHDJ2KSPpnhXPtVS+0ECdYOPgJnsr9pcJ7av4iKT4BmnOUVgBU7l2aX8
QK5ZtusCofXfY+xIT65TL2p3ZinGnZHrYGDynKqHeMyOLbGPXdTPb3VQGqjJw9SJYp70qD5UmSNe
aAyIVsk25fAoQdmUw/9RdiZLriLbtv0izCgd6KJaipAU5Y7IDrarpHQKp+br74Cd50basfsar4Ph
DiIUknDc15prTAsnR5mb59LJ+uY1lKncOTVOOvj9vUCBHj8NmbFMc2RLHrpW+zGnvBBTyek81Zk4
MHGM7gAzFSAz23jPWDoHAzV+vyzsvV3fGfCZAZ/qjpaPZglLkixPulctJInXWyq/Dq6en3B/TE/a
Mu/Sy7rcWeM0vlYNTJhEIMI0vOz050owJAmuhO2vvuP2y2VxDWe5La22uliOSR7XnfKK7NB/2uve
ummSpjzajXW16yh6FP+7IbQWPVJDoT3IxDMPutd8rge/+v/r3Hms40Xb9n9e4+ulceb151Zi1Ldc
+6t/3fvqmysvecC6/avn69SvvvXNZPOjqeH4/NVNyV9yqEXhknxwmkcv9nGCciNrP3qy2QHKK7ez
fPLd1nnRytZ7rQrzXrlTdtNJpL42nYGNkdvml36Q/uscYpFK3MXlM+Co3QxibzH9pxSJpj9N/ol6
uXyzXintlfHox/H39aBDFdlzyO3CnPtBZQ4241NEuU22bsNEUlWT9WgZ1va6K/kRYUel2oszjv6b
DN2/uCkHuO+0zM54kYU+3P60YpvAljfe/7SEe5RzqT+tLR9DcVPk9nNhud90s5x32GDPt3VDeTAI
+RCflrVZ1PY/BxSKSpDHnrdrdacTQb4eMRTOYrAHj19XqLMU6VkUHwrAjw9f/d1Q+bvCQn3pD3Wx
RX+IGRVMnHuL6OZuly6OBLZrgq2ukJYsG4uoyKOUJKpCViPMSunrrOhgqRmw+9Jaz00TbFWUwLhV
dGl/77qtSLXxQU+mYSuJbP1It6ydxQ/V4cqjZxIgq1a516knrbYeqB1GJqvRP/vBsUggt799SR3b
tFi2ybDHyOFfu+ninEZaFwPGNMLDDQhntWOBEp4WZERLLcVdOKp6hYBUkjErQPkUdvUqmeAcVCPa
7XpUuqPzqAb5TjAaU9mO2juvS6htWLKzQxLPgeMO0IoiH0OkHuJuUHSFfm6A+P3ZZMXw7+YPbcZz
rTC06EJUKLqse+Fcxv9qrgf+qy9fXlF5RVoG60uMud0xtjhHRR5qjGMyHpOEFRfr6oJBcPpkOKoP
4rqpfzS9ePVH3XrNutGGL2WH+xxPx29QzwkLVOpHPcsOsdbUXuGLWI8j2c4NtW3FbUxivTlQszrt
ClRedzEM4cloAD3bjRnezWXDqgm3RQvr5JRw/w4NLJP0Biud5eB6Go/o34Sv0/N6jXUDSRYReLQn
TYUuLbbndzXX+8i2qN6pqmHXkUg/jW6XHpIeRXi44D9SK02uZR1HG2BkgkgEza8D8dKUdov0yZqQ
XvzvKzT4Io8awk23LgB5YDj/YUXhwKpHuVh1VNW3ofshlm6Ir+LULcFBsgR1gII5Ohq61B68dtAe
KhA9Dw3K690QwStZD6x961HHYJlLhR3nIIetNz7kEo3SuJvfohD3XDv5oU/5c1PXYIqRdh2bGcB4
XhfaB+RVzOg4AdpMtu3qzH5YXxkWSHWijgeEphfP0sDf6h+tjd861HXCNr+lwjFvRCSHfSQ1+a++
9ahK43qzhDP2kz/1mMyxMuqx5uOHyWvXjaOwCfbL17VhlQwQgUT0dxpL95erpi7bMe/Od3br4a/6
v6+ql73IqvqgmUL3sB5Y30qI9iEgA53gDAgOCogKAssmfp+qNrv1FdBJEvoEnNU8Hdy6cXfraV5I
igAvAZ67y9H/71cBv63fuq4JNMvs7zjB9HeqEfo7CJ6TTybp4au/SwoSxfPssRzktPVAluvgJilN
XV+09vP/TsepHZYQl2vdyGITYR888U139A+Zl/bfqX8ASeb+1qImRhriVe9uo4lt76Ovs6K4PTWF
1x9RZlk3p2r+eTWf6Afq4b+tqPvN5aJHSHbpEHjLrlvL+DF2lLdJwjzDFoa+rwNtP97wtdAXaiBi
4MZ7XLE/K9OHGpdDpFMVtLbW/qVrPcuf4/DwJ/FrFiWCvwXSUU1m+KTJZ0TC8cu6oXxG26bAefdr
E7koEYGwng51So0i1ewPjdFON2eW/WtH1n3joQQ8rQcTLHr2cwxZZz2qu/l4kYW1JC14qZJd/Dyh
41oPrl1UWiC1tafb2nJCYgxh8xCyvCkwHBrkeaUN9AhKt3D5iUUsqIIvKgG0Pj6ytT0u5zQ19fZz
aBeB7nrjSUG6evE8yJGmZnp7przzi6aD7fL88W1aWmuXbprvRV3mj+v5DT/ZA5AenjrLGR4yoqc+
tgngczGfYgplblGKmVj+mslVgMoZ5MjoU+VPky6YPdrJI3kpfcsbGp5mB4cP4KeMm0+j6ivElSZA
RTmBS9T6D+TWHxEI+Xt2Fgw2Ty5EoXyayLbm0j3AB4TbgnPU3i5zRAKVhkhfaJuY9OSRdOxJc1Xy
5IcM7tgTDH95BLrtVp9ANNnWtmQpe133NAe5UV2Zxt4UfK0pcDns8agfzknrE3/iKU0olsgZj+RB
D8vN0IT21itNoriLrXd2dMenyV9mRD4QuIi/HxRIdc+WiYXqm4l/upfi3sv9T3Woyn4ugLLnSrei
ExjNT7+Pvsdp5B/CxPCh8WvEtlgO85RM+BXNb04y5QexCB68ZjylquJ/9cXWS67I251gklV8r2rL
38fd3aS8mEJu47XDexq3ES/QUYRt7S4k2kmRpcIcZqNjOU05cLfpB+4eogRFvJ3bBiPlqtPvvq9j
5EKeMDBncP6oa9odomdXO1dgu7ZkOrCA6ngu63l6GZEtYgHfPnaE4/E0SH5lDk7PZm21WNsZ9R62
qQwGG4EpzKiNWSUInZJPAxvb723dHUInOTWzc7MqpV98OPQBD6d+5yeqCIAn/x1231Uhkw1r39/p
aPBZNJ+YUR9Sv/jWS8QkZtXtLaqOTdRqwaCqMjC1b1GB9SCV8QFr7EdVxvZ3SslEle0tPpnCV+Rl
3Oa3zjRh69jvVAPUZyTHrE5UomPy3RMy0LRhY85FjsDK+ctMzBnBN3NKPynBmPfTJ2yrXVXwgJ1k
35zqKrsmAmX1HJG3czANV2NJKWfYf9eGonjtwr9rPyOQqJo3jego84T5WsEa2VC4BsNuzHl4zO5W
N8wrekz+k7lOj7B8JySSw+88jdTVmKxh2+evXd8bb5Z77hErbrQwfjWoC9mWoLVAlIol4mmfSlVc
7Xk8lxBNn+dMXgf40zuDEpndnPFlkOjtD3ijKOxyT37d7lyzsk9hieE0hrlP8AgUk8+2PiQiroK+
7+5IP7a2mgZUyPbZKD0t0OEtorTrXty5JGG5uFYD/1DnOB1OqkObq2M1AKx4k2qdfhwGasxKu0D4
iq4rLH2y/Yn7FpWUvadt551l73QM5+LquXP97Nq7uKvFoe2oTy4SHZDMuIkLTxznmToGGy4L7ITC
OLMs9zYDhYnog6FWU7Fm1+2EikM/pxDxz8wiEnNXTzUE90yMCk4ruzV1b3nwr2OzqdNRlKI/oNY8
lRWBLtSRnLpexVgP/7lAVChA9mYgxxkL3MUueVC2ws0LyskIsvoc+4m5dzr9pptVfUZIPnOHJZ66
5ayPtw1Iu0NnTr95iAnKZGb/qcFgbKMxMwh4+kVnYe4zrYg2YeXuvDj3fj0XY/eZYlCNegfX08L8
ASLwBcuqAOdqcYosoAlu2v+sGr6e2J/vlS2Ss14B+ScDD6Vlg2zWv6kcf5fW26N+jV+LZK53eYcQ
WXW/pYvXKkJdF2ZYVe1mLfFuvQpPcvaWnH8Qh1NyMazurXCAHqZV9dkWObCLEBPFVBpoHsL+URdx
TwqfRLXRlC9N0v8VKbvd504iDpkgoVJhlxv2qtjwfrOLlOPBT/hAZCX9wJRO/1iXfFhGjifvQF7f
rFm6hPEhS+V+JqB8FHHzIGWp9tiovQ3Qq+IU3/HZI7mWR35FRjPbt2X4oCr1MmHnttONHmdl4yMx
XUI1jbrorDc23dz3OyoXnbNmAp+Ijcw+5bE+bFVb/x0bWDDboPN09beJUQ+Qh3Tc1E2+9cPoqS0s
45jKs4o6Z6vqoHSbFz2P32tbx4zWGln6evKauALPNmsAaB2hTVW+PFESn28zL/tolQ+QJMN3220e
KlyyPDGJIPYLM3Bl5e1L0j3XDsmiipr2WlDTfJlltQ9H5lDU3eiBr0HIIqafgih1PqwyoiKLkNMt
1v3jkG9aIvTnUpt+Y7ZoYsL26QzyOXOs4QRXARF+TLqYh/O4mRzkfCVOIhvC0HjAFPz83aUiPZf1
JR1axmBvtPciFGbQaeOwBbTwnufViHYVdPnk+du06vE7zShOjYf0sm762EkvZEcvuVTijARKIuPt
X7yMAgsiS1A4taBr1d+p5bw7w/RTmS05sMR+QIx9qahCBNYKXlJAwLZC9a0BNQzhNX/1ks65wkEK
sUvI1bGKGnmXEzo8iCJPMYXfdifznWRStzUpzNqCmcK2yxjQ0kp8y4xG7mpzQdSUXnZU0ose0pgs
WzNYmGP70jmFzNRgeWTGOR0sKjSTYr6UaTYcizGd8DUR1gGDw+mxT2TEZJayVuQx9b4fBhNJdWPs
qhSKkGwjHF2xq+oo67FjQTJ16pxnv2JKXNRWcUygQkBfyP1Nm+nkzW0k8U4cO6/C8ofNgNfcW9Mc
e00km6JIvbeWpP1GuU73rlKck6Eqxt+sqXeCFEX9t7lm5WTUffmh1eRE/awdT5VjO1uKU5ugZbj8
GB0qfRLqWj4oK24RJ6N9QKcKT7ODTc0DrAtaSrU+RtF1MBNi/aNMnA4WAwLOyJHom8t5+CCezoIt
q/sPw8ffVaKS+vCdhtji7KmPqGSIGMO8/qCEbAyM3lb3SLPOycQMCZtCn4CEG27XZhrP5rXQqCIa
k4+5zRbQDZYk0RS1+9oeecja9jkRrInDyO6vbZsM14b/9TJ6ao/gjLUyD6Bt5UtKLXPXeWSuTUTJ
v2uz0l7bjI9ssDe94F1WYZptumwcgkozMrDx1hIF7RBpxgrZb9TwCxltYyOQjO91XWv2uFp99/qc
FHMDWLfWgTPr87TvUxywUQqJTU2IFJSPld9qZ3CDKc6sXUYIOLAwFjDLzH+CmTPs5+raZ/V07Jo0
vM78L9B2HtAsvuVJGN8JpALgYhHBdEPTb0bUKW77+S7siQd2qYCj6EDF+3iZVIesZPU+7TYUM7R7
y3M2EW7mG1u3spsYuvLkz4Z3NpLZ2g7V/FfZlftWlfOhbgZmFJX/jjh426khpfCF+z+cUfxOtRfz
rwi0Id5A0QhqbSjTYZZEQZgTaMXVcmLIpxgrTSkZikNKVvBvvMMtuZrL0B3lBK6E7HC8L+RWq5TD
gzum8IGAwKboQmfT+dINdFmSiOTx0OL78jxgZK5bjtw3nVUFQ0lQo/Qjb5uVkQgaMsu7JqnEFpO3
/gzbUDymMfiHKpvRLTSEywybAbVgCg02NH0orBqRroXTd+vsegfXEmo7anyGXId3dtP6sT4aU3aN
tSa8tNyq+KdXP2137jYOWcZjr1sPSZISQp5cY4c7aXkoozjf2OlbI4z6Hk2jGRBR+4vRmwzzEE9n
8JX91GN000TaDfRAdx3FqAUF6fpHsBVAUXHd7HzdPyct9XwlYZ6sVXei3YgbOoQ/pfLtY+FU4cE1
DDgMgDGCivJ33ciulDfu+UmM17Yh25ihSjxHoVdspPQec51ZYKTlQe/pMP+acGeJaQqMVju3fvkW
x8J9KFrttxr5okbHsB7tqi52zZT9aiz0OwrXhW3W3ctOpQ95P4yBlk7gi/zh1vLcdyk9B5Yo5Fnq
drib8GHEwZ5K6S4Mz8VQSahd2m97tIcL3H7rMFbJJulGZ9PE/E66Ckwe2C1KQC0Co9NYnrypx0bc
K+sHiHRXXbGkspCKWCCiTC1NEcsyI4uluKjRH894EOI9rvrmQJHtLhlhgHp1PB+lkzdIK6vXtimf
NMCZG68j7eg2zacR5+bGUobNHZZz8/kQp7uRKjkou15UX8USE+1AJe2GRb9E6fwEbKbfVH4Sn6lR
wuseh7umsdDKMS3YclNgzzExKs/jGG9F53/mYWFjNt8T62j3w5iry9gImK7teB0RGRYMsPvci95d
MMm70TerTQoQcx4jwWK45wPCjXMvsJfcxW7+Xspx3NaEzHa5QlGeJ6gJSy26ztKsHooxmXdNyCNK
CqhYbujney3t3U0rU+h4YXIgBpefs7k4Cd0UF+b4mNM67dEGZWcZhnaouJGCcLrnCDgGmcZPDevZ
yCHRjOEEz3zqStq6YcWqA4d0TVZ2lRWNB1kJY5sisAlib+M6KdbYo8P0pgEcikJy67jZU+LHF+F4
atf6LWg0W+p7TECd4+zqPhW/NZYpWM4GZp/JPeip3dyJcp+QeQ4ijU8unPRd43oqoFw532MJwUgS
xtGuTdtPY+EL1l0zvBiSsBB8UUopMbrXfT/ctJYg9hSm4zY31Qtflbdg/r4T/syxRKi20WRt3RyN
TERQDrW+q3ZDrtLtaGL+aIEue0+Iz1Dnip+7u4jaW7XpmVLsaweiaQ0JAnV42T7XOSVcFolAn5y/
GlHQ56M9BTozabsz8mX8+QFmYbjEaf6khfW86XUjfIwb61PY5OHnvjqnXRafoMTbga0h5yrJZlTu
xWWVSenppbf0rTETDq9rQ2fcCymdC9EpZc25hWMKMSwPkO7XQSgc/aDDrTv3taP+bJwZFYRdyn4L
Q+Ap9LN5T43muMGIVzKR1VipjzJFCODXJyMduvM4xP153fvaRMLuzjheErHpuDNHl3A7+vbDVOTe
gS+3Olu5Xp0F8a59O+NEO2bzOa55MKSSRZtPXdJmvZrXkgzo8vFQk2C0Pf9C9MILCPVfY8NX56wu
3pUnCaAU9qCOc4LLEQ/qv0wvn87ARqbzYHXFrsetJiiFIYEIO0XAh2Cfei3vCS8cxmkuzjxFChZB
Y7hzuvJdJKgCWrwnuT6hlsaB32yXGy0psaGZvPC8bpi+Mg9NsqtD2H0faro6zx3GOvngHBTD4VlB
9YO1wLQ0qFX5iknhz6Ytuj+f1bq3fkzJ7BjMVMLZCwg8xocQ0B0rWtYZ6563NEdWHHzfW1UVI2+a
jRjD4SyiN4qaKga6ndGVFqsLsrK+m4K2iQpj0+h1dmrbmYT7vMVN/MnQ/HRXjPxjJN8co1pIEMzg
myYMNwxSyxuoAco110xjuIhTjmdTCNlKD0Fx5/VxaOqFZht6AViboaUuUWOyhgx2tM7rOwDmQV7Y
nd9I21VnHgwLVWfZBWVfsfwNLbwbEVGCCqH8+7UsfJZWg028pvGMM0IH8xxTY76pXOrY6h/enP8g
7uLxyYYjv1zT8Vgd0y7MPsAbLwaaw3dVmWN5Vstmba4bG5gHP/P/1+GwEv8+G/O/Zj9hueyhhDaq
YVP34pPFSQegMTfFTmg2gJEiO+LN6pPU4YSoas8zFMMAF9tA+Qp9ZuzWSO7Y9Cj+9tOvOIQXBeDQ
0NoHLL2SU67JJBC3roJK3yX9UxFWDxnjwLmQVr7JK/l9ktg5aLDGAsCM2nk2b430cRWZNW/nZgqi
n4hJJ0Tp/Az+r2DsniVOqNGTS1YslC+J278p3bMO/RIm0B1HnsfID0alzMtkzFtK+P3BfekU97Df
e+glZfnqr2WQLiHEiELKfjhppci4deCnxlMClMbVGmZNxBl94A11n59hdutHrGSYVlGMdeGjOcGC
0ZxgJuscaCMiLc8yg8yP7JfRCYqqys5+Of/iy3Y3E6LVkz1Aq/LMtN0mpMjMofWvQzxbB4LKFVVj
m5QlxNZRTXnTJUWNPcuoTZzD1e7yqLw5KRnnssQvsCsOFNrPMDQRofVlEgbWGBsbvSF1PGcfqP7V
JSwgyYawNbaNNtcPGeAMy4DnVzHM7t1Reae8pXbD11gpz87c/hyz+ODO7aFHLPPiunF54BYojiFx
9PeywD6+SLXv3QLNtD2jRzEa51dNZ93T+P2uypP4e4SXLpGkTemO9mcPK1SEiftbxsTTeC6YhSZu
ecj0pYjSOlD6dKztRvwgMu8RC2CMcvW2OxIseSY1SI1LV1NoRbRkW0ZNdjI1cpqutOdjF/rzYSZ1
sEWlaW1nrW12TB+3ZTWkB71e4h0AQJuCSGsbd+KK0B8wZtw/4+rwZKVl8hni00wlOMkE8yWr9HIp
XgGIaYn5uRn0z7YxPoqhrS9hT8Ek2X7yMKWk5Dn14QANxTbKqPyN00xS3JpNDFK7dpL5pZYVlMwl
ejch9R0sVR/9Xmlv+pTuYt8ipErF3jbs8h0c1ugNpeCPuPXmR1thG2rp2B1OPbher5MoG50y2edq
9D4V8Wvle2jrm3C6EPiMoCKDU+rJIB+tiQh1wYKq8Qdr42aucWMFYJ1UlTSHhtqzl8RuqXonE/5b
6Ufb8dNfauIHQ4jFevLLvIKYIu2jj+XPk4XD+abV4uJnXv0GK5CQI02qYFbCf0FtjA9f4lIwXM8F
E+psvhFi+DWZ7Wme4vZlaFrvqQNskRTomaeex0KeKIajNf+d82bPa847I5eWB1/tP4fXM9fOtb1u
1tO/Xv3V939eYj0s5nAd50NTaifcKVyqPxKeKn92y8FgEr201731edMnOiet7X/tfh3/On3tWzf/
1bdeZ+2bjLbYWno1Bqzt8jxAElzxUF12dZcpDOHU//Ravc2EYDmea0h2d+ZyfG3/eemfbTyRBtQc
bR9lcX1eN9XymB1sbCWDtW0303/aWuwzi+zxVJ/M6NkxdG4HT1obRETR89pXScHontrDYe1bNzq1
6XoyhA9/uqTI7hHD2NeL2sH3T7aJzOfrRUUzK/I7LPj/1ZdqkHaNXj999bHixFZLWLfSzo1d4lXR
wakimNZa7Vz1ytavIUalPPrG9rvyjHeJEPnF1LXxPIex3IkiFk/lNLN8iqYAwnj5maC4OKRWlR1J
jFC1THXiAGrOMP1+26ucWEpYPIqybx7gPh88nrEXJUamSHOWn6gcO2Qs+S+FcpsDcJe3QuXu4u2h
7zSWXQwrkXgc2jFlhq8/ZmN7BoYiL/7A3LNmcXNERTVD1gOVOWkSflw5f49dK9rwQfsvBPQfi1bp
n/DWim08iGKnzwYk1rhjidlVG1FmI1aodXGwVUmmRwfIZJgUyjH13mZ9r7/V7oBgtM2WagoiSbl0
0MPbkfWRVr+spmtYKSNo7CLnfR7saiupnXvOEyAF1Vj+IJaPhdDSpSKzu/rQ+tfWuqFQONo3lH5v
1/PXvrYz33ynVw9rq0/KmQzT+Ni2k49OrY23pcyG5yIOC8pgk2Gn4SzxvPYlJZNdxFHXteV3dX1J
avkbDM0/J8yj44LD6NGgLNdYN9L8Oxmc+Gm9jF/NyUnHwjb4OqHvqmV6r/LT2ldz3z60Wnj18X0t
J1wiqN69G7PEKhui4t71oiU8wbC99sEnfpIFGdS1yyn7GbZw+XMd19euZJinjV4Z5mFtplNTPkOt
/ecKRbbXTIRKq+Z1FbkiB72nVeoe04bxFWTLf0S3f05pML2xjfDbV/9/n0eIHw8F3TL36/W+TuyN
5GUkG8fKBm81CE7lI8hA+2SNCz+nxid07Vs3famXj+2yiVINo1Zzmvf/deDrZCObXZCt+v2ra93D
9718/OrzUvlb9xWzH5X4gacaELQmKeN4TP7Z++oTWouIQPnn9QyNDNOf04qozo+aiRimNUPQ+ZUd
LvSW9i0iELQLmTPs16YRAz9nTULdtes0WAuGi8hniRUuJydDLI9pDEZ4bQ5xV53GBJ0JqCbWXrF4
s/wcfRt2vH+aNkn1o9mg3G+HTryNhRqO2PfV2/Vk+PHZsVXVtI1sauX7VrjnUDEpERnROV0zYiBp
uXh1+4IlmB+/ry1HGtnLkidYW4kXile81qAktfJp7Sq7iNmErOaHtYliyt5ko/NZw3nYmiPAXSfB
lEjrEm3n+L73ajA1OuoFk7q1WYJ6gb/GJGc92WK4uFPBcFkPhig6Xr+Z/Kz7zTBZ3FdVddeXi2Yt
093W94uH9cQaoOsmnDqfG0vkwdo38OTZxfD09z7rez+peopoeMSN64NtfTZ5phsS7lyWV21PucjG
EuZ8dPNmjz9OjvYzSg4FtJDXaHiqKiX3vlZn+3xYuJeDeCFI4JD8NbpdiSrrTct6olO5/g0nF57u
UyHfHGOcmOczyvmuyJmLW+5lTih3dpdmr+HE0fnhO9jd/A2JMH4lnX1YW3U1qFfXOjE6Jjsx1wcX
VRCgYtOnfCszjmMRxm/NSCQrr0lJUUZjHg2QupuYnMAS5XM3PUqXXZLb3Z4w1hIb85jOwwzsrAL2
qoyOvrkVSxWq0Hv1tG7M/GjZ2s0q1LfO1BLI/PV0402D4ShH4tU5axfNoiwyJXm8iURFqaEJQxBq
Vvm9Lfp7GNb6axpBmkRxEyjbD18kca2sZq6uazWfz2SgLlo26168zDFEaT9GRZT/6TLGMDlrVv+c
NvnPSnjWsbEsSsUd+HATU9yLrOUHc+/mp2fH136Uxm8FvyHzG4fF0q2Z5oAJeUEOu22RSzi46pnQ
p6JFfw26NYg8w3mz0+aUIOT9aUjAcNo99x2YTaK8KEMv9qVBnLbQ0mKHgKUi6Z18Y9KHCQ1g2k3c
+nEQUtl1twHIEwgQyU8Vf9ejWRz8xljU+YUHYZ4YYYHjHoa1HkFbHWUsvgXYPw7F69ClS3VhHp/X
Jh6Qj6RejAcq78U97CbyUN1QU6thjfdE2Ut9WdrsUQWnx6aGEeJoxdHqs2KT5kIdCfqpnb2UlbMy
t56Z+vPnZ3KQJCi2iKB2qUain6QWFuFmmxC8EYFtPg1a+xzNjEAWQ+0+Cs0SEm6B6guPhTfTbZsb
vP8nh9XaWz97xlPbmPv1GHBR/9JhpxuM4lfH4Pxmx67/gqtVIITpvPWONb3MUP3XYyMgOGLN+mZt
6fAWn+ueyP3yOtw05+fCLHZrCw589dz42T4OKwd3u1p7Ir5/WI91vqM/uTgZ/mlVdv3UDvPJ1jMd
fIV5zOp8vspl0+oDDp2tSbiGVtU1/b73NAHLyBTX0TRc1ryTDIjowAxYO7GcEdfU4RkzTfIiTewq
9MHgaDi1885OMED9014PrRsSmHZT9te18edSsm6AuDclYVQ5xMehB4vNYFziM+ComIIhyGFrs1z+
AEkAwasX2TNZC+RENMfW5OzZ0+cTzPDXP831iKGq/pw42VXm/YddpuVJEvG69n39zwYCprurMlFv
/uvAoPvjo8lb+Tq3tVzDgqhs1AECctAiy1WSlmDQaKYAAzCOvFmZN+7jnmJKI9ejG3cSRQKin6eH
BHnV2ree501VdFubXm3fqbgjyrC8/qt/rhvwRUpocBkjxVQuNLbxFMZUnLIp0rZAYEyJ5ZBXJJGX
vsRm9AQEFCHnEO2rdIq3Kqzj69ry/SlcpJUFi10ODm2qHbRBpCyki+5VF4X5KCr3G4qRFtELZ2Ad
gcjTxjWGRqzIMUmVzQ9r02iRclCMl2OFw9FqKtJTOPgoh5cmGE95m4fkzx9eu4QzbRKVRzjpcIIj
B0KsA0yUtZkMuEEJewlEr39LONWZWgyBJQ0n56br3BUluGtrfX9tZB5zIdV9fe9y0XmNTqrhaMP5
9SIsmkzsTtZmFeszP81iMbhZ3puQYJBSQFBLa71aEvb3vCLES2KZ1JpjFPpGqxt1FiQLCCRPNWO1
DQJbF2SGImHkb+7IGJ1GkfsdAfFFsRdTYXLHyGn+m7jF+0Qk9LOCYb0hKR+/FHDdAixVy6BnvXJF
wZEfq1KE59aaY6zptORIHrI4lkA8b6ZM33PwbL+w8sVfLx7fXa/6VchSBKWdjWejSsTNS1HfEPtJ
fp1IxDdE8FkYGJGXXvOxSFHiRNGFFOkhHedXMRdWAI4T+UaVi8d27so5kLXBz5s7tc/lbd1o2BDc
iIZaCKq+uxAeN31GBbo31OTTorpHcIX0nBo6HcZmRxWL344XxPLzSTX1j6rJNUyN5fTqdDU/u/Fu
hMp8F3P8s5g9PBCzx36qwn0s4t91J7NbgpPAzshdbU+Zvv5eOanBpLXdG54p3mJxICWWf7Pmedhb
WpLuPC2/RJr/838YO68lSZFlXT8RZmhxmzqzsnR1tbjBelqgtebpz4fnzKJ3nTXb9g1GBAFZBUEQ
4f4LpuvqBfuOX2ZU/NWNoUl6p3JOGohRsmzuPi4RGhvrOEWBCfKDFxrJt4EkEVYOLlCkimSlw4ud
VKO300PSSxVAgJeiOBKRj0n54XnR5vFr2qJOTJZA+1zNgXeyPDKfAN/TfRUij2k6gJUGsPBN0/tX
65sL6/thyLUXA7lziOgVNk05ivUFETELuUsCLyPxXpW5ee0Yj+P4TW+ZJD0Xre2epqxD/nAEoFxv
iTMqJ00hrwanqTrAndeRB/GNyw+gHupDSgRsh76SvcvtfGOgVnnm84jEph18rTK3fp11PtpU6Y8O
iXvA3U5IxJSNYo7hdfTiH1OuRPfjgHbuPJe/Z2gwZat734IuaLYWbgrPJG815Oat8BJYOVH5qHR3
Qa4a7yA//8LiuvxtooJJLuhX1HXYgzshwfqiRBxiaLuNikgdvrnB8KIWWvRUgVKRkmwqC9cZiPME
x5YWsvFLHaTL6C3OIcMLMioasL/4BDZiH9sDEx7NVF8nUqt7TyfXLUULIcWHLPbupdSDLnwdDMjY
o91fpcqAfXB0IrvaNW6ivXq90YLyBEC0lKQKEz4E39o0ucgJy9fnbPBlZu4SnQrNX9Q+y+518oG0
mlH5LKUi04J96vr5QYojKxvy1S1eYzT1dK17jZQUhIDTT7c6ffK0c+/lNkhemsiGScmBVyN7khMC
V5n2SYUdmhxkVo3Lik72YbmasmzGgcCfAmngLC0IdQ8Xv0AFar0kLlAXxFeT29+MN12xjbzpdYoJ
d0yWpr82voO2XB1e0izkS1e08W+7tdGVZu704oT2Szr8LL3ZeCOmuZ0Ma3zhO2G8lWP5I0wQmpBj
hGjVLeKU3gnEqPlmay14rt4b9tI2N/TgUuGouZWjg0qmR20i6+ibT3zvS8Aw9ZRdvJAZBFS06EU2
iKMU+yrxi33ynzp9irJNUHmId9t69DIFIygv30P72zymYWS8ukVnvCazwqAPpuUsxVjxurM2Aw+R
JtpgG698wCYni27t84Y08ohK68leTq+C+gDc3UcQHW5bpXTOi2ySuGG0a4bx7ASx89Kijf4wxgo0
c4zVQEEGsKOzmTjPcgYRwfAZLTnWNH6bb0H9Nntu0LgH2Pz39erud5Ep/h5mP8AofVJe4NLpB0Vr
ultR6lqz3tUa3zMpqUFTHOcKgN2tqPucNWdHH+DGo1ThhUU6r4vVLb72wavUTbN/0XJeDCnVrdKf
WqsuaMGPyqa3p8cScMj9rQoW5Hlg/r8xnDx6clxe8xbtLHvSzQ25XTLFxhC8yMZTw6NaGPODlEYf
+5yodo+FnkbJdm6WKHBdORs5WkR85VNLJ3TWJPFhrTO85Jenqnz0+rJ51iK4Zb+c7mCNjfoiG/oR
Ch492eq1zjeHTzWOEVcUfdSXPvDja63ZX9YGCesUlDea5rjWuTvC/uPtok0/IFiBjNDWGu3pipHW
U4vxygPfwAxH8+zSQ4K4SMnGXgrrpuWAl4YvWmu25z/q5DSrKf6qWz/YaWWVAfLJnWfZuDVRQgdC
AAx16kpVAaRLLqYedgkc1dc69stXPykJr3lxdJS6LMqJVcZAzMO8KLdT5ePFHGX+WRqbhvstKFAp
NkzgP6Vqt/uUYRbnvah+refypSVQeI/eK05cCSK3ZrgYiUAHxethuHM6s+cGcDAEPrUjkQpSSrPr
V3Wq48cmds9yUKowwdEI3jfeWZuG8mEyxzu7DrFdmQfjU2MO5cUb6w5U0BRk93VQ7vNyr6hDuWsa
p95pGKcAPMIByFwsXfrFuCXu/eSameresqvPjeEX8OH7q1/291YfoNgekpOCl/CX38UHK0TwILFY
6RTMALxSq05jhN2ym4Ngq89qH8CcUEIw3Wqv71rmINuG2UfufWtiPdvMoIS3OL1CJPX5mku2D3wM
7HoTDLqqDBcQE5+02omOAR8EAtwqkHRAyn2v36kzWnNYUBkkF2AnucoxHfV31l0MNqAXdqWhPmRd
ep4UR7lWXQk9th/cc9ZDgDOMT3EzxCz/XNbJoD2zPnRf58zSLhMZbeIdLcFEo9hk+dTCmdqoo9Gh
SUO0HjpRs/PKPtm0M99IFsP3av+shY33tIjwTZAY7Kky4T0GxtVs8DtVBuSCi+gdTdc3MkK7qNXK
Q2G37l2f4QJGIIDddTMNKMDbRnWHaNlnEBbj2Vfb/lA6ob8BqeE/9PlPLhNekFsxNug+D1sHY6bD
VCjaNWOumlmj+mykXHmoshmbNvUVGxZ9nynzvkh0OHn41DTaUF/qzq/3qukOu8bB/DJ163mntvrn
YMQ/AMRUtw9w7K3UuXy2gH88V7r5SYmj6pSh1nhFJhFcCd+Ufdo47bUsCqIk+gB/a/a3QTX1V4AE
p65GkLGtk21el0cvG71zbkwV/twAouzeDDdGBDei7ruTVS2IwKDT9uaAizkA4b+QavrOKJedTLLk
W+5WvwUO121RZyOCR7+xGwW4XtK2dxpbdBKAa6ElwYq9M/jaGzZsG/WvKtEneHVmfTcANDgrS8DD
aJ5lRq0t02qmKHSjjjwI3pQVWqxIRkRDq37Ss++9rTykKTxfxFG2afwMevn37BrVhfybypcwqdFc
Uy9TUWkvJgwPk25PuteuhwT8jVNtjTyMrl1eBZdgZIaRaby/U1hsoXeWyO0NS+8tscpj6oEmhRN9
mvAH2BsJMVS7qutjaE9/uYt9/OjiLk4osA0Jhd7ADg0Et7q3nXPQhzhCBJBpNHQ5taJeIiWfIQLk
2yGOfjZZeSGMbJ74lvcJiBXkreoDN/R3nWIRMxKGJ/uAKUdbWU8ERvRNDLps58fNK35rcMzcxuAl
NopzWDMOxoqJ51/fbMuOmECdP6Fpql77KNKu7bJxzMkiVQ+1I9+EeuDvzQ6kXqjprFAUp2PstZp9
kCTuFlDWISqCnwqZB5QYIhSFCGX86K2hfG+RNeejfepyH98TF06THpADUUfoqR7T4/ugAcgzP7Mi
abfkPavSfKjHNNuoxCDTWA35ecdaINS7CXLx4+gRYK/1biIrHLwgrMLns61AKPkoRZcoS11HkJdY
SYPNIhgLYFyFw2O2BK/nNDjY3qI+W/U/A9fPECgzgDe6egqIwcwBHvrHcHbQ24cwv+k0qEztrwHS
YATsd994wPlq2yHq7Gzw+VK3CE0Xe7XoQCh3CgYsmqogBoleTBD4JBZK93WqppcxtJsrocZsO3cT
omhZ+wh7+YVIc7Ox0JM/exMufpHuW+fFClbxe++iJL57sRacDm613xvXu5YRw6zZKAxjaVWdZhSW
Wi38NgBEPVZd9w3vAwNOsB3slTKZ7ge8iq4OweNiIRAHqf6aOu4d+IeJWfbocweHbyOrdqIbAfCl
GOc4o8OsqoBEkcUVgYo2MMm6ldapcqtiYyVYzwFdLwDFeRagGz4GB8jMFycnKaUXaG4hHftaWp1L
lKfQdkkcH8upNY99XXlfUu8NLlOntv6P2a53cN75lnoLREb5ERn9Nrey4KKPwbjVK7XZsVL3Tj3A
s6MFDhTcCSkpxWfx1kG4d7AE7HzV3DEDvPcw+H1KBzSKHEqIyST71gze8kyx79ZNNRTOrWgz8z/b
NRSxerYeLJ+5ozdY4BjdDKBn5XkHP/C9beihvqYx9G1ZMm90NeBV9E3jbq5j0qbMPn6mub7PcdO9
qDPyTQhFPWNf+staHKKg6lzRI5bOyOqMD/GyWcRzzHzETtis2+ehb6eHNl5GbkpeGbTPdcRUt6rT
Yxk4arhNHR4jmLCz0rL+6PqUmYcVvSepjs6hWTxZxmgfxjxi/b1sfPd+9jp4aK0W75vuOXWa5BKy
PLikvhPtjAICAGzs6M6yzWc9MGBveCM9Cgv3AcQV8b14Pyj186z7BNeIwdD/ETjTspNgwOwlIw1V
GFiiaS1eVyAw/7NROvJFmJefCg+7DCNEUssvQWqMmdcSZsGvwUH2fEkEKDMW2/5FqTDcgiPR7RMP
jnXQg8aagmFixelzLqGRK4LSZzpqcdeY05MaziPUDt/ejajSbKeliEzBtO1NHpaZugDNnDCFV9Ih
PTlroIs8s7gDkXEaJhgpwJUeOrN7Vlr8n3B4TnZ6V+EAKJi5cCHwW+DP9s4w5XAKZvdhTDWNqWCX
PXqk5i5xU73PwI0+4bUB2rD4HmLu/knN8YLx2p9u4dO5JUrgLKGCetZZ6aR0KMdztXvZTHzCAFh5
ys6X1miAB0wqZasA9vRBCkx1bl7kMsWsvUV1kJ+zuGTIHjtnV1sx8BBSCoDginlboJgWOQXuxIq9
xQzPvB80KL01QAGlA1iVNPwekiP+fUyA9ZTM4XuIFBzio4cp8Mud42A0uSDndgC0d4nG00X/N1VQ
36p/s65p79ohO9ZjzWcSVGDiJP5RxVuWsCNUwfrshF+LvDQ+IyGPIuf4oieBdUoH5WUmCLDQW9Vj
ZS7GA/E3tTNOsTeGZOt3Xjx7mM1bDzGptG2qI1/aqjnCfwaIcfvONfXpqqXx26iySg2rABnFEMrw
YtJU+ejaJA2/BxTo/aYAEWR1d7BJeIPlKu2bcEQ6/e4GR3sFtusija1MLARMxmltwdXnad/sitT2
nmABOI/q9DaD4HsyACPYeYDfbZx8LpkYIF8ZAa0sSaZKcU71jDlfmQHQVJRj0rkh8ycjBf5i7fKg
M7bYi/cn2BHFW2fWzWmELbKVoo63NXjj2tqEjdJgrlvx/7SdvdPL4OdkK9OxiNP5DuGPp34G7G1i
qv0YIOXyGDRaTWYYKUynd9K9VdvVsYQGbgSwM5QEibmMP29hargDUsFOSJKxCDbOPGZ7VtGPBnEO
RvFdlj12IWAxPK3eMC1rz9mCmSkXXF0IwuJsOo/RghutjUk9A4wIFySpbCY9elcUw9/H/6mSemme
La9dfSkD7qvXQqfbZEXKVoCejQ5yWqurYOcfJtVgYhi+xQ1IAf91bIL0EEDntVsDbtEwviJUjroh
nnc3XQ3BCAluKDNZMLixg5L3or0hBzo/hSQ5/jW5TXABl2XNeyar/CWyK2+0VcElO8luMhNBgoXF
vzfUBWhft9VRECqV47RACpnLAhzqgVsHDV4P/iZRtCWOQG0AFmtPVuWro+S7BI/X5+mn2Q+gmJcb
1yxXlL0Vn2hriTrvBaooleOcTdlJWkZOy51BFhFvdjnWLheRPdzcp43tZOlO/soErWkSsAifLa5+
x6BRj6Iw4nhbSO7DGQznj255fqMZOaccNWrJAcsmkfsvuzFLZFJaGN9JMcuqY1gqOv4zy9+Ug/sM
cNg4yU/Kn+EFj2FUDYiT9NXeK8ufcl46BnDMl8d4e8JSKXgpXO9jVpeQRte6sdS7I1IreDIB+rhh
f6U3QLslQz1O6bhX9fq74IFlMwCj7mr4dcRTkRzJqsHGjKhyUsZ4t9lL0vuG8wrV4FsPc3HvNSFP
1EZC9NAmzas8eztxHwfiPoe5NhjWLVzEz4TjlkxZcUkdln8tzsKAJv95aGCHdSDUTbCTxyVPQ/aw
5yStK7vSC6xQ98krdxuv6PMLfowe6DPZXTYQEegbyrHSWEWhL5jMABGAOaesaOb9H7tytoMjBUhk
18gvt9057UFD2dFJfm9sGmLUzS5uk8/zqF/kzt3uEtTSTWGl007utdyVpC1Y/7ca4isLBkCeiZwh
e1J36w5Slo2R4hjSdCEQTUQfh+5FHvyta8qtWXuDHKmJfG4qMOw7uRXyR+p9zf1pg0LfEkFnlmtV
f7WLbQhyl7f7a+ZOPwO8Mg4ZswF63atW5S1M2/CQzxCdW3160ZehQz7bWWw7xzmYQQLjurdRoXOi
hNugJ2QlefH//fAff4PsYnsF2V0P9VvL29NDTSYHaWLoOxkC5PveITd+sgFkjS8pXN7bzb3BKf54
a/4AVXy8gwZpvCKCNTk32Hfn2ryP3fCb0mXqfr3DDIIX3XGhdK+Di9o/ZZhYHuRv6f3qMbVn9YBG
Yz9vmyy8toOuAPNYxqHltZYzZe9f67yunBEOCJOd9IQ+Tg9MYVi6LB1BH5F2MuFYr91naWBXMw1M
fTsgwXaSHjx21nCacotlSbXPnQHjI3cBV/7r79pFevZDsMJebgBXWAApa9+b43tXXwCMRmHXi7wN
w9syLEtPkuJaVxD9WUYkS5+dve9UA5iV9MkJFMZIaS+b9W39o4veduX4XHnDyWvMrfSE2ynYChyV
97YhQSBjIQv25ohC93l9w9e+LHVSDJZeqPb9oQGkdwyd6CDHTOns0mI9/2MXlLI8Ndm7nSPl2+6H
41L8UHfrtmWF1/tt6MFWjgR/ap4DuHKbFHhMkQJy620QzsuHQ/cgmgY6C9VJP+BDQZ6eeYE88cHW
MQZ1HvO5fXaYG7A+vOpELGa12LRQJ3JAKUPd3VkLVnUey+d8cLuDac5MJRpd3alBQeymR2BmQ4L3
ILyDKV/sIs15qHdBVD46WfXHg5dflX5we53WslSu3WTtK9KkGNL21GM/KJ1RNvUyXMuenkBfMmM4
T3L35SIFeMYJzArdrveh1W/lLYHVTq3s/lE7uMaX3EJESdYtE67Be0h1X23hUoTcsC5W0jNxcKgh
8YJvGBP9U9QDd0fGZC/3WDby2ONleoJQLmvkKf0rn/SLFxvZQZ3Hu8QsESjzupMMMhqjdgtnt0Q9
dxcWwe0LYLQ/IeVnZ7mgPHnZY6RvFzaMHQ0/58F7wl7OvWGW/cR+9fE8O+TSI9bBQNVU58x569+n
t6O26yeI9+tdLDOHkTRZPjOZm1k734IuJKQSeAFfwCUbzMQ95EelCbk1KCcGuiijZu1vOmYy2QKv
Wx0n1zlPAHPI5x6hR6JRHNnbDMew2+zqtoqKtKAg56Zrt0EYLvVDbSTGQa4vf5dvR+O51R9nI28P
qmk8y1NdH63s5V33IzamaDMWBUr/UMj/XqCtA4ci334p3yZ2LE9LHGlYPoDx32uZncPOb/PhHkF2
8wQ0rboIa2eIuupCX/hdhll2e77yJNYxZn0wfKB/pdAzzcmrdxYEaWQxsPyO1YKXwGUE36EQuC+5
ZfJkpFsHKrFHC3iwX+Ab8p/BXBqsI/r6JG8dehnv15uwHpU9afK/X4q52gh76V7eJ5kpyB8jxdtc
fC3L3q1yjrD9YEKLMINMdJXOPql4LEoT+dnblEt2cdjkVbvtktf+G1Z/+1DK3/nHLON2bpm7W2AB
VxKC2GPwoZf5K8kRQtfymswFcjDbYDK/obVCPDnsk1PRhKG6l+a3XX/5gkaAQfAOv83jpKfKjG7d
rHXTnJFy0FCK1ICJLZMw+XfWzQ0lKeU/5rK3v76cR5g492OBrlvPfgM8/WCTpZq36PUWJKH+cuUP
MeuL7urqWW62TOpkb733ax2JIDSvAwgga2P59bW4nit762NcD6zX+3BulH/qEOpgDGPMlIETCTew
RVKWN487nrCMX47f/vi51IpNpAzqH9NIeYS3njd/DyDan6W7RrrqAJpenkHYdUhuSE/577ty9m2o
ApTTnNwy3X2kggQwRdYl3AdOiBA85Oh6YF0DygHZrO2kOPg/Bq3Oz7e/funJN7LH+s7c5jO3ziy1
np535E/+897J3q2V7H4sy0m3q/7R6uMPfDxL0UhstPabNiM1K+PKOnuQc/9b3dpEjt7m2bK7buR5
rEXZk/P+9ap/LGektTT88FP/re7DVT/8UrAM+BjN1V0Io295xfFwJldRzbe1qrzwsiGUAjkTGhGL
9yXMtm7WujnDExT6HW2q1mD31kiGW7n42vSPI7LrmwEIIVLwtx4tL8v6xn94qdYXaH3RpG49Tc74
17oPp/23y99e1zlfyP1FDNpv3Lk4tDGtXebC8uFaN7eV7Fr+I1bx35p/qLutJ5bL3n5BrvOhze0X
hsS7asrwW+28cCtDg6xBZW/9RssYshZlb52QrY0/1H0oSju/RzCg/6HVSCIkhQ2Rj5eT3DvTW+nC
t12plfJMKJtldVZlB90rXtfhHTAVtPG1rMwLjVzKMvIzFwqIKFmZ5d5CR35gtfNWhgei/0iyNigD
/01Xuw0atkoMQUaXopwhYSL+tpMnKZt1uJWidAVHFv1rm7UbrHUfutB6mTFoUkIWLkyvQZ3NXefo
6byV9W8CwIBwUTK+Be0QHW5vvNyUdXMbVtey3K5/LcqB9dWVYkAg5e/hW8ofriB1c5aAndASXqN1
sL9NrG/H5fmsZzZ4lbB4y84WgRFjiZD8sXJcm8m5spGJwVqUvQ/tZBBd6/74x+XIh1MGr1L2s3EP
KvCphkqBa4C0IFJuaCA5lg9XiSNe+ypDl58lWXaSO1MmfZ6dZtXZNJljneQJr0/09u7/Ecz8Y6qw
NpU9efhR0RPRuzW6BblyB9ETI46QSdHRyh5mryQdg5qLNj3IK3qLU0oPGGc9br7Ii/x3VKtWgz3W
2aROGpKDeZ6dEySCYYlDWpNN3ZCt3Kxl3woU9M9Ca1MuusPObGFAxoC8Rj4sXQuOpu7fCWfbIgEQ
qWjXyF2V51JnUJn0qngrY3gmwifXlwc8t4jutLd45ofbLzf1j0d0W7re7rqsWWT39ppHJCdnz5z2
cpflZ9eN/AFrUW7sh7rbqk6OfCRzri3l8Pov6WGob22s9TbYGGIVF+T+e1fE49FACHCvw5ilCPUM
AdLijM8kRy2d3JnhINOzHPU8YJ56kuDdVAevkZYdteUaalJn92VQtxtpNXfZeFLm0typfQZIbxiK
TRPxqsvGy1xza3sAPDUwRdc0cQ9qFFr5HskgDJdZ2e+JSoIanpxzowfNI5wscs2IxkI8zxzci2L1
mvrj24JofwkgpbzAv6l3qMaNqHJQlLoMwaMsIT1Rj6hAxHaVvsSeg7Kg2d1PMVoIDrCFg05u/+hZ
/vyUVs0P+I6n3tTK9zE3cdVK/W95yZS8xgf+4gcqSPGseeu92fruEa0ns+sHJBy0FnWcYdgETV1/
rmcwvSzJy0+6mtpbFHWAV0XIdqnFYgtgEkqec6tCv0lVkTKKSTI1JThujBirh3E5QigJM4EBR4Ew
0Y5NYZcP85RUD7Inm6woHHTP8hxhYYLwVhEHu7JCfsifhq8mybNjqy5SfplaGdiRoMSxWwLAG9dn
5RYXMarXKoRPw8dIVEXBcNdmBZggrx1YDzeFewGpQXrNI9jeovo19VP0NCwbiC7Rk68m35DVVM5S
VWaYdKO7iCpXgfCZYZGtcYKnBjXsJ5VM6FOqaNp2GseAFQQHYtsDWpXa3MscS9GBNfg0DN2DlnTe
47xs6gzYnk3fgl1Ni/VAqGfpVisdXNEGsjPmhNncOOrowvi/piSaH24l0Bwo/zr0ufX8KrK8R1Rm
om0Vtht0T429o1nmbpqaHI03wPSFoZkX2wHqDKxV2+m2nrQbrOCRwcABvPTC8lpBtbs2y2Yt0j+P
SUEMdUDayIabVuqXfDZTY6uZhnaRTTEF/1QWfaVsJw+WuxemBJsRNXjrfQCjrj32X5Mh/2KQSgcX
Dt2fd8uEzwwyEbRCUaES08+/SHd+DvNE/zo1CWgFBHHegjEDdo0O1uOskUu2psS6q9y8v+h93J7S
NC4eeAQalP9WfWlGhc6Vpea9avRvNapB926UPA521UB9VeqXuCdx5CD2uJeiHCAV+gn59Xxfj5se
447NtDSPtRRTvhgs13IeGWyqHAXaLWPG7o+Trfybk87mnVyqbkztwfHCE+QwnDozZNEOfHCq3foX
tEHyOwzn5Hbd2pjbx6Zr97mKrM3Wx2K5D7JXjApngvZFw1rZNu8gWjQvcM/7B0LHZylhtNu+YFoH
GSobEWtaWkidY5QfT0rcN9VFjwvXQIDa0H6IWCy7Cgy6K/pp/bUeCCuXKWoncsBByeKMDGYCmo1b
oZtKe0RsU9tKUW5PlqrLp8oBE7bcH3scAbpUy0QvPtrj79u/kya5f7SLGs7Zcv8QnAaRl00eDvT0
mXEwUU6RXdlUwQzDfS1LbxtbJCT/qJTDcqSD3LEbHgHOgMAL0LkmVv8d/VAGJb3+UtdBeOrtIUDj
Pay+leVBjsdDWB9SHdWmalYcAtaKi1s48cBzE0TBtVs2Q4LuiWv4xz8O9H2Kncx74NvxHgpDfFeO
GR6Gy0b2pM5klV1ACkBRLdaiBr/Bf2kop9xar2d3I+aA/5dTUncAX6Fqx4+XabsCkdvn8aFUiQZu
P/x10lp+ZCpKvbmm7cKjIO1oWi0MWBQp76NlkyMwcS/FyfdRLIz8AfK6GhNcXw6XKsrlm7WR7OGg
d8eHryOPzMmxS1QlLCsPT4xJUS7OuwUUH2UpOfrhVCnKD7eojp4chMBvp8qv/XFGppv7rgSg8fHA
8ldNZQzZ8Xku7C8p9qQgl2Y3vWunKr1zxwjAiYbyZpeRZ1TJVuyTItRe1TIcrq5e/5WHmvo62IX6
qof1Q8cA+0BuGqYLooN8/XoD/S+nbvU7G2jJu5txKZI55X2KmsF7VCmf4SMHj3LQLIN7v4jtJzkG
UnifQqh7yZeWY/2eDJr5pvlR8UlLztKEb072qjYN9MuHsE6nax9o6f24bBD304eNmdTs2s28YcwG
jbcUpQ1EUxI5vvtLTQbcS11ilzCX0vfMq9HR1ox2K0Wjb4aTgWvqrjQtFPE3ttX1L5heIV1kjfo+
glD53vTYIqjw9Y4Lv/IdKFi5szPfPI1YZj6V9vgGhKb7apXfZ7dxP1uK216yMkI6yda7r80MkEJ1
rPwJER20dMP+d+DY7VcgW/pujnERtxv/TQN8hoZtO4D3ZC8O2/2MNSx84X+qoEX+ffBDnW45oGKz
+VoOXr3Hr61EYc4p3jLFsi9N2k1obvfFmw5j+gXr940cVICxvYHA+AyTV72XKttvyC+4Q3mU4oia
xFnzpmQrxTp2zaeZLJ2U5IrdoN6raL3pMKLvgmkGl1BYoXFXoxUDLbr2UWGz83uC7nG3A4uHrCfS
svvKH5yLHOlb39ub2mDR73A7mX1GHgRjovderfotHJ/oIkUnUm1gClF/J0UbIyJ8IHX/KsVZmb67
fPMfpDT12RPjdf5kxOB7/DE4hdGgPKdZq95HPjTi0MeuasirJ4A+e2Qn+ufSaz8lcaveAVYYnnW9
5VWJUZWvEvcqDaQeXcRDqdTZg1TJxkTlKLIhMNSdjuFqgXtsZgfP0jyGjvaUm89NUxzczq0wLKz3
yJiXd/bkFHdRB1luEQsu7xSVTdNVLjKz6rSLPVy0dDtqHkPNwQp8st5QCEu/qlbl7dHNLE9ShKMD
pF4v3ktzRJLS6MESLM20fvI3aPqBqslH3JXVFqB4lX4FRZ0doeM7B53cx1fbMu5yV7FezTBz7svE
AmCxNGsn9dcEWvLMp027Z1qn4UbEnrtsZi31t0TwGvC7/9StTWTPUtpfVa9rx/92vt4CgOns+LEe
5+ZhVCrg0oWL9B2oLpMv0a9c9T+Z42C/N86IPlCuF9csNGyUjasURNwwf+4r91majkZ6rSPD+1I3
ubpz69i6T0sPA5a6Ri0FXdhP0JF+KIhf7eNi6wIbuqolL5U7xt87DYCYZbjNo2d2wUWxneQYpaH6
iqpKvZHLO/MXtfSaHx15I2BEZowO42SciNmWqO6W1rNnoznO6+4gbKnlmySrC5Rx0ai6loypV7sM
d72vx5cacfK/D9zayOFyrYVHAvgZGf+dOgdqvJPjIbjHq1wtdlwq7Qo6YeWY51tRDuuelowHXu3o
1jLQ9GfLTKyjag9wt9dLWI55ZwMvvzihpexTrdCxpRqckwXe94zXTXPVDNM52Ek2PU34uOz6Vm0+
8TaqQH9c5xtz52e0eZTfjffmDglT0rGwDs+vdluYP+AkIhZpMs7T+3hps8SBpBLM+7qq6odYb+uT
aVTDJXJbC3dfv8SWoHPQxwKsysAHM1MvkcXye/9rHIyfkshUfikgLW8/lOUaUnGF9XNKh++hojhf
NLvJUDvW5tfQRhucKUrwCIXaPWaLqLiq+Oldn8bWkXBA+uhCBQLj3FjEzxjIbH8OvzIAf4N8qPzU
A3yQQScxw2YSngSu+StDGVnv+rcAa46mfek7MMvoFDdvXsuasOsr7RHcRgc8B4cleFfOjuCa7590
3cCDanQWSQM1ze5mrcvuZM9xalKASCDcdwmyLvjXvGjO4L3lqfdFm2Ll3uw9j3uAfG8dpvVFip2B
8lzuxN1Zj3uEqTTmZeeuBOpWNK73KYCQvqmGUL3vq9L/FNXzV90K9AcpzQsC3NGtR2nqac5dpFn+
k5TCPji2aZm+mIXuf/JncomF1byWhuN88o+jnzlfYz6Vx3ZU26PTDsG3Qj/WQ21/K0FkYZlT1ach
GIov2NxteytyX1hHXjF5KB5qX0E8P4C80fWhtrnVLQeigowzzroLk2U8InY08RIhvGZExi+xO7QQ
UwudoPu0NmiM2thVdmcdBiwFH7plQ8eYdg3eyDspygEStsVDM+O2hWX1HWAnfjnoKtANGI5uiN0V
D8aysZHivXMV4z53qvmFKMCXroymb1O0AD1a+BzoQCG5l+pf4nmYvo11ZG3HpT5a6v9nexfJpbW9
7/pcB3jatglcBN/+uf5a/2/X/5/t5Xf1aoC57Zl7M7fi7cCC/bkcpvpZd0z9aC91yGXUz3IgZ/F7
q5MmCEU2z+VS9+FcvpzIWSneMdb5JsrGWtiWXtWoB3pG9nedin20l5uHtZkcHGPP29Q1fIOgfFSy
1oIwCedr1Ooh2Du867seHZtdNmrFo2xGk+dV9O/6RmuqvR4m6jWoIOIxSEkBhXb12i4bKdqGAun+
Vs6qXc9yDa3Hf45K/VqUM6QObbu7PALQtlbdrrSWUwa9eXQfS27X9x77DxTJvK8JfCY6VZmfPR8u
qT46L5Pde98NBOiIFnrDo+W6GI4m6K0UqRqRfYVNDPH43JTKwdC9+TOKDMOx46oiePoOLessvxFm
wPn6qrXusbj2HvxOI9G1XBvzikedu/YJ3IiF64BhHPSmHS96HaLZ/R+HnZu5jhUWkHNZfMkB2fRo
de9dQFYw0Xvn/zF2HsuxQtuW/SIiMBvXBdIbSUdeHULmCO89X18DdOvq1IvXqA6RSZJGCLP3WnOO
eRCpKIHrtP5dZibSHYDozlP3NjFiyTzDdNFgxwAhN4XDEARfTDzWO6nK+h2TP7D42ncl2jcQI8Nz
FJMEn3RtfxM1vbKX4zY7+GMqrmGgkokhlfNTGqbfiA6zb94cEgd/lISAjkX07x15Mjtt7IJrVTTN
XbEsNJnhYViAS1w20NTFitQg2dDb8qqk+OJBJsubwS6667r9uhkBTxtCIycC0IDTJEsmO5J5smT7
5C4A1rEhlzK9BTpEQIROMJrWyeOWHLT6qgddsquw1lySDFOFNor5bFooi3HHGyczG6JDAcr4ZItI
P1D2KI72NA/HrBrHgyRH5SnTCoJ9/D46J40P4mkwrXNSTmS91hRJoi7xt3HbyiQwyPXWsosRoyvQ
ZQBQ/S39iXKTxmZ350N7ghuMdpArDmqgqu/v546oH8Kdx4dIB4/cCafvQopSQSE/NvSg3XCUtafR
smB5wz19Jnumd6poGi8+OVQgqPPUq6YwgoQFP457E4YPP50/ksba+OSRvdC9buDaRIvXfo7u0ZJ+
R4Y8f0iJ9kHhF3u5HlAoDyx1m7XcnP1B7PrlE6yY/A50YCURDyMTKmMC0onE5KNAl6h24t1Ga8AU
MBtOsFHH2zox1YXGPwNdqy+2PnWgkDkDmBmV+6xRAMkA7xuvMbQWBuXjPhdS9OBLtnk1Fdy0axB8
KHosd7o/7Pt0mF6EwdxJUYIHq+BMUaa8ABsgjy8RAsBNUA79fn2XGieHWhuUY24qg0ctsTjiCIqZ
qi7KYN0mkMNvnZ9VYgKIuG6yPvpnpbG8sq78n6/8bj5mK5+QL/j9nHVdVVn40GjguRmJgVe9bIly
bKXuqSPA8jj6cga+gl2Swdumbjng9FieQrSzN1NbkHO5PFXFhGlJ6MVhfeqnteLgTowdQh4wyRkm
k4JloeYheU+lmMrTaCcVCRY8Whe/26yP1nUkjbN1oyJRGnLUWP8f75sBRpUY1P+fz16f/vPVJjkC
B0ZCzj/rft+yfv8YlfMxS1+aKQwfuOb6ThGb+kH18Vb0uXYv26a/04ZQcuecf7NpF/GtURX79dn6
JqHZ922X2Rddl/agi+ar3TVYCtu8fe5Hs3K0wQze20B6wFBkfwlF2eYWlwM44G6g5GrEBkB5uyz+
pphxAx0k/qiiOua207QvS9y9m+hdeaHOfZKBuF8wClSXXKnCLTjT2UmEXF1+X1hfZYD1n+0EkTxF
a7py94REhuTm5RPWt6wb/j7tjdF0zKGmZ/nfL/kfHy2NCX4h1X9K0agCzFy+5PcD1qfpIO9pfsVH
zxok89yNAQFERIeS+CL1IRYS1bwVkBxvU2O5+ioFCgMRWj/rcPoSqZRae5NSwcWUCS6JZVD/P0+X
dSR1D5doWazrkGAqG3LR6IIsr/6+sG63rqtqOduKgVSA9WlraPkmAgvjdfFEeb+qPyKMC3Yh169K
MGF/68vpySyZtNdT49/nc957SMX6O7WLoWGaY3ZjaUBVYiBul0nvh32BqhaCY4Rmn9iqg57aMEGW
q/hgytE1T+VqmzHXvZVh7VIxoHqd6rVEYb3IHvl1oUvN23pODAgo+izEG5miL36TGp+l7h9lCpkB
JBx8TUmdMJR+LMrWAN9HkYGGRvc9TvbZz/PiU2vid0lQpeZqiYAe1ZCu96RhCVALOkjPbM6GR78e
GpjmTCDWV0czLE9hhhVwfTUnwvPs93PjrK/GaZiReQlTbn11ao30WkviLVk+iY5HfpPW1f36Wiws
ak6AlhiTRzdlK0vXmCQhHgf6HN2sj9aFnAWvsypXh99V6yPSUEMvJsfn512/r8pmZu5iGlHOus5s
QnCTVoPvFDio+7vd7/fIQ3ZpRGEc/Vll2zkmlQon0v2Y2CUtIp/miZIqJ9vqlJOMjwrPeqTs0hlU
zPrCuhgtqEGutGxTS9JUbX/fo/jSZzmXkO3++zH/bKKbMR6y9cN/P60npsPtzan0fj53fdlPY77i
ny1nQ5Jc4rCEpxk2RrDl46WhxiKIg/WfN64v/Hzl+gPDTPa3thBPP+u09Rf8fvlkJxyCvtnJhyZs
vf/1b/rd+j+fq3xlAdyGn9+w7IX10T8/dvlxP79pfeXnS7syu4kBu2IV3+mtJZ+KZbN1A1/UlHnW
h+sr62Jad//6UFgd6Ibhw6YjdJG6Yctogzi1sbk0SVS5NQEWQYTVLGjyd71oJhh6aBp7+WCE/rwz
7e4vstzJSwErytFnryZERwqDPAobPpg9dIcwbb/qzLe3jJlOFgjTqFIjTzGmBWVrfxoSEdlx50g1
F3JAswIcvmVTY2xIt7Lq5Il55h4T3qNoetvpOe3gekwPtV8hLu4elWDkw7D5QcROrr3cnM0Y/2WF
6omCzialulUI9T0shrNE13MqiEScQDCUS8OvkGg6JPh99/iImabaySmSlLu6TaRbOWbKW5JndFv5
J8FYhHi5ZdUw9tik0uTys04hxMWZiyE7/L4roJLnZTXIJXJTpdv1BTxo7+2M46pqe6yc831T3Tep
GG4HBkKtWcNCz5mSDzOSEeBlMT8keJRKQlZIyCH2oOpMyA7t6IxYTYWN3lBPr70ykgC2LKbUv6sH
fPxZcTKDQUf1z6KgWuziMRu3agFrbF2XQ2DYzaSsUTD9v+u6mYEESFN1V5GiV1i6f5MtC3AUdmlW
t60Brilt4eKMjGFu52URpVq5tyZzctanXEG02xgaBYah5mfV7/rGEM+R3mrHdZUlVSpcsnEmLrQp
Nuu6daGpvkqbCGbjusk/L0DM06bm54vX1bpa0N+divywfvG6zg8Hx7BbzWunmo718iPXF6NEzk+6
AYBwWaVTVr+apuQNQRjfFeWmwBB82ypKdEfP/HuMKv8wKNoFEHl6Hgmrul0X1gzrH6yVvv1dl059
TogbZP5ElmIJS6OvkXndHRM90W8p9us/7+0iYzMXPulHYdu4eW4xafNTMoZmvbR2P89JSKq2dZEK
F50vr4elrp6WwXPcWDezzeignyt6RVUnbm07kW706BQsT7Qo/s9i1OvXjqrlcRLpMi3E70P6H8KM
3+3GBMpROnPpXT/IlAuD7IrolsC77loWk/dzRM1lFKA1bh2oyM1NUWfBnaBIdqfGxX3pB+Np3Wxd
MCRTHWKByv36dN1WgbLu6RXK8fVd6zocFSmWhOTCHG50bTmwb9Ncs2/hcs9HTeveAr+GErKsV82s
J0kqdvzYwvm/bgYB80DnPrysWzDyu5UjRTtFM8dfMUXtXgps4xazqHlLgli1UUKLLINxNm/XF5QW
uKdc0pxZn64vAEwR1yplwEjyhgQ5NmxpJWua20dcf5NeP/9uG1I7JcysMXepWsVba0IxAc4yvCtx
Q3jEsyQbzYSM5ppt5W81W4McDr/lDtRzdCfaBm+ollA/GKmHWlpKqNCSZbIuGLvMpGWR5qnOI6ON
MiAOTyIsxF9IfT7g4f88Wp7C13vOW7L8yNaw0d8t0So+4dDH9RFxzRn962O7uIS6RcK4PloXwyqU
XBZMahFOritB13Y7W6XjPcYAX4rpIfwRXi06b5lhd/0iqzNllpZZ7GJ8+F0wRsbqsD7PVtdDL7Jn
sRiPusVJUy8/gWwinEfG6j/SK8Bu0CApCsDdPa4LtWrHmYCjeuFv/PehmtqfUaLCwGhysI/ry30/
4xBdH8ZgZ0D+JzFtDsD5NO2g7P3sMWsigiSBMxJbBi3EdS/+vAzs5bRUZXawT4g7wGGGfUFspEmT
sNh1f6dOfPnQItKi2o3Ef3m6ch+Q63gsuv7FZLeeIuLAtq0i3sJJ2JtxUdUmfExhn7jiZJv17/3d
2+uj9T9ADyvciIB9JZGSdpI71auTQOxbgtqOhlaUB4NJQlLFtSPJ3W4QxmPKX63rIw59TB0y/2EO
AaVmTG4BpJ8l3YtrTMyLKS1fFNfm8s9aH2VAGzYVWBDuu71ybCBbBJVBo0srIfEl6Xj+Z8dgUWa/
GXYDQtFUXEnKfOr9FNyqUP8UWShtNP1cDPV4bEJj+FloIhqPvrrsuWx6yxS1OmL5rY52XgEdXx/m
lt0rm/XhGr26PloXielXqJ1saBiLdr5Y4lhKrcKgw6Djfz2wStvMD1EGCGDxiC5/5rpY/+Dfp12m
QZZRyM30Fw/TvGgU191RrJ7T9WE7U/DKM3Pyfv8z63H6+3R9ZCsD8VYYeLl4F3ACWWiL7O93oXci
3HVCPyWL9n49DtZFtDwdaHFs56g5r6tKXyfcIbAYjayxBv2aaGBIPf/fvij+pEpTkz6q5XjAFtfY
z0OzU4dDAuQLkzz7dOFDVIIYg3WxPo0jKMRKJH3XDCmHE8GQrTM3Zk8qihSPJ9MqPI2YrrYYJyfI
iNYNyaf2ZKtiFqPK/o7az5edjg9KuYB1GY+QG1sQOIeVfqJ1vlGzHt9ocsmKKnRglNEoncvwbKCF
uQR+59Jvb5xhyq6Zwi0ityvds6GsnuSqdblklLTQqSyWVXcAN7BMbWf5Dve9up8HEoQMi0xa87mt
23wraMKgYu96sliaYBu1BFGSBC71Gf0RZIIeN1wuGvGNUBXDnZRJ2vhSSyxMr25h/4Onmx81kR7y
sqR+RyRR1IjXaqjILJzSLfilaKNj9Cva7hwGtexwc8SZHBaF12DICLsz4Ff0JDEtXUmm9RrEFFXw
UrlA2aLtUC0Z0a2GCpcSBc1pdy7VgXxjq/FKEBWNRa2xH78bkx1j9TZRKbx/7u1zMCWxGxGw5eex
DNeUiNJIoVzdy4BvNfLPJ0Izq/479nFkyyip3HHWrZ0P60Yq232rhuwEOHSRMNjTIsQr3gwCXczw
ZFtL6ZIgSMZjzZfJrXu5tigK7BjTOOTJTpMmjMASev9ukHaMKGaX/uMbg+dwY03490vJSGATIdOx
ZsaeAm+OBR4N+SZ/eJDb0z6x7kYQSHs6nvIZMS3pGRYJDHLOP7rEpYtnvgsABluBJZO11QmYU7ie
Qum79cmWqcfLcgSpsdFe0nD+q/OimzfcKCsm2ZLpXwu1+6wy6Egqp6irDD1hTdNAvzE0ScyRY+FR
ED0XSUMCroFPDAe3l1JO0ASm8DmRU9doF6QIrGVnVNtnn/uFB+XVIZeZfNCMFo7FdxmVHcGEmHsX
Vc4E0Uu/dJW0zYLGv5sgrs+V9VGmpOoFcvA+9dK2tZgIDkrvLQPA3tDCE1q5rW6HXxIcVqcYySZW
xvnFrihYUIBUpL8mEYlwjbTooClU8uxYvoO4YLnalHp+2D9MirUlCBf5SIgUSxIy3VZmSFLymVRK
t52rsfOmMC23kvUUSnnu6HHmb+o0pz7T51vdkIrzHPKBQ0tlMFKUm2CMW9CU06GT35n5h649mf2m
q++bhKjWmrwu6vkbwy5flbYHzwIgydIIPW77JxS5GrCjOHRJ8cwcRoOKO8NfdWwCU512GjMnNsO9
LiTZ6UF2GbF4AiRWCUSSYL5SxkeV7OUx6SsWxFBZ6faKFui8Nj0Hdv/uB1UN1Kn4iueXWU2Ar6Xh
J+LczGvURyIUH3v0knRdoKUOJxtk6tLbaMfO8qi1jVNnUjJDBGz46jflGxAmxms86NdipGmf2meh
slmmDBdNZvTPNT3e9KQOt2Vz9ueOANl82hHPa5Aum4f76YPkbOrVD0nevSkdgfJyO92KmJF/Ny+4
3oJCINHoNPoEV+gcyGSHZhiwYcAx4dZFBxAsfu/ZSU5dEgosadKhHBlkhUKp3HbHvpe91KTgT6TA
SSu3dab7d2QbthtaO7E7VuajMWaelndcCCQwtGn6QsZ96ik2De+mbiOnabJn9KKYHFvm0GMSkZeE
etOoCRJecmJRRo+bRkqfgPnfgU6znOa5NyDQVVGC7344WJH6VUjJVxapn02lERZYQ+aXmUNR4d7l
QzdtrYxmQaSgZbdSdEThFLwoVEHHDNjfMBX3clxdq6VQlU9LI/av1phELwz84BCpbNMLB+5dvRkl
Y7E7lzd9GDtRYVAtWYS6VTAeCoWbQoZGyADeB+uFq6YRuLFyqLPoxkSI4ZRpcc2S4jvTzENVGe9N
xMRrFLehlWaekNM9QhXqQX5LXsvg46u3hmNLmlkAqtqrUKBvOi2GyDP0iWdIpNGrUjs5kp6Pnq9J
nxZko9DvEaJH2kYQKqW2prGbxvqBmDfa0JnYUQXY6TOVzDB/zEd5K0j13lqhgX4YzUqkc5hJxYst
F/Gxd4PQWhhif3othDaePk1zm3rwZ8CFz5/FaDyrxXTXG66aGdXWCMbLDJozMSDPNeRPKoZxKcBY
W0UDZ7BQ6aiJ5pD4PjJtYzdEkmdFZN2/TlH5Zgfpg1F259FA0ygPT2Gb7hs0OMnIMRG3zRYkG2ia
/hwCDkTQBhitTnUvKZmBS7Wn1ZyfUOX1dF81xUARd4IZBx8aaADZFYH+NrXjG9nUmWOm0mNjAbJp
I/W1yZLPAZyeVo2v+Mv+IttFF6vt5j46dCJ7mLCRu6lc/Ck74OURHKY+QVHN/rgXhIjtCtoAaP40
akfNvKMBCUytOQRdd0emERmCFvXxoTX/NqIBTcEdloxtot5zAfIXgLIjiYHISzkH25Se1Ta/S0Dz
OMo86Bth27vRsA+vWQOgD9rQoRj1Ft5+glh+Qh4RkqNJGvuJUIziim8YCZ8JNl3ljCx9KjtUhVv9
U87acyIPLx0/iqnfc4QIA9Jn+mTX0okr3z3istLpOpNdH1wVkukLXd218bAfC3/b7Jsh3zbsFi4S
zPzpHY4Ovb2I8f8ACtgsrxFVqn1LnprcECw22uekgPXZaQn9lHw7RJy9g+X/TVMilBP0aflYPxtd
e1bt9razUpc8h7uyDd70jHkjFjKiG4b01cRTD5+06F1aM6Q8CKI/Z44NOgJg43OGDbUyMKIZN5Ym
IzDudoJ5xsFmtlxkV6JHa8YBkUytitOlezZaispzao0OHJ6bNB4bpzIhAsoCwZGWBQ+Fkf4t27F2
sjYdvMruSIzEdFiH8qGX7T+mxiByCiFn50F/0hpG2WXnv3Ut593cqVsDmLfZ9BeN6h3klMQDcWdI
Kd3QygclinYK5O4zDEKETgElNI3aYd1r7GST3UjkycwFXcm8TjVtDP+W5fTxkHnZfZPBiOoTSd6q
GsyGpo7+EADf+rDtucExkryzv+Sx684KIDJmY/re8tsHSUxgN+3uTbSQxicpQvfSvdWNvQ16kKJN
REaxndheSomgpsGRIoz3clni5GEQVonYrQIqAp0sZ1Ssk30299aBkMlnMwLewx2868svpWVsPA2c
ngV8nTg6C6kgYW6AoRhzuFTRH4XLj4c7CVUT+T1zVJ2DqPgmZDR0hNLRVtIe/cYiqCT/UCDXWXON
S0IhEcyPLPI580sXVCeDwWLQ5tfepmlIvgioqwsGoifG2k8WTQtXD5asCHX8nHRmAInVj1fL5lZj
TF5idUvCIHdzgwCpuIGjWj0nasXZMbhGPcs3ep+NDMbTxBEWYzAjRbcRRN899ez2pBcLIUsf4b2N
w6NeDBtF1UcGVoRmRCZsB6O7lYaxPERScqsFDMjJpM1VPd9pVKaqah4Y0Ib9DpO21hiZR0Ho0QiD
D/hWsFMTNHuhUnEGcNBI3xT93qMiOfiGNpIM3NKtvGYlGDMQ98JJUdvuZz2ovQYipj3Ebjzrl7qz
0aZ2f3XpSNTyOSKYNacIDfAR7V1SbrAy3sa9EFs5r16BLBy7fIb4XCyI5rdKEFw92gpm/SJ8LIXJ
SAgNlEWRwKnkgHFnEYGZRIKeWztESzrRkObgxgbmHmPCFaK/xx0IyH6YyGw31K3QpgdVNs5VzBkY
socTQagEXcm/uun3XtpCHM42oWLsImN8m8cjypnHFEWqQy5ItckU9hNR4lecGMhGZubrBl6ldlpK
8PqzBJlv0ba50ENe1OYkKVuDwCPH1qV7UYhtD+B2uUgVDhxUrFATAurdQpcj/SPhwiZpJ9CBr32o
faiGNG19tQeWjIUUoiHT0zQFb8eIULc5+gsJ7wADE2ITQ/wrjPHbKISRlGjfmtHmjjFS7tehJnHd
pISogxdU5bvIklWocqaXkHLqSDZHiamr7xRc/pKhXJ76hK61SuN+IqooUZU/APsyD6kMBkpN8eSk
0Jc3bCJqxJ6q0ti3kp3Q4dIq47g3ld5iHBCXLqi5BnpK+xIrFTjq9iRFHG1FLZwmLR/jNMeOZBwB
Y3pzwfh5aG1SfSlSOEYa7gYSx6F2zlcDCXspvibF/iyzOfYQspUcpt2dmQ+vZjN8QhLdz9PkGqry
VoyRDi15ANGL+cIfax0+yZC79EHkUtz3iXnXNRa2jDi79FZHA6WSaWTbr7HekmifaQ9++6cTMqhu
GKIkiJG4I5u+N4b5JdXFWSgGp27QkudEH6OWzZuSWUdf5IMXRvItgSOPak8qpt3l2yCc/oS+3qMF
NO9oqBDgEvswm+cXy/5jGRIiEXVh8WXt6LZtzACbASb4usCL1cKboNgSc+70dUe/IdxJZX7J00ew
eTbNTn/PMenWZahtxlhhJtYrbKpG+UZSDc21jk0AsJOiH9oFssHtDs1Jbm6GSn6R0pRWS6fu/BHm
3ugThpeCQavMzg369jOskN7r2oHxRZOnDDAG09EZVTL7Gm7k5MBIWoc6nJJSFdmuUvQGX0MeQmpL
ro82N680xbWs+Gsyw5eQPuU0dZkr9bABY1udDub0XIgo3fjqLhU0pHN8qHhQg41BDkwhupckD5YK
NTN/P+a/Zhu1yw2BXkmtUGklr07axZhIJyN5HEfu3jqp3ttyYMjRGy1twob2cEhItG3aMJS/Sp+M
jCQsr20QbjWCRLb2NJ7KRP1IJQy7YQz5feENVe0niqRHGuLFVkKj4lSc8RtbMpkb2pxKw9Bc82lr
QwGeJsrt6Lkqz08C6GwFtsAKJ0JKVytu8P6lPrWQKPoq/PQsmxJQ87gkWcjXaT1FzT4EsOEgWjKd
ulC/Bg3sVPqoGGZO4pbyZirS3pxH6ic2ah6t/CoKUKfwur/gzbwzoh62lRpeZ5DDkH2TxCUNFgrB
fFOHRLjejtxNORUxHObvSGKQfvff5FtefZuI5YhrlELQedabT7YynqYaGAmcObLktfqmr8V7zj8L
JMpdlNjqTloil8NyOqe6DPU9yrttFDFPkxn7l+XwxDmKDARR/XI5NDZ1MO14H13wLgB8Gx6IFXpM
FFXySMDaPWEk9Z2h8lEPfdnjc2Vpz9S2H8ysY7SJMFWfUZwRXY114pQmNtNULlG+xoCXcxORLbXe
qkZe8yob6luloKXK0ExQsP1TsPOcfNDupDShZCi0l56+pRIMvUf6z8JTsYNzqIuHYDb2SsoAXQSE
8nF1YgQAaY85rKXCbq06DaExJGEKVrd2GNyVf7nw+nR+BpyVY9jfpYKZmlHjp4kHYlGE/BLWBDVM
akEe1PAAgDTdouG6jc3+TFsBo5+UXkUatB6TwPOwkFsn7V55D3Lr3eyap0bmwEz0J7Iv7lUj90RA
TiERwFDACZKdjk3N2YKtC4X4vtHkl67VPySzp66M0q3RyK6LZYoxMfd/c440HBP9oequSQUHnAsA
MrgF3qy8+svk1ZKC8wypEKT2OVGNmcJd81lW47YypaeUSGLHDLXBHQoG3rKOmsHnaGEU0+WFjVVc
yI4u0mPhtx+5wEIRdjNQSuRPdXdvpuKkZUbjqlLHmCpHfi8DqB5jSfLEks/b2coGKzhR9HHxGWbh
HnDFsY7CrZzoX6FVU6eq6QKSpEqUYrRTp/KaGASK1lV6KHsiUzu53KAKf0+UBrmoSkK3Hm3ihMZz
3KJ/83PAwfqGn3DqwhszyhEJD+dcUuA7GUroYHr0B+2P32Kh8P3vOZceVKKERqMIH6TkDWZirs+q
KwUyaqxBvU6wxzytVT7Nrj2odnRfDHTWcQB+tf6ys8P0bVL65yTHV03aAvSrgr85Gq5TMlyKGHme
H7wzhHgnWDV0zKLf6uX01pWLL0/mRi5lNorAuYA9rqK2Y2y+VCrHHV280NMmSrNypBIAr1JNCN9s
nUSKpMnPWUqcUqH/yaxB0EGXXudgOMsVCGk7v6hcwoVp7dqisNxsAHKXt5toiF6itBbud6WXn7qW
fvhlidZSLe4yaI2tmXFxMWrSlvQWPN5pzoeNT348Kie82kp5wmd0r0o94nScv7gs9tMAljAkGzSO
ZYp6Xd5zNKI5n4XmyfRUYXAFeEHywZXddh5jkhKjZDsH5gkH5bshqrd0nm96OF+01YwLZ8izkUBr
kzrPzgs0mFawU+vYNYcOwbFEWlQ8XzEvHaHWzrtK1zY6eAPuPwp5lKlrqZxd/Sz3ezIdoOgjAx+t
Dsg6f1Sp2X9Gk+KNST3F0RjRcRTnFy196kTiEaB6W4ftS9jTAl8OwXkiYgphibwNDA4U/BPXOfV3
VMRffLO9Urm98QHlM0vAh5ZWyoYUolMqsvs2VF+z0RBM9EKGtfipLBvKk2i5MebR/SoVCGSKMhSP
yz2zsXtCtV/KNv5k9vuAC7Q9gM0nU3n2PXwvL3p5rkv/leEBeoyQIYpPof4s0cipFcJWuklPNlam
7lEZUdaLJ40hQxWQDymdC7OUrsw1n8eM2u7cmVvysnOv0I2BOf1ob7MZFM0s0mSf15e8kGgQ8AEb
K5E+mfc6E14IEfnWfpwlfJMZyEpCsoLRCo59NDBphJxAb19yy1gntnjSd1OTKUcppYNV4USgE2Ey
UbNCGXuGspsmuzpgj4uceiKDaVS07I80NUDjzaTZrU9/1oGhjzkvm9T3TCwcgPhLlXtVS9i4mRVk
GSzpT+OLJSJg3ARYGOY4uZU9HQoTSzompzeDOrIi0J+aWift+Xu2s8JAtRM+lT4g9kxtnua0bnY9
I/R64B7W1xQgo/aefOH3rk0XZxd3n1kaDkLp7Z3pf5tkdrpTqryjI+Ne0yB3i2URkHOcvkodQNVC
Y2hvDMpfP7c4aRhhZ77/ocWicykRWR7YAGFrQJzlnL/J4LJkVcdoWIZsoXQKTTR8vvkZ2upn3yDf
nrgI+51/gMQMIJ2KVWurz3YC9FvflpN0qZavi5YOjGYgnxog39vWE/w8sIc5yRJz7vZTfJ5l409W
3pSx6J04He7zgO5zalmHuhSUNM2bRMVNblpf9agD8Q+q20lP7+KldWBLGWXDsT4JORjcptY4I2xS
4HGVHcnHyL0qqEZ6+K3H4HrgtNYOeS8I1NGZve21IBTAJlB2yAZEAsUsYaImmgmhMag3sV7e1HH/
MmZL0OIY9ztfy76HaG4uLaSNgPK2rDNT1gKbG+yk0R/QtI0dyi/RZF7s4FttNHqyNXloFhPOMrJy
Lo/xfTY8+VoEXchijhYGWuBgsXbGFpbDWIyuZcfMnU19cOip7uJIVp4Tm6s17Fhmt5RYxox8KCU6
iY7qi9GLK3PsB0POnpvMSjdSLSKEFsELjBEs7Ja6w80kuwg9uAwuokOT2CEqhxSpOncpe256FbO6
yv9YXbqts0QwpJ4kO4JMeZd60uiFbWXLeJ9x8mcDpUq/p7kCQgWLOx33oR2Zw0nkLll5armJYSg4
mvoHJQUIKGsgX/qiRFZFwUovv5K4gv2SD/t0os6spLp9UMWhzdrOmQIaU81M8ck0k/eOIh93m0Jy
ckQPTVqEhyDulwG0+qpjcXGoVgbgTsb6Vs4yGiuq/lEsrSf/raLC4iqJxNi1PTfULJHJ1scAa2DH
YOTONzgq84JiZyfjO+mvPf46F41KubFzHUr6RNvDWBJruoqKXzR3A/0yDhjICMmuDqFUMLxzxjrp
7ioy072GeKMFyH+iLn8J9MpNO+o2I0QNZaCsyViqPMR9BfGDO0JYCd+tuki+tIO8zRhTOpOJczqa
SSwX8o1dCm0n5K7aQog8zFVsOkaSb0KVwJY54OYQBKI5DdTbEwuBe5yMT0aOyFRuH+ma8f/PZ6Q/
VGT9qImPaUFZnXkrnNrYIHql38JigCJR5dG5NemfVjVF+1IbJUyx8CBTO9vMrcbNeGheQPRscn0Z
fxZY4+b+oCdcSdOoeMqNWdubaoGaWRTTUTRLT6hGTkP8Bho+M6kZ16bkiePd2IiQw0IaBAbshkIg
JxrTLEN/ytI6c00l912QKzlaTlyvZewS2ZYDgFpOyZt05CuSiVNYS2vdFUIseQrVWRfxc2uwb32l
NfZxlCBg4rTH5vNUG/zFlc5X4ieiEhMYXNZoyRhW/6zbOsLiJDuD+hxPQXEnU0LhiModn//KJkwa
cN9NzXSP71bKaUvQSE/XmVGWSa9nY1hl4cZBvxf/h6/zWo5b2dL0q3Sc60EMvOmYnovyxbIsui3d
ICiRgjcJDzz9fEhqi9o6PX2DQBpkOVQic63fsHHHXjjDYrU18y3JYgONmI3XnYoQ8xa4sq+qbTa3
TPfXXTy+GD2sy87pnmofricwoGqbY0TDFN1chmiik/LDxCWIsE7wrTTsduW47V1ADpXAoacjjBKM
hM3t8g39Zr6iMb52aqtgPu3CgOlcbDdyiAmiBE+rE6HTMRtpcdjMuZMtH7k1/kiw/suTOTZMN0Ou
7xEqKSaWFRb3nFlqb0Ngvar6j26Y3pCewdwCoXBLXKfaVlHG8YlD+6+Ib3G1qdsbNYVBQcoQ9Zoa
kglxD6Xvzj05ZhsXnzjs1nWofPEq0123WoXhWpQUJzJ/zjqdXNzxTHI6pL2WqsZKh30O5F5WrOxr
twj7mEs0MZIVj+19bPjjne2r5DbY+pg5kBwnKIaNghY8OOSHRknVTeVe0bhgYaiOz92g7aZaJSo8
VE9NR0bE7pulHuT1cug9jYViOvHug1NYN19SmxSZ8UPvoqvLbp9NME/FrhuAGrEdaAcS0KGnsGbf
VfDGLwF+JEqBmTXmTqu+Vt6qovtiBPh6pf4pacFWmu1b7xLQL2NC8KArHxuCAvi9eej+5jbBD+Op
89kexqg3rCHovCozey10xsPgYF2QxfG9Ypao51sjt9xUFosCKMpK69jzObMmfl3m76rRf2s6lRWL
3e805p7tLLrdF+k3sBu4V6J+Sr6XnbHuVDc+UcxdFcaEX6x0GyKBC9hwlSjxLlMxdK584ypqL74r
au5tQ6wCvuTFWHrAA0mCa8Kz1mHT9+fSXRugZ1fuYOK20b6OY3HhCRuzCjYWZgl9ripycCDlZoxn
wm7DvgPTNgDyU/kWQ7JiqxA/6KrnL0NB6DUsrIgzAidpULSX3IaZq3wn1t5/VYId2VcVaSfz3NWk
2aYh/+44szaLydaoqgHWdfwqmjptA2+qL9F8sIi+ZSBp72SVnQqsjIg8lInNp61nCxp/2GXAH8Hk
6sylGKu7ioeKf9WNq1IwD/ul9hi3Ucx9oL7UyEusNF13loGxc23bWpmT9xJEoQnLjZh2UWf9uvLZ
yGQ9PIh4UQ2F2IuhfuycctrqsRGtuyo9D0DGyB2TnTOqVGz582Bs7LYJOsIDuVoycSzhmGNh6SNT
QXR4bVR1e+5K95bmfKH5lC6yUqvOjdeUeHhvXB76bokmS0N6A9WxS+WPBPkJMzbh8K1vNVTEHdLy
cas9GzbIwrL+WgqUXGB0sRTK1l7lXDIyYqtyMusli9a1D3WwI8WKZs5stNG/x9W48u2uwb7wLqna
YYPwN8hF/+xNwSmw2auwLdskehkueyUhHqP1dxr+AyxyhnemXMSjHPeqGdW9aBPCMHbwnI7kP02e
SwEK0pUy/hjwD459QztHltGtmjwLNkqKM4LQ3B+OBUYza56HpvMXJjLIS2dUl049Mj8b05s5uLvK
wCY7/uHY3KBTln4XA9xa1WlY+ymYGOVjcOiN8qlKAFM03Fx6/QiP4+BVIHwCP1z7UYWKR6svHM/8
PjNOWIijTlJ7urH0deeog7xOyb+su8Dee0B+7iAqPmmzzXhQKmTbC74Ax3yrU8iW8IgKgq+bwXcR
tYlT/JLJU+sOHkVogdzZxXjpDLIHlul/Ca8gUJhVln4/rVsd6H5XncY2SbfAMvZj51+wC4H6Qiwi
0QagOg5jBuP4kuXWezUNJ9NsL6xSkS0OD4lPD+5OBUBQvUnMlrt7Xp2RR7nYcWiynK0zIifGTljN
XhvwQc+GB2WctFMLFkgHB7wpol1WscRtPONdT4x2kdv1i1I0E3GuhIcB35sOM1MAeqrc8NCQSyPm
9qqbTXPUMIuNQ3fcKE3jreqpWHpmyN0S3acoMywD5vqi2iKrtAczyaM8UXX4/eXX1MZOzB8MHKeV
98BqXxMz+dZU4cTdr297we9iRpgX4re+saf6a2AQhIzjmU4fk0Ez8HjSCzdYmkiUEWEgY2vxNXdV
twH4xAx7FzfxE7//zflWlZW3CogXEKYl6F976kLp2VZZwftQD7dad97LtHlxx/qBLIS/1GMFnXwH
4ywPRSnhsx0wtRm9Qx5VwTXYNoFkY3ngLtpsEmz5VbLOjm8cEEr7pvm9uxQ5OLE5m5U30PPZqaUr
bHf23WAj/nA3GuPW4R+UB8U2Y+L2beUvo41+IG6WE3kWw7ZQgbVBfw+r99ypX/CZIhqdFxdhbjSf
JydzOurK3i4zO9SP82964oJNH9atGwGpU80SXwZ4p+VsP6OMAOx87c3R30louutw8k4DkLRVriGN
APQ6EiqYXi+8G6xJW8RReCoLBddKIzvasNWSXGTbZrTUNbA5i9VFv2xze6v1Q4DaWCmwYBE3nYFR
WOPvn5h3FZvSAEYn7o4hxGtPNMzw27GM38NCzKJTzd7IFT43rpymTRSH5S2bsNkDbeyftSn0DkQ2
lkON97hrRdp6cPLHsKyuRosRBDLVvI1o1WdgXV2i5fC9rZOdsBUSpMuX0ahiXGUkRzT17oF/I/o3
lGSsBpIYA+ZOIKe2olHKdV9emknVDnnWbfpcCVYiYVFW1rsi11i3EhOO8ohfb8jXbjidoowJyA9F
vlbL5i5wMW4PVGwXQBxpnlKvvVSBrtz9lQ7VuupqlgBNcFU0Fv19XrwFJPREjBmlFyjRShn1V7sR
F1NtdpmXjutGY72bNolNPMiALJSiyOL31yYwvpXmITCYNfEJdEiH/fDAOBSmBc29897xSHkl+GUK
95kMynbABg5Oy8FgUxoGLCOGQL9AWLmEvXqJ+ha0h7YvgzTbaIQH7My+Dro3Q3lYjpYCI8URrGtZ
6S/1ED2CsGQ5ig6V1XQQNXL7nE/Gg2/EN5M5ZeM67Tappq1Xanc+T3LIosu2IEGGNeU6jolG4tgZ
R9VCF4OxAkZJyQ1Y7JTgYuqMqDlc7qgIt2OnbZymYVVCsNHDs2BRKunRHKo3P+7ekppcRTwtNHFL
Rdvyp4Hy5xd/6aH9Fg3We9sV6PXrK0NNyy3i9+TLRoQVBLt2O/xGSJaEfZlXBM+Ui1FMj6HlPMfO
sFN1Yy9ClqpKox+R34HuYYLRaXkgWrXbLo4/NFNZC7XkgYE0ROeZG0vwhFX7b1WObGDyzTRMfNiS
PUHde9shEpc2xcvke6tqnMxt2GhPHj6sQnhfwnZGxEfhUekBUgC0wwUiG45Whu9poRPgztwnFRW3
1i8uCB51IK+6B9ERi2kCyLCFY58gjmFo55e3DCLDwpvGY956q2iycFGiCxmTo4FOCmlWd2O51c2w
steqxqtMUR209gGkqd2jZxJeNjxoBZb70DcaCzZrxZRLBhqNBGC45lOCQSd0E+TFLKN6zdV2pYBS
FbiGDpF+sTUHz1B0A2Ni7m3p7+ZHHnmBlylPrIUZ5nDTofr4wroXRn22qsFdkmtk241p3UIRxjVt
7Xqdg+npXZCPQ3PQW7LBAemUSvmOkgNWj8RWF32FgiS4VN3hp+3Jl6epxr7U2ROCZ26MtJLn2rRt
tfY5UwmBoYo0M9K3CsTu2rNZlLBQ7GGrzGlA9KQiZCfUYCQ4wOrXr78KV9u0lXlsHQc9lBJnyIQ5
G0ELpyCg2TanvjSbk1ZE7YkAxERar1d2wEf6Ra2Uwz6rzfIWm0pyY1s9n8uKoob/iE4Rj03bRwvS
DwNtWVlqvf3ZTEdl6NbYGoqLrAIOQB7CMr98DhL3Qcw87g5ra6rLG3EYcQMu9lCqiHfIKgN717Pw
1N1Hh7lXioHphncbrj4HIpAOS7/Xlb3sB9h6uB8E9vXzqPIAt2QXQqgkbc07k3W1XTdLEHYWMi5/
16WRu9QQ9bnIHmh3jaBdYgLaVtJfzKH7eWBvd++aeX/3R73J2gApnZ6E1t/9NWGjYmEeyZPq58/q
FGu1cwDCSA4q69NixHoqtK7sRTalLvxrjKfno/ABThVl39zJou0VyewBN62jIW4fvSpID7oglpgH
fcuTo3Hv8UBYptBvmmXuDKdeZfKVl46VVy8DwHp7WYxTL95CbDBXHwMHfn/Eq5Cg2fyyVYrqXKJ9
dJUv5XrlC1kX8yRfqY+wbJx8NyAgQfe+FdmO7bSylMUI5ump9/SnTCi8D1W9GEKrH+Q4GlcSyqjE
UQ5k5YD6RO75G9naxNZyBNMLqyYt7uXBSkW1SSr+WkhlheGytQu0LvqsXspmEM3FPS8Y7So8mJnF
5z5ZNIWgrkhqfY6T1OPAfiDfEqTQN01jRBdC7OGm6If0Sgp+Rg6U5T0Sdc6qCKLuliCpuapRVXgY
K2Evfdg3j6y9qmXQ2+lzQ/SN/53Vv4QTenZOajl/5YOVL1KlLb6aVfmOqSx0ySp/cbs4+z6UObTB
2HjLJ4DsqVv8aAZWFBk5FTIcxbJTSyaOSb36AyuaRXUkWgUkN0OFxrRj4AdYE7Pc6eg9FduQXMg7
iYiD0UziLa2ceweE/7eoj7+4eVi9quwJWL3V3hed3O0iidNxE5UB1iieJu4xk0dXM3WYgmbDZVkX
JCWUyklh8dMJcS8btEBzmCT8ci2LsqGKCA7FQaqw3GGoj35lMKxtIGYrWWzmAQpHd9fd4KKo9+s1
8HougE+TR7N6UYTLqXLUjWJoqBDPfeT4HjnB7SCs7uOtyoa89tttXpPTkl3k+IOigvPvQvL9hQDP
BiN9N3UJdpGkQC+4BWW7VlgxlqBleOJvpqwbZYgfEDGIlpVmNV+zVDnrVtkH5IjvJ9cPf4jMegXg
7b30tu5igdxAm+2dlKiKJw5KXhgHR+/dDZvXjv9/ppMXN7q/er/7yyqQcgmtNewBfqApme5zp7S/
DLZeLIOgn26eFhUbz86Q28nq7g50v7vFtdm/YGtarwyRqM8gCmMEk8KrUJNbPun62SgzhBYMuyc1
QS6wTUJx5sYhURQUyTlh67Q10Fo4JYmZbluBSkqak+DKkn48JZbRbI0cVEFukvxvTS07ae2ob1G2
CU6ap9tb/ijOMUkgAhRMuPzL7nJAJ9sSav/OsOLwntUISzrNsb8H6R26EvZbwz58UTfBeJNdI2tS
iMr83XXo6j+6GtCcbyoe39uusZh92+QB9FR8xPts2/tom6K2TDhD1hHw3Hai7MN1j13oqqxUsn5+
f5/pNc7KsT+t9Wjq7+UBe1lnaSAnsZFFbe6ndTBxA6O0tiVTG8bdMbFsVH2CvR6J4eO6MCao7Op+
dUcS/G3CzQ+hKiL9YP2vTekhewNPid2guytwUQFj2UMGhpdwb6AqvAK0M6xlXV+4/j2rezD6KG6S
E6KfrHN6Y9WPyDPJUh/62RmJsp0syYHgp3m7GPc84MyMIQ+WafkYN/Mf+qwDz1mRyrX1ffurH/mP
lY603UVWlZ6bI+lW7YoKC/UhTZuVqvegKwigNBslNvntsIMM17AR4WMqU0IsS68vDo8FgABzJbHJ
ZPlRrkWFAB9x3I+esohwPqGm+fA5hGworKC52KTU0Zx2kYHp64vmj+pOBu5zJeVNcGP+fyoDy1Z3
ikaIX14oO8qDbICHSjp4vniaSuDjiWfvg3kDKsLKOHfEfy5BJoC1oBr4lahhTZLHKq56iVCFNcHH
KVoSjoaTv+d64d1HAcQbTxBPl/WZ4z0g96E+ePNyVwhoMUrY0j8vDkWJKpQ14jbtj7lYy/o2ZEfU
t+ULWRwHcaIBe9WY1GVmYTmrhb1yqB3upoU8bUacS/OhQ8rcUg6yqooTWmX541TWfrZ3HsS1NFN+
/FEvi3/UWbqr7TORrHuXGCq+V+Mh1MefB1Wt76OWzzqZ4MWz0LH+0mLIB2qZlF9J2r1ZZmm/Kk7+
3Ghaszdtw9y6WhyuvcxA9QMN+Gez0EifwfDIdZf5NNDQZarS6AXHS0yNmTBBZSjr2hgPLipb/hgb
K1DhzH/5cB6FyN7HElHPttb/CqxaBUFauOzYe+Wuf9npWoesqErqfqH2RrDzs5ytdQO1y9Wz19LT
vuBPrtwQzC4OuY7MYORMABKGdiOyMn3pVJJoo5JqGwUK11fbXzJAtm5fuioo7zRRpRsVgti+aIPs
2R3HPcHI/FXrjQLWk+8fsrCLb74Z/JAvN+kuv6AYiotTZN3ZD8gyDPMF8/sAQUlOKwYbmNuBuUVO
8luMJOlJHox8aE/CbIHXWi4SBwq7dAFA8mTokTksZB+4nPMpMG04cObhZ/HXELJ7VpYvWZYWu8+h
UwNYsKl0zboVUAOGYdqj2+KdZSlPIKA5HbL3shhXoFiAp+57tz47JASbfU0EBHSYGi0LoVQvY0de
Nc5N8cWZyFtHQ1q/Fmn2Asyj/45F86llPfpedzaUrDzAwb6YFoULTWChsJGfw9FeAL8lG0DIuIE5
0+0zeOINPOVZXK5wBApzulYuIqylt7L42ZCkSoYPMjjLjnD3JXpWOmzEDQSpj64dCm9Tl0B8+8Gu
96HR3smSPMgu1txPFsXMLjL7gHhZ49xHg6rscxdeVwZLnV16h4iCDvlqFc3Nsk+l+OoyTYmJVpZF
Hx6r39nSK3cfl+hauqz0wLp8dOZ3Oms4S1iV5dxDGGKQX6/xcX3vZxV3Fq9RAyk4DGXTb5YNOOxb
kGT5zZ+3HJFagdX5VefWbbNKCIEB3UESDuaKfq1U1z0KPa6OcFle2BNbjyq0KvTG7GtZO0jKxuDJ
HW7Eo2y0ULVfgQMpd2oJTrDpjHKbO+Bd08YIniK/cNZlhziCHg/wqKB3Yp7TQXUbMvtxSkHZeEWg
vG/Ir/nveceS1Kga6zFjrDUA2eQ4WEa4KuMUAhFIgQeimeuBsa6GZVgPU+UTOHV0dpiQ7NibI+pu
mE28kK2OQaZzbBz/SHoegdEoSs9lbVdnB8QaKfQq+iac7K7KY+u5MkoHTkWAHMiURS+lQgBh7uD8
80pyqTVBdTf8Bl7k40qbGWtZjrV+JbdExN0R6WOfwlBCwDO6j30f3SitKUiRpM62H239EPOMAA6T
tWS04+LI/NZsx0x1zibfz9pJEuO+SLG/i1TFeRxmySL0eBdCmO62bv1pXGSzB0PrjNqJVGdK4BLV
rbkqB8F/KufDR7+mMgu8LZSfV8iWZhxxSO5NHwtCyO3kuNcgEtubbbThQ2mjWREh9LaWRXmgg+nY
7Y2V/cwCQnjos4Oso4NmEg4kAtLvfa81cabtgoOdp9WpD/tsnWRp86xH8Xf5U2vGj8jqw7eYe5Vg
+ojRxXyNi1TRwZyvSR1iClVs1s+TMacPev/dzD+uyb1UW+hu9vMaYYNLSdL8AKXKO2jN6B1IeZLf
6nUSEiLOg03Cs6HCDZumXDb9ecoi2FgpbbRJB5G1mBSY8Phw1V3UfHpUnvFRHwNEGBaW6nLM54rP
Q5NGGACDen2cINKu2wHH9ToajGOR68k6smLlBZL8pecufLOi7mrWvfECbyEnLV7/W1c/ay9y6WqG
w7X0op9d/xjVnFQ81guREEZ81avceFL9qnwMut8KUfeqdbb+0aJ5v7X8eU3plf22rnxAKJPocBav
1YFnLIx/EqKquZaniYYgQDQfSi9GYdK9qOh2Hapk3q/J0xwNWgVP1X/WyjLK8NXdZBCy9kblLreC
A5QRc5uSKr4jK6/cyXqI7wRPZaWWDS66yHNvkn5evpC9WltrrZ3sUMtaeSoPwrXIlTltvChRzvjZ
X7aMWvC19arwMDLPXwP+Grt0IDCnZSK/+rmWX+UZq9DnhmTq3Wf94AfazjVI3MtL/9kXtOnPvg3a
vQs0Dlpkh93gJA8WQp/cR5m5dkSGdknTwv2Wp5996pF0x599ZLOtWoi1dBjLRMAMg0cF8fdDnjcq
8en5VFdAfMkzeagDnl3Ak8LFZ12nu6M4fZYTe0o2cYaOmbwYiiNKTX+MQ7iSJE1d20xXLjmy38Zg
4eQs83FQwdeUcLWQ6+u86IqQQX4N1DC/inR04Ij7xsob9ez3hl3TIeD3WVsahrMi02qs5IXygLRy
fq131dxTVtQ9+DCbJccWnkaG08zLRLrxhBmCWMgiVKZiWxsoLcmibkIZVeBqHmUxsqMVD0j9sfR0
/Zpk5qOs7iO0WxsTD7l4zMeXWiPVyxbC2ctWxVIvOGlO9xhlmw91Pn0M7aVme+jjtkRPiYvIeIxr
dIXYj85vS0tREywsxTj3+Cq96D7OJP/+bs353bIMCzdkkoaXz3crh0x4t1mNQLOApb+VSugZj4tN
UwTgomex9A919FlP/bMo6hAmmgeERrbKhmlImdllOVXzL6mW5jtZGjNxYKqE4pNqay9mrQstMIqu
aLsNq5p49nqonREoU5gtfYQKzgVLIayTfIv0Q4V8luz9caFjhGCnhTv7ekRXS6mjK3izgK1Ff5/g
f3FEQP7QKoP7ouq8/OgNsI487yq65Kmeq3MPnk2VkE5v2sR9GRojXhKIj46ytbFjPDHG5DnQQE83
JhY7Q6+4LxWksU1excNGXqXrPeHINo7PnpJ6z1N8lC/pKp16ROmVDOD8Un4ck8itcmUri2Myfpnw
nUXDqi4f68Bfy5f0GnJj2oTzddul+rMJayyJ3FOTGmQ8VBVyMUZWJ5yynVMvLHIvsWb74ELNh3FM
TeSGfjUPChiGz0umaRqZRJHYt3i0Ghask7B7CMK2e8BoidBhCjjUDygieYOBTD++fvbQWv+pj430
JPvjelJvjQ6ipSxW84BzFnceS17TV5m1RFPE23qGtW3asboMOXx7FgBA7SuFf6uKSGZr2MFbeN+G
XfGGh1MGTjCYvQZM2LZT40L07+Mny66/eYaSvyW+DvzFFn8ZuiXWDcqER6KR9qmcNIEHkud8jRWx
kl2FS55P71X3NqV4w41qxJPEqvrbVHrdQr6eDUkx7Wzx6pdAFRUxsBhTEutQQ6pcF5HtvgAcOMmu
Tax/6VwVDqJua7wpIjryMxR+L5YO+6i/P0PCHurjMxQZayr5GSpYQ09RLr4B3+02vkjMTaom0w5w
QLbSEfZ4ksWuSvKVHqr6k9nUP1snLzB+K6qJLnYkjbINbGfyJIYSP6v4pK/UUa3OgOH7vdCSeods
MjqiSpSuHHTz/hrH7gUItPnDrQ91qkzvjWCaQIQ8hlDO1ZPnV+eaeGbRIrjQG/lrn4lwi15Whvxd
2pdHInNYRs1nfxRbRJ6xGTabJfsAegvRj7AjsIH2m8w+p5qx9gclOpI2cpcpcde1rBeuDhYIonN+
NKxiXTQ9lhFByxWGF2H84g3uxwD93nBMXLW02V7PcdSjaYIFnUsiDkDxFNX40dhVobauqg5FgrlB
dpGtXqcXBxIIqOjHJKhQAtukVWCdTOKbJ3s+yGKY9vZhwlxSlmS97KFl5I9I+jgoU+cx1Pf52r7A
4yi0sk2I681SCrDDdH0qEfp/iAIAk7UGzkIKoTtT/WR7bvJAOj38qC9TZ9lqev0VtQ3Y5t0bauM8
w4C/3Ael6e8CpIO2bpjmD0lPkqNR1O7N6NUlAtDtq4pq0woZR+2MdCoOaG0abQah1M+Vqj0FVdIj
qYNR1ph7L1aMh0qsOcmxLUWPB4gxoto/Blf2GJCx8+AeWnl/NPTGvrfmg6mDW7SK+zGO7FlRrD0B
wTzA/wNrWZlJtdcnlhWf/du6jjZqw5ZN1snLuhAU/hi12VYWZYMaVe/I1lt3n90ckFROXWQXyJv2
fSr8+uJ2yvKzA8oyLM3i8fvnMLXhiG0zQeqTF8mGto2GVZKGPpQLBpJ1WpMPmF1H2V4Wu8K3N3lU
goZQ8cbxAuvFZUt36D1AALJYj2O4RqlG3cmikxRPDemuK2Qq/wGG+qZuWuulHAMIbN5NG2LzROoC
Cf5A/QEMS93GVcmWRtbJQxTl9RHOFbRl+qpTYWz8qSr3TZd/AQsM9dzz9ZWmuvGtH3PraurfWmIL
EGewq9gjYwbldW4sqiK5qWakrlSyQ2tZ99Hgl1+MUdcOsoSUonX18m+yu6yJLE3ds2j9fZw4LVRQ
EY2yrpyug0ja1F8COFQfY7C5AK4tpi+QX9xl5ZGZjkn9a/MEFKH3+vBZ8v2PkpyrBlQuPtu6f5R+
XScnuV895XXknPoHvSdXPU+Av3p+vN7cNgvu/DfXeUMA+jHo90E/JieYjcnJSvxbm43dDjmW5PRZ
L88+6sRAwqwH2UD3z+q8YqZfyHI9dd/TAGA+/gwnP7OKkzyTh1qMaKroaYuB2N8NvqZGw29l04l2
hRpkd3GPD+XHMJ8jdLUyrrV41u6bx5cHORaLgm7xr//43//3/3wf/jN4L65FOgZF/h+wFa8Felr1
f/3L1v71H+VH9f7tv/7lgG70bM90dUNVIZFamk3799dblAf01v5XrjahHw+l912Ndcv+OvgDfIV5
69WtKtGoTxa47qcRAhrncrNGXMwbLrqdwBQHevHFn5fM4byMzuYFNTSzR4/Q310i19q53nU8YIDX
yi7y4GbCXeYVeF+xUKLeY6GCSUC6CeLEPFeTZXwcskk7m0ytd+SG+a5RSzLPoPLLraIF7eKzn2wg
54aBZhEhmVxGBEWtfCdytz9ZeTac5Jnx62zugXJKzjIO3GnI1uTk69q+idrivoyA0vrm+FvJy9W9
FXrj5n/+5i3vz2/eMQ3bNl3PMlxHN1z3n998ZI3g+ILIeauwcT3Zelac+1ZNz7hbzOewt2vyG3ON
WFsjzmTANgakQ+bDz+q48pANFLV/UkhurjJTtRC8Gep7L3IqJBSoG3zbAk6qdiGsvr/LZVt9F2nV
4j4TPgvg+peIbPizqj+nSdM+GZCmbglYblnrtk180nwohrKYaiRVBkNBPH++xoJ7sA7SuoK831rP
YC3S5eTk6UG25kXy2/hD+dv4iqHu+7aCaOlruJ76foNYR92diD7/z1+0Z/zbF21rKve5Y7oalC/T
/OcX3bq5y4I1yN+JiPToxfD9yW84yDy+VAspC4h9qOXJ7/izuS+QRa3z/O6jX1i3MIXREb0Lzak6
EtaBD5tww2X22GKaOVd27owflqe+b86njv6zV2nZ751g3SWC0tujWWWsO7eZXptmMdbEwycMYjZq
prf7NjPdR8vXrrI9Y5dDxFwvYXL69rlC3nhZd+706tfJ40CM+ZE54I8BU+AHN9UzABouhxTd0ska
rp3jhMe2L0+yhEjgeP1Z313xeUaBrytzf9EZKD8CczFWvvnZhUsbM/+4VFfMajWxPtkVMSiPEOkQ
JOyj4ab64nEcNA2Dt45YktvMnyVQ/nKc9dha6hcV9f8dYCH7o2iP0TmHw/pguJgERYWVYZjK1f/d
qPPllYEWwv98a+i2+o97w3QMx7b5m9m6pau66Rp/TH/klNFWI1f8jOdpNj2bmmtu6jAGFhKkq7Zr
/YNiG/4h7MR9CEFmK0uyvslaB/XLuVWWY9LVwKZLY9f3JosJVMgWOTgYqCjA44g4T/Xe6KzhJoRd
XqHPLJG9GW+yigRvt+kU9GdlUTaYuvdgV61+lFWO03fHGm8vWZKHwddKOPaxuiHf661j3Q82rB+d
bUGQFUpAabwU7iyaphJZsJg9Xwao0YqbjU9RhxeriB22rh208q2J4wmYWMclF8Q+sQxT9olyGxk1
xdY0q0PQIpZhZUG2jeckMvHynweQmUBqUygAnw1Qt0ljzlc48xWyc17a3zTDt1lDlQSluqAVB3W2
Y2h+nVWyRZZxH3Jd9BMcoBw458qOyqCe0Va7SmuYZMzDkzz7PMg6tHImNsNHWV34wMo/uzYYXx0g
hEMSALiBroSrPKNI+tUkNH+Rpba54JbiPsGvye5VJ7xgNqBgjBUOB5WVFbCrVnnWxjbaQkdZ171m
dzfBGv42gR++r/lB8P2xHrA5th5EiOsndBdxkHVZ6W2LJhu3PsbaB8VXWjgfY3fwUt0tF59lefbZ
x517y2KQ2OfQS9Y6ksX4iStEskJwz3ehXz59Pn/lmRm2gDQLPEk+nsKBV//WzyqIm0MYnLbI+JgX
jWch6jqNvjbmojyoDZmb3CzvC5IWd2NlRc6i6fC4qMDN/9EtFmiaqQjOdDd18s1DUlfhRR7QjkrO
7niVhQmKnL9yzfC5aPVpn099Zi5kixO54UojyYwpNJd63EwHl2cObIn4RmiHjBmQAVkqsWo7Bkn0
JEvykKWe2EAtEzO7Ir7Jg1kC52tL6N9JF57yanyr/c54QujNlSX5lI+V6bdS+HepRm77CY/r39o6
H8NKFkLZKijt6Q7Si3onz5p+mD7OZF0y9WgP9Cm75TYVd47lIjlYaL66tp0WztjHOcy2ZJuh+wJ9
vtP3riCHioYDgmJoQW2FMvrnts8m3C684Ab/PlqZedg85RYLQr+v4i9DF73HrhJ/t/L/x9p5Lbet
bO32iVCFHG5FijmJyr5BWbaMnDOe/gw0tUwtrbD3rvNfGAV0N0BSJoHuOec3PoWvc4/yCoEONNZg
AM2H5NOKvIRKmxhSaCHZb6Zf/YJAZb+kTgaWMleSx4z7/9xFcnP77zdUyoX+fEO1NQ1sjjrdVLmZ
0j3dcD/NJyPT9dOuqKxH6MvyjZgxdnlDmhf1wkZMJnsJwAVhpngj5pmiNwmqj15ZgWQleq/nil5Q
Tmvk+vnd351/PcFXa4/oQqkO27SAEZnWiD8TS/f2oUINutgzG2yXwLG2WKsXvUKSPXQoyFODaiYF
TfeYk5abQebuHvUQfFkzzCVJPep6kD+PdjBu8BiV0Qxy6ILGvrU9Ku/FoelZTPuLutiPtZI9G0Y2
o8aVeiGDtJ9X++ZKsyvMqlvVfETLfNaGMvkx1Bjx2XVQ3UONNFaVh1jNq0PrEXXFOZDMeuUZvr5C
8ryRqyx9NSQAjszflb2uwa9FNG3cOpnZPhGGfbIq1fz5e2gyOUSKocgMlctQG+hI1uXS3KhVa6+T
cR7nQAXRz2fNlnr96c4P/nevqmGy1+rOflOT8Wzyo3xDdPtu+b35SrFUc+Mk7vjsMj+Z5abZPgIY
QF/nqM19HKKYLJqyv5MlZJoQNPVjmhLM6qzSP5DrkZd9o9c7s9OtlSr1zsaxyUZqUob3SNfJmCXi
mDOY8GmdIAuWTZ9bB3T2EvGGYTxBKfNuswzXqTTMYioq7fqhIjQ9o5ihe+LGpSGg6JWXwAKYVeWd
ROnK+MInKX8wAdiTpLfejQ6XlybzNx7TtFXR8XFaknfHIRuKuzQv3lDUKTi86DLSdaXYkGGfwuUd
wSrak762YNQm3aKnDODV94wVUlT/oWuOuMBFLMmHcEV4Z7zDSgUxWtVGP/QCeSrg8vehoAixMZuc
5HLsLVTC71tk9eRePCO5xf7FwzfYfOqcsXmXonDRNCiEzSxUVwO+bxBqouacZK620Bq53VrhEHFD
9HLqjv0c/hyy3hgx3ptRjAslJ3ABFgxmGQXUxNAl67IRh0jPqFEtDR/DQToUSyEoLXblJGRXDLrs
OtPpVD+m2yj4dBkx2A5qiKlyFq9VCWfnvmOO607Ujga6MoIRO3nARQUBtqSn75r/2o3++CPlwcys
NpXv1GJMVxRQ2Std8tSTBARlojAVb5VXEhrlnNS2fzWqnD3miR4tGr56W0PLu72kpNYcmWc/z9xS
5rEYJtQ39Peiyk1o9bRpliLay2a8vzZd26tRuRdHlwK5OKgu1/jHNnER8Qp9G78kGsltM7CNuSVr
3kPTFtWhTlCNSqH/IJpMo95UkTIcsVrwH2ynTOYGoMOl6AwNO9noIcQDcYhStLjPzKVuyWE1qyjp
Rstw0OKR+q9aqsFrYJ4A2ueFCh/AmQoIkNbuhxfWJyH5Lqc6FlgS3KuN92lYM7TU3jnPWmQNq5yA
PK4pLFfUwmYNYwwfG3GYRAP/fyyM54NpaidXycDRBRvZcNGmiSaUud802ak/2vBpRs4HkQjZNScw
y8i3//48UdU/r5J1WzdsghOEHgx+nArhqD8/TwqW7WMWpoB4a18rCIFqQ77pRntpNoZ6V0zL9RH0
pmPXH0dT3/Vo6hMj6+mx3v9p5F/PEyPJzmqPv1/h93lBJJXLrkzHG6h2OWyuBuc+09nJVWvse9sc
MD6kRWyGOB+WEiG0my8dlRmzChjKYHyy7USeUyJNsafh7pHDhmd+4ACUSncljsRGr2AycKMoZ4rh
E/Jra7tBNWIPVCVDQTYtG2OjxjlaQ+BuAi28C9LQOYomsSdhcDhvvBH41O8OxaDSBlkkFZhOdUsN
m4qfBRNW8mzYe0cSRitWatz71CZtmT9EEBTVt3Ls4odAsd9HRK6PpQJ/a0D/tVHcyDggn/fnauxV
6zzrHGDT3trSauMMzSW/j/J0GSVm9mymXbgzGqxwxCHlyip3LXg7ZZ/mz8OoBjOsVM0sbw5SnJLs
IGU3B6dg8jPvjAxMKOZdlX6IKwn1AZErpGNKly2HcfxuqOjQh4iSLs8I7McmV8/CYzVpzcm0Nyzv
sWY3VyTFeLj+dUQMRRfgq0L5TJcrixEHnC0xgmQfwom5heuYPPEs+ymKOVT1tamb6kThq6WvXAu6
s6rnBqKS2Dh1caZswjKwABxUxouMANbvjeSHIlHLI0bw7uVNM1BXZJkWrMQcaZCfREzB83x46Yi/
kDWwjK2aB8HLoM0Cye62rpimuH7j7bBK3PWyV4Bipoa9lqqJxwzBMxo69Zen6IdOtqK3EvgauH7H
fbbR6M6YlEYPQxsoc5cPc4oDp16kjtTuDT8ZVn0tq5sBG+qt2xvZKrOpJqQQNl6EpRfc8T/WzFtt
oDDYS8xqwRx83GvFMM4zNdPWniwNL0CfZ1beO4+N65b7nmwedHLadReQrub3DJtuXH2B4Pb3MDkq
EP5NdzASEFythrcnhkURWOfI+cWjPXrW+RMq2li+enEX38amTSgixGA5ViJ35sWN+gbHK/Zk80cg
w5cfsRg5mp6jbqq6DHizavGMp+MhMSPzRxLH76nUlQ9WUeT/aepr/DnONN2qHEXTVQX8O5gXRf9y
q6r7SLGA+w6PspE41Bs92VrDjTdFAWe0k+FoHBWvSRDmN6ZUN8cWmtpdryrPoj0aIzRX8BPzEtRe
3kdrsRARh0FlfD4UvWZWb4sgv3NGO965StAt/LJHskNMc9YT7XjVkpEq1Ry1l2Ovc8MqflVm/h2Z
ov0s2Qqp/k5J1qjSf9V1JW8luUrneQOcy7fSc6U76n05tfvEdJHua8O3FlAoQrJOJvkiVvRUG2B6
CixlJtb7YvkPZr7fB6h/1yY2tDX1ADIaTEMLl1bcMrM0qCXfY2RVLtscgdLK6vCIrt0W+6uUoC7G
nN1OHLte1u283mgWtQs760uHGGLmJqeIgTWK2tvE7knEmCe4YtVdmerlXQOUgbiVeZLCtrrz0a3u
MhCj81xW5b1t1Yhs5WkxJMuTNWTQ/6yxnA4oWvxl2cU5dG3pJaGKYBaFpXIaran+DfDU5no65YEf
p/OXu5xuGp7+q0TRMmqDd4S61K2sAPNWsBXUWgAGfynLAFUiFYtLCQf3F98yXxsXS62gwM7UwQlL
NA9Oaq/iCEdScVI6sPrT1dLdgW+vn4NspWtu8uJQSL0dTL+EbsJhLw330pgfRS4xLd2DFRrFgwdb
Z9spiOFFu5d6R1epigcNeHvqIM5F47jQ65opODP5XTV0nzfXNkTw3a2eldqNGHLtEIeNjY1LjjfE
PO0qUodqEt85iI1umW7IPCgndjhWqZgig5/BnjXZJFitbDV+oCstbJq9X6LAkL0WRVgIeHZIwv4M
N8ad5XZaPUIpcm8IDzYvsg9NJYGL9F11q3Pt5xninGoxQCpHl0cu1PAgqGqDSwTLg2gLuHsLXar+
0XjBvdaOafgLxCPT1SlZ1VfRBqVMdCdPR5kdACAwozvRl3Ak+rQp6fS7T5uS7n89z4lKjO+7VMXH
lVpOmIPImDKipPpU6TllYDZZ7uOpKspAoUpTbhvntXvDN7K5xyBqzTTe+2Wx47tZ8EosBE04HpqH
2Im1jaxRCJCEqnVvl+RjJwHXO6xsfv0kEBTYaKOaSmdboVYH/k6w6T3XPngF881CjYfXrPC2gRPX
+0qOtKVFJO+GwKf3i5r7ZLJGxsDjNYtq5dlqonxe2M141Kx8WI2amq81lwLHSIrBAoQkkGO/UrZa
qQR79G7xrYy/xDOepIhqeE/j0CCe0f3vQ2QprAwHH/OCnjtNQRWuV7baneVHMGaBHr9Z3TemzJBM
MMvCjhM2C9SMPu+2FqZGXer3aGzoINT3sacrQ39TGxRQy4Nhntqufi1zp39pqUNfWKlOrNErh5da
0edQbJyHIe5g+thZMJNrPXhpMmwUNL4eK3HojCW12V53Bspbow6J7rFnD/hNafEqqanqEKMI3hH5
lPwfqdE1B50c1SLKgVLl04zNHOPoPILloiIvUEkI0yY28OPmsGq7ozhC9oFkDpyvnSFsiqPe2KSe
5Sz1vOLOIKPvopyreaD4yrxBsdt9q738LuTb4SFavkU2lPk3wFO3g9Z6b/Wo4DvoBfqjPB4uEwN8
ObhRP7kwP5/zWhlXTZJCopgOHQcclwQ3cHvp5WN1qWce/n2ebv7l2WdqGgFiHJstxZFV60scXQFV
Yg5mIT1Q+wbo1cWQbCjG9ih3SbSpunJy4vKzBxc/OW5jifUzx5vPq/kRX8cOBtmPAbFVYTCccje0
4n58k2eaeR2eyFgSi0vHEnSZy9jp0gZkRtwXa3UG5d+KUZUDVI3jeFsT8X0nc73pmyz6VletPqOm
PT1RoqCuMtYdK3izlO7ZUxgUaOO3ZAi3HpNycRLg34goqCnjYeVfUsy5kQQPyAtvRGrax9n1IcL1
VCSjRd/vI7DYX/um82qnsv5DJkP760IJGYlm8OQyNf7p8pcsF+EbVzfz3nrQVAmmdTNE+XNsgO3x
x2jZFSC4qUgacxiu7JaNVG3raXPpSfGsnYnGLq5ABI2DPfMSo8frZNyrpDC3eZKaW7FX/t77u8Ou
MwASjjU+MzW/prXeTDY5WWvfo7lm0mm3zVaRCmsHlQCYk6noj0ECjXVaBb0nOeDGzPgpTkqkgJMs
yMQwIz5Owv2cn6Vva49WnDPVj48qrJifTdfd2mrFr6TA+pb6hvQ9AGZooaB7gSdNsbwmG2fq8ozb
LArMfY3IejXmkbyO5MjfG4ORLfQR+Yzj608+lmq3MXSpHSE6jNKmIIyUjN1DmmC9IGPj/Q76KKx1
viAZUV0yMyBBIPXe4j70cRKB8OByEsvW4vdJg5K571YJ1Lak9PJyEjidcjctmy6v5KpS9yC7JikS
O4iXrQ44DWG7HzyNtfddMWxl12lRuBnz0GGyS5SxcpnLVn3vrUQMsqCG4cYoBucSg0zwTJnWm485
/hudHMmQThRQ4u2vKm6Hb5Tj9IuSeMrKNkJrai60MDt5evQCQs49kBwu11WlPqd17x5Ek9iIQyeJ
FwTew92Xdr1S1VmTdOVtOpyjBhWTSImSASl3Yu+6EW2R1+arKN1xh7Jb1m3yfQqnGwMI19gpU4G4
ZbZ4u9ipiRkVpQmid2hkY1c6917ZV2s1ibTnaHQWJOnMexmj4rvS7+5jtScJhjJ3pVDZSv2xqt1K
TR8ssrxMVx3x97n41Sr2kK6cAU9ZcSh6ExPhlTIsjbz+ZUxLMzzPydBKoUkTh1Ko7AsEm2c3+6kN
lrSrcDTaiwmurywCSy72lzmvamNnQXRebecEp5nOQN++7YCXkynxH8WUjFWmB5bM93d56Cf3xhh+
bocjvetTI7mfxhtYh7/q6i4eNHuf1HL6GDVY9Yl3FCT5mqm/Pe+0Vl6Zo8F/QOIjUatrCkIjP3uU
agjj09ghbfJ1Qnx41kVqcz/0fr7MbS1ciEShGyUapco67iD8yZ7T8JTLyjAl7x8u8/axyLX5qOFz
wdzY2iRuI+ElVrO8DOvixaijkzfFOtsw35jghV67CJUpQpPgWGB3twZsUi0Dz9HPcRqDlcql8WeN
I0FU/Upd2XhNszPBYBB9v3cQrH1p+dxFlUmKnOrTmLSorVdgo08i5UA19ZQjomZRJBXSipSRGsBY
Fr1tua6LbHizoWcPrNVd/jtn1MXVhxg8666hCPk2hlP+2iQlNcjQkJMMpYWjUG4dM0la8z9MmSCV
LI9J3T6IEVgIsWAN4sc6B85FCUIABrwpzs0UfBMjLEBrudEO+5x72hw7qepYTptONjvc3hJlbis+
4s7IDGm0TA36oxU+Jn1w0NS4OImHD6B/1vvkk8X3duq7HqFf+nT0+zyove1/ePg4svXX579lGhqZ
H4VEneJY6p/DdJohUYor98PD6OCiqWCgHCS9N3McvZ1TGG9uk6GCUjTteY3LAkhX42AeVq5001Ec
v2hS19hgolLMFWIT2wISF9lz+SGyIgiQ3KqWCFvChenizn3Vy4ajVx0xcAHlmVOeIo/V1uTO+kQx
yFNqR5BFpiPZA/OYhg8RgsmTYqbuhvs25MPUMl4HKomtxEjucqeSDtHY9pPeFPC1I4Gmivo7v26r
t8RvfhoQwV5LImvYhrTDcwhaCQuK+BQNXnfIYLqiK7KzQ+lY7ipUumpdsjqF7ixR7VC0970qj7s4
wNNrxMliKFJ1FuL3sTAdsgo5z7qfDhRLjb/dKlJCrF3c+m0AondO9AT1rO5RC6Q45XeFX3uq5taz
PugwmXUzXZpF3tz5Zr6PqcV6jROwOFNeSa47fzZ0mX+ywuKuk/xw3feBuXVTw7hseHx6+XcQHswz
PR6hWRa0vzqV5y0ZmqBwXnwqlm9rTS63KGDrIykxHqVNMNwioMT3N3L1Y8ndiRKewl7gRELywXZ8
gBJNZJ1tFxSF0ozfFQ/hUTZ5D7oW0G0mF4tMtp8BW7Zvth1kN0VXVrfh2IRL9GnKjDtA9+yYyD1K
3W9/eMawLL2i828a7aFNdeeX0Up3rKRXNdn5+WA52NBE6qyuFZAsiW8vkRw62wwI18q0JXzdM4wn
EVCNMf4NMpIIuDKg59pAMxeZ27ACT+ujmtvE0dIheGui7mSTbH0n5UTMxnJmYN0wuIFEtqEKfeO0
hn9gQAKPOmt97BDGlmo3bJcna2axKQoAUFKkndupKZKkEgghyjOhYOuE8K3LX3o7P+Evmz+0Wfmg
lE58pIBJfswk5SnzFOughnm1H4zy1IV6usuBOLKEew/lJt3JgXcG5zusPSvBsLwMMn0nEXt2bke8
wV47k6gxpmjlQhxKg3m0c5aHptp2h8bEj9vDtO9Vl8LJvaPxt6rT7JW6sdeUhyg7N3Xkne+wV/ja
zyj3vSWljx/tojMiiEm4Zhoijh2/+iZZcBpbd3gkM5Ieizh8ZHZSHQYElzOmT8oG9Gv7JNvcqU05
TpYESX7y3O3uErvV9n1vrYxY92EJmCUBPd2/E514vnR3bW9Zm3yM3sgxMqJTjGHtBBEoS3EcqHi1
oWCMIb+BK82JLD8xjWluNcvhsTYdmpoJ0sNRmnXqjfkicPJh1tWVlJGK09LtZZfacZZJzLjwLZxa
cbw9x7YqzXzU953vbNJqOBVDaBztpF6y+sT1S/uJzRszvLB+63SjPY01hp5IVMpFGbyOJb/DkJXO
0ITVr06/R07ePVaR7+wKdwS9CW9y3ke40jQht/RAatyV3AXJTc7P+YRVUH5Kpz1LV04JN/2taBKd
LZzIZYe+eyYOKW5KDpJSvlG2t80mnWsZye26Qy4KUZJDK/BGIm/R91BKzYegGbpzAuwuno7yDFvF
wGshG8i9BDabTWalH3txpOFI6Jvfr03XYdexjpYXpDZ49d9nWtgQDEH8C6iJvemLKlzbjetsiV8m
q0BXvH0XBNXSL7XoQCoRKm6uFcfRLi2U8jK6pc47OTyZV1mSJdvUHuuNz89/1QSZvdOyAVePAcOP
vqhhdVH3cQYrCI5H7+SHPL4D30bVgT0moE7CcNXqZbkOPac+Um4Opc6Jy1fVTfcyHtnvALHXjZJW
38ISgxbT0hKgcCwMKaSSV23eRDP8wuNbhSjqWsHmftUZ0vTIQM5hQ3f8TjHsrSqX5rudJ/cKc4hZ
RVDx1OHT3AHH/6Vr5cHnXvjqtbzDzo+yE1YGzaoc6oPNT2kZqXa3xCdxOMmWTWzB9NVn2ajeVDMJ
f6XmXoZcAuvEN08muedXy4fEVrRKdR4hbywKEGE7G1g5Ph4oKDypOsFZanAvJRNQgP6GlRi/y1Av
AKExJzEBKi1aGIHbcdSMPXJGZe47nfKiAzMhBmKTqHQUbtmLSkbwEvjGCAhBLjaEKa1zWnXvCjU4
b8AfElbElXmXVE241QIQU3bSDofEmZYvhvEWKrn34CBZXeG52yxNjymSEgx3zZB6PxzK5ACYJsN5
SJCixDEQkjJtm2fCEyRIGBFME2e7yJI7qBdo0PpqJVtevLZGQBXKiPaY/8toOci1eXR0pClBV3iI
WClQHdQAllneITINHPfB0PXqZKH/jPIQyQpUr2LicvR1vA/GQl2SQa5vRXEXFNFsbnZBsRalX004
FWdQiXkQvVWDNssy9AdZblMKHjFazkFYG2UbzzS97dZNg8PoaCvpqxNb72Rd+lPhhPop0/yfwXTP
NXCGyVsJ01+VOCwqSnPdBu2w7NsoPXtq5xCvbKofpgPlFsjEOz5F74UcWI+FrI8wb6JXe8AhJJtc
6JNpMyioM9WQLyrAR1WCYwLCZSyt/NafvOnFQMcxQVCEunNzbcslsJGlwY1luooYFhu9ebIv175c
LDaVpUdVQ9uNz9A68OLN8pRiYwKAhL6YP7davHNC55sVac4+0Fhf+9X9qOHoqY7qbqycrZ6U7sZy
bJTdeaTNRmz5KD2p+5UTVyrQ/Hg45tMmWKVDki5YHAernJXCnNpv9dmERKiVff+L/NyIGJuJCqvt
UopxS6qd7LYj9s3tMvZGvBe4UeuScddzH1nJgxTO48JUHs3Qs1ZuhIMGX3l+r0r8Qs1MPB/tigmX
jK/P6FI9kmiGtQhxc5t3GGij5x7w8i2apr0hJXdvoJdfibbrRqnsP4ZUtkpcDSAN1NcKGHZVPdsV
1sCppQdPbYl1c5sY2ilyfJao1EJQzr8MtXHc9VqbUt8Te6tOLTpsfGDElRpLQCJU9wl5ppsCdMJa
tGH4YN60IyAciv9OcICtd3JRc3D2tevZZ09jlhyo8ndZkgaKlLNxo0tMBAGAcXcfptBEIXVMBKMX
ZI/xayf7KgUEFAnC57AJgPsb2VLbbTNq5izq7fLWxEzA8AMSkl6CEUPe42uORy3rNVkCxDuCR/Qd
9zxY3dkzvb1jmB6cqVAiwBI1S7hj2R3xtOyOuTTEQKWW5qPJrMmrvfIRdG24x26PSV5cl49RntkH
J9If+P4AVhhmMKTTk9140dFqCPYM6akN7eSyKVjFzYuWBPAwjRIdIVXwhzr/IQ5M35dvM6uLJojB
eIo8F58Ape6Xja+Np0ubbJhLNbapvZiGiA5WC/rRkHaiJe8AMskGPjC11FAm4VjFrmnij71Yy6Pb
rCXvioKhmtBnjLnscifiexXL7SLmSbgvDUwnYLnCilIcdy82fA2cdVNbR+CC494oTR4ASXgH3BRn
g4zbooBmKGMPO5q/zNqYqBmirbazjRoh+MtCW8X6scLDJjbJwvc4NspwnbMC6Zvuaid5GIyZBizw
zuddLwdriFcSS8tC9caTDSqUEMKRCtZ5a8g6j2kqN51chcka6rjutdHeb38OWkaitUHQ4tgEbvMg
sjaVWzEXm/bQDlZYM067101tHcjyDou2CepbwqakKHLLvumk+NWN/OibIRHkB+pXP3G/V2Z16Hr3
1KIEtxAq3aMp86UIou8srkjANzBH1cbg0TIdig2gO6pqDYfowI3oUnvL3OA7J3WxetKqc6BXXjiT
zVgmnGQdQycEUS7j8IdTI3Y16ajAJMtH4gF6ZMSgLiXtTmwKX2Fa4JvNAi7/R1tZNyhNerVY93Gp
X8Z1CmTpnlAU9BpnkUNng+Ch6BtAnOON4w7Zg+Kb1bmrMP/ok+xBx+baiWTpbpqou02lPGtUrO4I
ELiXQyNPgGoPXbhI1DwE0dD20m2e+YDo5TgmF5v9gLWebcMUgT+/tYAVs97fGWjJMEeLx6XhuPY2
KqUnP0QA1mFLoTdl9QDRtHzIqEbKQQkeck8qHxwNR9cWKzrusBza5IGXSktoxq3dA5zdbt/mlJ+m
oflTGcfw2UvCch3I4HYLx4vwJyLdo3dVsBK9kd7DPvb1nOoVel3JmBNxkYA+6fKZ5wdlLDT3Vpvu
Yh+lgMlCc2tJIwWDraGtDK1CR+vK5qNBnnOVUMCE93hmPiaEElZU4stz4vr0Qt5d5hmPdymyDEIs
fomPhRLfinNVp/WWuZI3t5dzG4rOeNoT55sGM8OrsCOgMl704nsfLHRUrJdDyrR4YAEGWIjBaReT
3+wxyhGDZQ97jBLW8PJybt/jyUNCeykGa22tAjm13UtvbFZ4K+Ari5ce71kOsIMtWlJC4iNEIyBv
MqzREij4yrCc9th6g7UAnZjv7GhL9UnwgHN1q8jdg6RY7UNS9k8+GuV9pqf9qmh1Kve1vjviz7MG
xOFsLU0KzEtbrXyHJZgfLk0twqGDTrLZBWiDNxgrZgrN/Q1whu4orpGWSH1ZPwdLO+1nCQaSTPEC
C15LGG89r1fOidL/SAlOfc9zX72hysM4Jq4RroLe3tT1mJwaI3ps5Mh7Np0UqZeOJ2GI1u65jCDu
EmsfFqKX4gHIkUXsbERvppf3SZW1Jy+wtafme1Uk3kr1ERrmHRBzCA/4pUoFXO+QJCcwpHHYODlU
HSxzrD92YT8OGx3QhTr7NODTrp4oENQHwgeecXaHznsy+XgkZCnj7R3vSePbdufG2UYcSUanH0Mg
e+IoHNPsgGfXD3FU8qF3mhXgNdQD7RrLotnaPTk6cdWwHhFqUpkyD3GxPA6u/LHRpbUldd7x2syE
P9/ErvcoBl3boTMot/5ApvhLR+aFMohw1ALXwWII8QjWOqaNid4fL+e2LBiNUlEeo8haBF09vNqj
6c7HmqLmQUnlvawS7qJ2em6HrJH9ofTBWfvZQWyKGNc+sQcWy+bnnfIMt8qPNmwS/+jNEtBFLYIS
MfjaIQbHU2/XSN6n3hixFCnsriIqQez1ctWqgkhdAcoKG/D5BFiGMQV2G3xsUOSnm3jaiL1rx3Xc
tePLuP9iyPXyIwXxEYhaXvh6nji8jrm+0n8x5Mulruf+47v8x1e7voPrkC+XrwCkfrz9f3yl62Wu
Q75c5jrkf/t7/ONl/v2VxGni76G0Q7Fo/OAsmq5v43r4jy/xj0OuHV/+5P/7pa4f48ul/u6dfhny
d6/2pe3/8J3+46X+/Z3aHjVDmqtls3yY/F+C6WcoNv9y/KmLVBRn4cv1cdblGDvB7HKVy/HlhE+n
/e0riEZxqc9n/fM7ur7qdYxM3nnEQPbP7+f/5vVZzLD07vSQ2fn1FS/X/vp3+Nz6//u5L6/4l79J
jQbCKDoct35/2uu7+tJ2Pfz6Rv/xFNHx6a1fLyF64ulFv7SJjv+i7b8Y8r9fipr6BpoL0Dw9HKpD
0/vWbUlFPBYeHOJhVR16Pa2o3OGQGi3YmIXtziW7yvBehuWIZMphRjl1i4H94FETR/EKGJK63KhZ
3etz0e3hOYaJ7p6aXxR0oqkdnXhbOMwCczVXMWyFD6WTVMKpqZiRZqD0kuD01iDguu16qGc3EOrJ
h2Nz87Fr9GOEy9zUKjaq9XHitely9jTCxSdBmpVV/B0XNmkNQ9yYpUkSLclJEY+Sk+xMVeZKL9L6
oNlmepaIvuwMpz6JPjGq4JcLHrns58o0QgxTYYfc+ARbNmIIqEemSClTU64qBsR5Rg2XHlIsOL2I
6PgvXx3C6ckyVJcg6t+8sjN4u1Z137xUIwI3SfZHKrGoA5vk+uIYEzsfGbPz0X3t0H8PMXWJIVnP
EAjjl9PEuWIjxjm/r2JgzLjIdMS7WDZTgFiGZAHErtgQJbRCpDN0XTeXQZFt49VeD8tP51B5+sfw
T62o9TGK6zUZh7/KT1lr6uYBc3IYidNeXMU3bQvL9Es7E6JgzvyU79CXE/ra37WRt7heQ4wQm5zl
7U2DrdLy2ib2/NhqV8gg37+0i4vklb0t89HciE7RZMXdIpGHCQvUGdRMkic0po1Wwk8zS+fSLjpF
u9i7biivM7ficGyDFC3RdBWbZIpbhh/nitMqjFXngVbiVJQk/YISAOCW4ag6NyYW6yfOI0gCGFHi
W0sJNWE7s1+ETlafOk+uT6WSWxurtR9E07W9HscHoEI2aw2Gik1COfLC1D3MS6czRdvlNcSVro3i
dWzLGy6vIzrkfHyBCVTB5kSmK/b8wb/70Ot+ke6a1NrnN5e+y77Q7Ar1rl8PVDvUc6fA1Zoc7kau
NS2GBVck1UYqcJEvblxJLv+0X2NyJc/EcLcu235bK6AEACTARw21D+10JDW4ycqTjPq60fKqXxhE
80XTpyFfldei3wtt5NifhmqS24nThRC7cEBHu03wjehdTpExQukqts2tPxVFAMeXvyWZhPdIgcTh
9wjfVBS8eDqc4tZfin6ihOLzhWi0Rj/boX81CIDMcfL8qA2qDHCBpkfmaIrt8Us5B2RRt9fon6Vk
ycqM6/ZGtOUjxFeWFPG5Jht2GUepRYc1bF3NjSqv7rAgTxZBXYZz3wgBYVApmFIOgmtP5zrlXd4N
JQx52pSprUHU7c8qYrSXY9H95Tq9HB5hlHrr1qy6XYv2eed0E4hHHIeur21tFdsXHBHnlw6CT9QD
9Fbz5mt1QOJebWey5OXz6xWaNPy41pc2DLm0rasevjSbciAtJRVvmt8Pj0/PlcvTBjXROCOGoHx6
wogHy788kS4Pmc4N5JlH0RN+3rU1cyUypgmIanAdGX5GZUR6hU38e2+g3L66uR6L7raLLmd8aReH
rKDbJZX/L1XX2ECRdda7OOdhua4H0v66Sd3q41D36puGMpGd6BTtl3Nb1DgzbyzH2+tpRNXdeZsX
ykwXaA+8f4DSUp0+V3UtCCgCVkCPW9WrNsCp2NSphVV6mLIwDapiHY5xsY602JbPnUHsQAbqORNj
ymlgJKQKw4R+bci6bdX+IJpsHxsCJqOd9P9oO7PltpGlWz8RIjAPtxxFkZRMybbcvkG0292Y5xlP
fz4k1aKs7v/f+0Scc4NAZWYVaJkEUJkr1/LXjaZmaw+qnNU8OvMdjzntkWZW/VHOkMrb6DNSMDe7
bvEryHRrLyZPBVS70sbS2qPkPtDix/zbgbQe/xJQ35tI8ZbKwOKOTDSBtLeria1ZLjkWSL4vV7t9
gLCGdwq95evV3tnzFLlGdGvoYNUPcxpVe/LU8Lh3GWLRCtIEOmxGYZcNP1xY9dY1Tf2fEJ17jY0M
Z/4QOzjfai6TVuGDHWiUALpGDcG1N6ST8uDOgMR+uLorOyIjCdLh1VbQWFWMVbqTGdfJsg50/yT1
qhAuyGWtugBHuZEV7TG8k5CPU5a1aa2NjjJDvBCQb1LdcUYbnuqFf75B/YP/OvunjUpjqSXV76Ed
w+thNeljVSfN/aiHSDbR5/JZYuOx/xir9rNFmQbog6JD7OloPJKkZ6DRe4VmmITh0lCgolZ29Uq3
gXgdF6CDeGVu0VGHfCVy8VlnbVInR4nN1WkeNsnAV+CnbkPxVlCQXL1ZUR6j2gTQ1Gj7GIgHdD9w
/UNUQgfPcnZz3Gzh4gXBoe2R+UN4dImTw9A6rw56N37OVPjmYaCIepsgl/iwklxiWsSCxSHBt2un
y4cCfdWcK2BNhmMifjIBx4vsMf6NPiivndTfAv4AFAsjcwsAX/utsjRAVuX0PBUD/XlKklIJDyCd
yVWH4qfqn4N0Vp+0iC/sMl1Wzdu8Pozke/+7VX10nbRRURwHadjsYA0uwth+T2c2+CxkspT+FOlR
8AJ73SGoyPa3bjx/LqpiPbaa8pX+ueJBh94TdVaiaFrk3dlGnUW8HrSM/FNYUryyJF15w0m8kam+
WzJHKlWu5LbFT0oKCJP7yCmbutM9qUrSHjo3tHcZCfuvyhw9yHP4FpEC/DyUkWPtwsaCc9HsFRjM
YM6q9vKePCMgdDTRqf/wrkxTJW/gs6oaRyt+9b7axBM19TvPNPL4WV1f1Sn43KFDgpoRXAsotcGi
Yzb3qJspw8PbkKJocJbDnDsHmqPLs614YNVGt7hrNDd6koMHwKNMwOLJCG4LHTmA9mj0ZoPi9ZSN
+6wbem6yTJj5/T858HSv2yjS9kVMj9B6atX7su2cs4RMuj882O68v03Q4RW+4w5KV71MoJUZtUqr
iq4x1+vOyWNZFOF1EUOrm8dwovApn8IBhn/nVb61klg5gJpON2Cbhp25LD8rLvxNZhI8K+lGjdX+
ueia4RkdeH0dDVZ4J7YRxO0JVNRPKMaHZzFVhQlVUKaencU0gE5HmMnmLXIZlmz6EGP7Jj4JNyEc
X3sZLTut6pv3U+b/BnfIcPSQxDlO/ggKXU7lwO1dUdrjLeBjFEoQr1MlRoZ+0QbVSsYq39ytbiFA
LxNvMVkRT6iQv80Wt1VPr4tdl5BxmTmf1aEO9h9C7EbliRp4X0KrNu+9zjPv3V6JwA7OKqdyuI3F
L5HidlLIRK+RMrZvkVeXhFKQmBDfhmdEgmQNObtd0p4DxVj/69Ukkj1quAqhcNujaTc+OraSbBBl
SLYy7L0QW2+MjxB1oToHB8Xug8MfUhhs4/Tw0V6M92GZaUhs16hIyyKj+6xP5fAQ6EELOClzdh47
y4utZvXKr+fhIEM5JJ0LA2Qfn2RUoZ9y6axxkydh+FgsI88MgguNmbcpFSwc5w5qcn+CJXbtdS0s
A172u0b7d7SG42XmJ6JDvyrTlwuPZjjsmigDp1TVkIu1w6V21PCZRgBwlf6zHIzYbkEQWf59utjc
BqDqPMMaJ16q9d1jHuj3lem9TtB7IAxIwvAjx0QrWrZ15r7cSTzY2/zUF85ft3haA4F32c1FAqq+
mtZBH053MpzbsgOMZkdrGSpuajzl5dcsSV+vBg94RfrSdg4G+pigbgqDpI278C3qEciREl7YjdKk
xVlsESo8I1v5v8fmwaBR7iwGf5kkUTKUgxHZMTiaIth8cNyGsDCbu9BCeqj+amhueR5RybzQVUyx
CV63tQXwcdMOzbyjCh8++2iwXtTIXcFhnv3DK3PNzltJbGq4wbPMp7n/43yJCE3+vz5c4e364ryt
ASh4R12+efSsiP6AEA6vBPJhf2XTvHN2lXZLZ0YAkYA1/FG3cXAfLxjrlUR3doS6aGiMn+TQGrV5
Lv1mq9ft9Cm3afLIYh/y1+VfmEz9b35j1afryKWM1igItSTy53jzyqfL/sWbkhJ7N7db5qJKEz7n
0N3fUatG0rVDLrROyvoeuCDcUgBgn8ZwnUZLwX+xFGrs3dtj/pe4rkGL4lNaudH2NidAFH019cHr
OuJQ0/+f69yuPf7nz9P1s7pGVazaVqmFlkOj73vYPQ+tb/C+lfa9cZoqluHVKzVOqW3E9yMtwPni
ENMg3muMhFc05Wy11qOXZJkikbK2DJVxVoEIBBA+tUk1bcUo7usVJXykCWlL8xUyXm6EMq/cR8sJ
nM+qNI3prpvbrWqikbgmqWHeRwjEAd3mnt8GPPJOMvbk/i5+cjmTuy2rtr17fa/xx+hAlk954AcS
PLpd6qIr0ELS+mZTF4cd1XTm1PrVnsO8Y15Ps2L+1utWeZD5MksmaHx9NnxToEVZ5otj6DP3ZOuT
gizBSD8HVNdgJarT/MZ8/WEoDrFNs4UA8kxr7X+OlYXTKPjdsWFEq+3nEhLvtZyZgFauZ/liK1PF
epaz/yLOdVx0xSEdDd10+4EbS4Y6MF4ljwDMvnFmib0O++Adj1YKtCBFNSGB4vysOUH5Qq/xyjQz
MM6jaQBgjp+NxYwwSILMCylRGVoVrfdwJCkAmOfiRddIwpMFcs7i5Y3+ugaSjOan2AmfA5qVXjgk
/GyRjfU8knpIVan7onSeGt+uD++GaKsdelQdwWk03tUbQFZ2iW3TOgnjJVoeF2syuqOQYPoLzWUT
KdFWrSJ9c2XBHGM7OaEVc50gs+TgGul1qoxk/mgl8dYBSrMp3Qp11rqb9oUWGZeSRqttV5InMy0L
SZzF5itwn5eF3VxDxDGxACpCXn5f6tOfXYDgOKlh46LW+b0ah+pZ61oXramXiV6xS7u4pq5Vzpo9
3rWG40VrbqHTfaLof10jTZq1QKebxVquefswadABCAEWU4JhP4o9bb1FmXVu9telbh9G3PIBYye9
fpDbcsWL5iXOIY+RGY6WHaOoyLmR0t8B9adv66ZLJ0ZtmsHdyn5RwsF8EznpKB0tG8zbEjfHzXZb
e16WmfmdIngzfiWF9kJDpfK5LSaUZTuzvGuzOkVxBM4ygI9//BowRu4nvw5IywgV0KTSJ2NA5CVk
gGpoGxu7yt4PzWUoweKV4NtQvB/mFjbw9BaM9VqIvbMEPNDou9/At2r+faC1Jb0LNHSmdQkDuNB9
k9s1zhLdjIhZ1cZwLNq/0sIy70Mono50kvJfVSklBDvKUMCjvFhdg6ISKSHxTkuInMmhbmiSuno+
ju2oNe7t/o8S2W36opc4WU7GJJE6WqHhW54Cu1gFSZ/RBs3BmLVQuRsrEvYzz5F1b0Go/Feamhk6
fnlJ6jPKsmMDImqNkgyyDsukxk29bdR1Ee9WuaOY56pU6VofJjoAFzLiZQhr1PTohX4Xrh3kZMRr
qX19mVs1PdOA98Kus/jWZYtQdxH5L10HHEnri+nFryJrBSV7/uI7qbsqisD72oUNOioWPbudQUcT
ZQPvXnMWgeuFscGMY/861ITqoYR3TrwyvHkl+L+dm6ZBtHYGtuTt0v1pdMBjjBoxqSjynLO9sJ1Q
PgPFPlEzPA5BtRXbCORyRr1lcS9Tsr5AjmBZwaSha+tper11a6W8gz7F3Sa07f6mJ/HXhhaDi9pX
+iOKC+lK7MjMm5sMub+Dt4B6aX/m1Uz75s9Ve88foNkA10p+o7utWTWB5z+ABZyfSqW9iD3QswoZ
ZdMiMcZFoqbddSZwohaezZfouxHG489hDvxVwW3t0pftfBdB+HunmlnwxHYQDL2do5j+XW/hP5FI
6M2mix1DC/P6Zg3fJJ1P+RRuoLBI6YFKyRrViwSmGGk1SLfT5KRn0HjOY16hkaAEFk+zt7MgJ1Uq
tujt7Oa9nsVjce5yyLGiwL6EvL0e+C4aD3Kgid18sGJf3dupUSxyR+8dMkTz9FKWmXuQ2FtEaJA7
sy0wp+jrPUHulz9rdRpvfRXYf9HQOBYrZbm2eif9ox3j9WxO4/cA0cDtXCMOcotolhLJ/xohPFEp
YqpZFE7fzUCh4SOHanMPu03Gr0hRw0d/2YE0oedsLNiUUfJtQzKxsjlxlm2I+H0E70EHWkcPztAO
YSMc4vVSlx8NEmWTUtY0hSx7mnfTlrWpAY/Hpj63UZL9ofckfI3KK58mgIkoICr6bpxL5SsZrGuE
QdPPKpsgHrJjWqJy6sOaoTRPEJj/TulZO8Ks2z7Bozg9BM54Z+R87LVaTMUO9vNhI7FyMNT0dyjs
kBdYplddNNNTCUc/m9JPbC7X/Yw4G4A4c9NOzvitbcjDFQbZkblppy8o6G2kBRp6VLbDXWhupMvZ
1R1t5do2BO9QziOz3SvPkT9N28BVCptOGWhx5RDaqnqvWMsBrHnGXYRTsLWmTktB9yPj3kilYPFI
+NLT/j+d5sEEyQvtsPS9VtN4iZb7NWRfFjUcdJO55TZt/ufstznajMEEgSuHGdztcUawInUn505M
hhHwt/0QksfGeEyn0FzNsHBsbnNvcXIWJM0+flvqQ1jiPiqelqHPBeWKHm/azNogNpx/ssqUjaaZ
IOmoo3HT6BE7TTWlcb5T54Nl1j+GMvN2eq/Oa2GYT8asuYit9fp5faOe/x9t6jKXDj9aU28xslZa
N8O6gwF8I4XHG0H0tWz5ro4Zdrm984fhi1Qtr+4rd/Q/z6/lTdMwaBKWJbuis3d90X1xow3klytL
H9PzMPV9uE0UWj2hrv84TJYuY/Q2shPs7nsZvYW2y31MbmZvdllRRmKXiLd4saOr2jy+xcslJdT7
blcQMJULa7UcitK3t01fzwjD/W2Ts4U/86wXHjS2EmO58BLSr/86r3UHmoIkckiq4DwOibNFce99
zG3FFuK1PdWon3Zf2fdVZT1c/x4yhPWKtmj+ALd/EVW2a5iYXJE4fpt6HYrng42M7+9+gAaahtDS
tmm5swm7QNkYPwHU948B0GIwrFDyL2TlTVBl6PfAEypRMskJetgXFu8/J7VNcn4tlWiRhvq8mdPu
VibTuTaDYlolpT2ipcE4mKnz9xOlRLEpi+19IF3XW+5Wi/wGHnGTE9aoLJJ/A3ttQDwU/2lSeTso
+WR8ksPc9s7GGRAju9lq2usoIarBKsuRIszQK98MMOc/yoFsNRiJmpx3PvowOGqF9xjaifFQj98l
4J2567UddLbZWmy3NcjJgXtqHOe6hjjsXPPOesCr5nKp7u16oIDS3TybKC786uCd4w9Krz16ynwO
cVYeP4PS7PjyefodDEpQwiy0apAa1hdDL+izdszHJodkrVoOS4CYJEAOsfPeJKHLRMDK1nXir2vd
lv91ralov3lRrN27erhybKt5kkOsFeY+0PwO8TVeFtdtASmSPnvmoVPT9qnvM+9Tn4VLjmpO10Mw
mHtfJfo6JnFFLT7XXqMd2nE+FWxlPkbfricz1GV9sU3m6H0aWV9GXam9RFn4Irq248DrXpUY4UGG
0rrjzQ6qqbA9Sg9PFnuIKWlHGUhQCDM9vYzm5whBv2ujD9H+PulBTdUWzWDrzgUsrTX8cmSGzKUD
+fVSt6WWSzkkcc8ShhJfePFr+vyWNVQ6r04Dl8m8pbKFjDOKUiEgC3D6n8KsR3clnY5ikkMJq9Pe
mRMdMkfCruqJMXGq1U3HRHGq+2o0Y6faaUVv38lWIpFHnJzKAQ5Hf9MisLWSbYrYZFsiZzfbbcYH
myxgUvVbqW7RbUMaQIEMQQv2jjSMZlHnUKspSgwLnRjtrq+EYcVUby1LhyKzD/Vsp9A/uauXAumc
lNmONoNkVy3V1Jt3CvQ/Rg0EDSW9aE2fkrP9AJOXoXhLSo5X7w0NL3B6qrThde4Hx3WpxZvMfJM9
j4edRxdRWVhfkWDv1r4Go7/ba9ZXv9O/+7AuPYqza/UVJHn65ypD22PSw72Yw8zVz8ZAH+6oR/bX
sVCbQ44O+Ua8VtAo28CLqaMtF/Cd6vUC1yVH58MFKCa+u0DkNu4OKlNQr7S5tCcrTNYMSbvIMLMA
9E2avk6T/l6ZcvfU+VO0aawIWWIaOWYd/tPOUszdoBc2pBZF8mVU6osEAKB0ILsIjMfbzJlGox+V
xibY881v6ZxZu9YK+FpZsNajego/TMTXrl/ALreD2PKRLG/s5fub3YvqYVcBlCTPFdF88+tUGSoC
plzm0qdbvJs7PcURXyarC+py1S36FHKwi45ElZzWMRCsdjnc3GKb5gA56YFEkDg+LnFdB1HK9UgW
emPotY2i2t+Hoeub+74EuvRmCkAjnYwRor3N36e0HPZz8y6maKNxn7TeD9GugStZP9fKVefmKl1j
L3pCYq+yvQSJRc5EUwipIf3Mu83NHGhGCqcdRdZfFn233s3+y6IBIm993kSus9bpnFr2FLIBsXzX
3o9j8v26RVnscvZh/0Gj8LfensHTLhHgy/RdFI9ki5fhLdZZVqvC6Pt1ByTe636mr4YNACf3GBtZ
RUonr5+blAY+VZlpRskqBx7hyvk82XSmQ1jzV9KW7heN+yc5PM0/zXFdH3UDIGTSO8Yzf/NhFSqt
+lNpH1Fj9/9c5liV/jrH1xT/hJRofZyTAtGuYVpPWcGumIz295b786qHxOWxbnroPNSA3VeYzd8b
B+4H+CKnddrA5egMU7GhohI/Aj0eD7Y7KXsdubuLq3kVOx/6sAwPuuXl8lM0fBr7Rv/2YZLW1gps
q2ZxaWt4D9xJdw7m4E0ZqhO8QNIfVDu7xMqNr0k9PqSTm/6RGAmdlLy9PcGvWdNjSkSoqMbXeugf
JH/2bxFva/yPETSxIe9FF/DG7ZIv8FIgXLzAILqtSnXrqzU1NQ1g4WcBVBShat+PcGxdYQ5ZaQD1
RA1jZ4ywV3Xw7e5LI+9RMzT1e0FCxHl0XVTmtxtZdAItKYsKhoLGTue6aKchCxYjWgK0mNcU1RmQ
6K3yE9oG7EBQrLoO6aFvLsIbq2EidwLDymIS+2KqYzU/yRJv64gptuA9jhWNPzP0/TagRxqvIPkI
TrOtJ4+N5TbrLgzzP7pln9563vcJ9etNykbrGmG1ar8KAel4IO12dhPTQPWWT4UOoHksylTD4Sir
SfKnN6MFD/aq1xS2LjKbok210uF8WB7Igb0pxpn02pRlj2gja/RZw/fWVfEIoOqfjtpW2EssjoCM
2nVG0nt8ixdHEJfmSTfgIT6PpKqyolGb59f8zmA42W6kQH0aSw0GsH5Sf2+TlziI4SDqQ3UdeRMS
m+CbTjSw3wLyPtrWqQKeT4nd/dR2O0ttnaM9+ZazIV2S7HKIFEEZadHVHSm6c4z490A/lCS7lNa7
Q6rTxC7/MmDWWwP0/0s3wvRxs8ONszXTJHz5l3h7seuRV4BsbOAiK6D3SJOaX+mSk5Sx6gb1irKx
dbc8E9ZeqY0r085axC4r46Wh8lK3JCFJDjyEdVeuhGVzchMorRT4DmVo2ub/PqnSTMB5+XQmSVVA
f7scFHgqgRein9HOf9sWRxyaNoowA7AnFSUt2I1Lza1OMbKUl3A55KO1bcoCdvdlJAcA/2bU8NK5
WDxk4h87asUygsMRPg6QfWfVD443UzzW2XHo1d/EJAe784qDq+rtdWYT1eEhr60/kejpjnB/ImPU
jUl/tIKiW0OEblFjGkry7YtRPBIpZ9dwGZtB9meeqip4mWQ8sWXSttXcDyvBWmoD3Te8l+ORscTI
mRxgSYO3IDndzND3AuAsu+51Qt2U9M/O6mOiO0gZKa3ncE9WdP5yXe1vpypwN3FiTJ+bPiSPankX
XQXLFY4l7KG2phzFOQ+qSkNlUe3F67pWdZf5ob8Wr8uj5mxPzu90Fk+fLbign5EDKOq67tZFrTxW
A9xiEllYdGdXE4qCso5e89NprGHaildvOmTZ6XeFDZNPBI4j/hTr5b0sKxEgISHsU6onGUU5RJRs
OauTrEbOqoPEvpqg0bKLU2QiJG1pPduwOdS/+DSzUvCIoImKBvVu4It8MKDRPdOVza25DsrPFeQY
K3Wooh8FfzSfhE+AXFCzUYN4vOuCHMDFkjplO406ahRWsOIxzPQiNFagGZIzDyX4WkqTZhvFdDZx
G2vr1M9+CQwdRAD8KtupeRWtwkWHTllKcP4iUpeSA/L6sX0QkzjtBgIb1TMHRFGJEIfdQeQk88V2
W0SzOjC6WfcgdrVRBiRp0MyiX1871V2V35Whf/FnxYT6SyitgkyHyEqDI3X24z8ynuWQqyyesPE4
RQsm2dl1DvBpMcLdTLicXkOhrkTqrqMs5dX+xvNewqKdHm8pgEkxaQvwI+VOEgfiiBpz3EKiXG+4
wRqfxJHqDTXvQnuBICO9d4oi58bn6Xsz67yHskXXILMiBBX8eV6rtRO/tINbrJw583+v3OphGEjI
r8b5e8mGj79q0dJB0ld/Jmb21RqS/Hun8F9L//L0hf1Ahuhl2ly6viAhYFoIs4fjfDcFTndfqd5w
jCiQfbxyMZrvr2wtV1bC8qGcCvIsRfqdov37K/dd8jUuM3Ud52b/OEf5DhIz2LhnU9mbxaT8bgx8
z70u0Z+hA3G3UPx7J3r++3vq6NreGGL1UwKh2dppqvKb1XQvC2ib+X9BbUSlc05+VzRFfQl6J9no
/Og/Bamv7Onfju+jJG7OY4t6uuXNxWcn9CGMDk3tB0Iarx9D42MofhD86AySgB8+xjR7//gYkekW
v3yMmhebs8F78rob+T1XA/IVFCGyz1DBFhej5bayjExP5QCWL0ei/kFMvG01G68xur0MZXo4g1WS
YWuM1+n0dTvNeplKYwA95pAiO7MZbXojtJ79QssubLUAJrTWM3oC1nMfLEkYRJCOYquDYEH9LlxX
kBw/gzDKLrb/Oh1JMOqJkUU2wezUU9ear4dmOUuAv9tKD7p0GdlRP5NbSQ0Sp4sHch5Ue1AMVmGp
3Ihgg6mRXaAEMp9gg0VTT/1DzA3Sg/cSJTo1EpXP03QqK/XCe4u/jsoSPsxpMOtTvzCoyEFve6Qz
UZI6RNA/Hm4OpBGIVt+ip7HeFq1/1xbsnA3yZwcp3qUJ3FcwTLiQoYKzFi+c195BKn2ZPndrJAhW
9Mj72ytwYB7CcIWMsLsvIq02NvT5FA/aYkRTwd2rDk3w03KQM/HqsLit2sVbtWBnuqEtDjkkYY9z
aHzWhaV2GU22+lkobMW3jG6+JVJ9i/x13vj3KqVRGzSSAQvzB2vaJi0cSvIKeH0bFOMYleiELC+L
UiqXwzXabA26fKmw3w7ehLrwVPL2O4T2XWwqBiCFaPoOsGtTpl7yMkV1SasfduGmTSIPJosqvdrd
aWEYc/3p+2K/xWu6+SevbwP3MHIv48LYLoc20ekWGbqIdBu2mzdY4jKnnQE7yG4xT7PwIdB4cLXt
QKfFUubxPD/YjEam30t1xyk+zfPUvHyIGpx4qS3ep+z+Lwr/aZ1hU7hwI8fcuHlIgbNa9vhGM16q
if9SKWv0Ons2Ka+hZetcUlM1nmHZ2So8b9BMsbqTkrJfE6UaPdV4ndNDmogWHRtkX3Kg6WFzFG+L
VPkEbcVTEISmrCHmHmnRU5ixhixpkAcDj5RkqywsEhSsuvC5nKoK+h2ASpURhc8FxP2QtbjreYR9
dl0ZPZqGvu/sKtN+9SZsq2WqmP5t/hIhTocGu62FJg0isLXTlss/pbkSmDuFWZ34pzRXznLVCuuT
eOelMi5equMEL3Xzm1d+TTIMHf393H8Llt8ad7XkNBzzyBnXue0pn5Vg+sfZNOqvtuHt7EOcEgfK
amzqcd/kiXEMRxfSneVLCw7iaSrH6dnqW+NYdhOq5MuXs4bu22D38s4uX2b/7/ghhgt07ovBVrel
7ZAggsTkODehfpz01kZKOTZWYrs5/m1ILgEVa5l3cxv5bG/aENHqDw5tWT/libtpXQOJL0ULH+WQ
Feln+lcdEI9/m+QMXjdvDad8ui1EL1OMZdxAm2K7UKD9Gh2FgN1T+8fNbExBdLtC5hSvV3AssFsL
a5y31oMw3cqMW7CtZM/BkB0UBZZNupfiVZWN8Q4VZbZAjqsf2lmtHtSlVKuEmXdUOyAGS6WXJ23z
1CCrjMxChW7rEiGOrDEPGj1k10m0F3ebBnGzSZv9B+RI25WSeuVvbUk50tKz8Jj5ffmCHtnVXk+o
FCFIZG6rpK5+K3lX1bSieDJyH7aibAJpvNj7ZTodUMFteoXk6nNgd18RuSg2aO8lz4NKukXOxDYs
tmmxydn/mzilIL2Qq1CXj2OorT1jhm5/uaNZ+7mf2m+mHk7HSQWzLNYkzbT1OHBHKUMD/YptN0OC
7SHCo0CQt6ubWNuL0MXsGA+WVqhPSTYmn6JG/ylmiXIjV93npjl9W6JUz9kbGXiYQjGfedekm9ni
JkA93noWWxGGm5Emx4thoU8SW1DBOqCu9xIhE8yJdOciAPsstmVCb8Pees0DuHoQAeJLtrB2hy/A
peuD39f6NlxSXw52q7Xe2wu2Rd+X+H+zD3OK+mzlr8Ix7B6SfHB3id4X2yIPsy/QGBp36FJ669Bv
sy9DWNO07ATOSvEYxrNPUmLROZJgzYDPp8+GB3EmZTw/JZCQBbw6DehsbbKg0D/r3RBdBqcd7vrE
dlXScHZ7X/KwTFeDFvgH09hrVtP0P8WhFNBdHTN9bO+v4cj2oTeDCBXoqQoWlrkcH8yo6F7ajT2a
w4uqNC2CU2OKmgnDoOwWhkkFGdhliCppibgCrSwyzEYUzAJreKYy7V3czj6Lmb8uDEUBIPcyqVnS
RQUtQwjmTryONn1Hpb7dJSn7u9vjluxIOq0iMiRoAbx7DMvT9vbw9cft0tT7LkB8oSiw4JyRebk+
q2WiTg46ggzpZMLuzh5SQ0V9qbJl3dg+RbO/a7sweBRTp7roHYf1T/GJ6TbpZvt1UjvO1VHrhp8S
/387KZICoFyla1zypM746MUBUI+yGYzqx1QHRyXmbfM599vic574f2nLW1fl1NHK5WXyDJ2gcR3a
vw7FewsmY9Wcb8MhoeNMS4Nq4ykH31w6i0fDnT8xCqTPuP/XkeHk+WpI7eoJSIi+trJQv7i6Nu2Q
la5PEMH190ODWI7nuM0j+WVjowCY+DJXCGlMRVX/cKvw0GjgbVcFcG5IChAKzYwfKO+E32zd0dcJ
5bbrkr2y0D46+euSwwxgqRus1yVpKT8FfHejthm+KYXeQ83I2UQP3gqdg+Fb3nBNORsW27/GFcYM
TawHYel6bLNwJ9pgPmmVs+1AcVFBnLyVYd3VCIWjyClKYaIZVma6c36zi7SYTQKDh3ES8y54dnNk
g1ecmD7PnxVSHdeT967/JUYF8HPfz5GxCzqj24Sz4x8iz5u+OchZd0NRfm20Ij6nMESvRnQ9vklY
hNLjAY5gdDZNZ1XqvXcXJ7q/D2lW3NCYbG6joeT/ukznbmMUKbofMp5as4NWxDS3I6JC6ILa89ZQ
nT1Ypp++NQUH4a0HdNU+ytmb/WYS+2xp13hjgYmIyVrORuw8VYOD2MUkzv9o/7A+3/F3n+fX9eVz
eoLoeFt70K2dR1fbTlNs1MLfDj1EtpPePXZ5Au97NbiULvL4R204frIF207+p+4gGVkmXGOMOUbo
JXZQhYm5S/9zqZvlbbnr9BhKX3vMUAhf1BDMwlq+RU259jQ33YlNtBM6mE8fhlRdGb0OLzaPUsMM
tAOlUfWKGxvc1FxZjdudHVjmv0SV8foAjsvXsCuMbAnz2qI7wxpif0n+Dpvb8R+r/Rom0ws/4P/N
5ttvzGyMUWB6bEsLTXqjci5RE5kX0J4D/cN80Qv1lLYwW0hkYxrtnW0bLlyJOpuSJb6eI6gOwxqu
W4mZFMte1Q1oOp0ayzVmuQLsy9a7K6iba3g6+PMJ2ohPEi3Ljh73LeNaHFKb8X50QK2YvpLdpehg
flVLShK+4wdnGUL1t6+zNnpWUKR7ziZjMy09rklq6Ge3bIqVDOdZM+4gY1av3nQMAcKMeX4nXlky
RHDjLMNlySmFk0+WzKHXSbugPVuBDy2K4pGsCNe65E2WQ1NnwMSRgztJLqULyhlNvCjYyVBLwuGo
q2gW9VWYfw6oGz2b6TWVIgF1BeXzbXrTVOrac7qt1hqoFAaxdxkrWtX0YMr+KIce2gmnBWjc9bA/
/DNicNtjPfKo/xABcoq0+FLy+Jc1HPbvmzEy0IfnnSXTtyBxSKnYhslxXmj3+1jZCZH+1Xb1Q6oP
yX5VwwJr5Yq2tyqTqoQOqynltOrkyJCSyXUoCBvB1ISDdTXdMDVvkwStI1FvJhlJ6NtEnXaEUxjQ
Sh3rxWOXJkfkB51noMHOs6PrX2njqs+QxDpIllfulvz2uBVn6yjeeSJl1S5OMeV5+lA4qQ4rLbOT
yIq3tNTXO5nuqo3GTrT+cZ29TEJKYw+8P/okJtXteamC+Hkvn2Ds3e4Yoge8Eq+soVODy1W9v4hp
KBU6iAYnuZOPgLp2dW/ptgoA5O9PBLMPql/Kk1haNUP1af7hx1F/kARcA0Hufq668prAGyKjfeBB
exGnfMmoxiL6HocX+YKFSUvbx6/Tm6wsN6GtQ9+cJ+4h4jkAdtc9tF6Vfbb0OP+c8Z5kjMn4GFQG
33FLN9eWHjZ34gQhPd8ZECWsZcLbdO5XGSSuk7N17SJ+MIxnAU3oPIQ2QHpn2Hfgu08qisr1MEY/
oMH93e7Q94FoxDtkIWqMTppq35kofpk4lYq7sWJAM/lGUWP9YC0QfE2ppjvK4toCvWgu1IWtlV/W
6c6FtWBABulbl0QGbKcpFYylstguUi6LHWSt/s7+azw1w7Pu1WF3oHV5BMKagFRYMn8fcoClE5Vr
I6KgcXO8SxbWkgl0Blg184h7eN8XcGkM/gUVL///sPZdy5HryrJfxAh689ret1p2pBfGaAy9BUGA
/PqTKGqJWrNnnxM34r4wiEIB7JaaJFCVlXlzDWRZsDwOtj1kbG/gCEDM30Xpl/CDE3mYYWrcSf59
HBwnXeZB7Cr68F+hJ9x06Sh24FZNSb40B03pNC00+9QVmt5E8JZDvTvsUfSmdnZ4LrmQ8Yu6PTVb
U1/FYIV9SrDzwLLlP93oVdE7UNAOiu6vbo2ajYDMn25qHzPNRna6qMZtNl+UZuM9GJX7TAA4AWGy
bTdm2RG6YPmxMDR7OwCFcI1FBRh7ZfgPPEToujGd6tVM4tckFvWvJoXeXebJeGFJQKDbuPrFg+Z1
0OLytWjKFNI4mfcwmLiZay3OrxCo+LhKY8ivV3HtJF0jD9aC/vitsfQP1hgoTYsjMFvEEfPFDG3I
iVbmbzYapCg4/MiAxEbgr3PE3h4gElMdHGRnIMzj2A9ki9i3Ttj9vTDwOggcyA63I7iwZn9IXwHS
yHSsUlujvU2Hl74bIVpa2XfOIN2DpRarLrAbGyMbUqSxR3ZFsl06iz+Mk3g8GS3lma7tg2S+/7PK
9JMOlpP5xHONyRL8c/IvnyoNhueka95ojUyrZVooDz3E5lmo78kuAv8aWz6wD/n4yiPIDszhXQoD
K7ttQuzcdqMNVR4M4rmOoFQBqQhjlSDPCMm5dLxYIdOX5OAEz1nX2Mu4RLF6y6J8yUY92oyJY180
IG6ngxGY8Slg9rovQoS3qINcBOSWliVusg3ZetT/rXQniSBMx9m1F6AL6ZxMbqqS4e/XVBoCkGw4
YNE4fAN7rgeJSkc7cNU0zU0TSO+lBnnN0fGh3hcr7WijGL0lZ6DwHz2tBBNW/aseLO1NnfhZ/XFi
gB83YxAEcQxkF0sjN54bv+tWMWf2VRjQFsjapDggYQBGh3AM1rUJVYTUCMtlXoN8J7LHFr9AnHEf
aG8AedDWDST9Uqkb6//uQ450SFOwncTKe56MzuLie1l2AbZb1om2nH0Vj3emNp5IhixLzeFO9dEO
k/paE78WtTn97PvfxoEPBSz30n5rIcuwAPFR/BBbob8ZfGBsBGgMz2YaJGveMOO50vj3opLhLzMB
Dx5WdT9A92wtpBqkmf8MAvhWnlHQk4JZU9OfRymnQZBVnQa1FQJagJtoYZ8dk8bRlvko0iViTtkx
CiVI2qmnC9Ph45S6xkxHAMUpxoMlkUArVVllpaEQPDEgvA4tsOQUhGDQ0ArW3mt2Wi+rmsVvQyGu
noNar0UvvvfM736hZOp37Dv+s5db4GH2pX3NPD2D7hOLD/jL1udssMw1s33vwUzZSxJG21Hlj+gg
qiEAtiZG3Ti1cwvp4syRB4MyUF98PrtjPx4O1Op0KM53QzBuCRJUSeiU9y0iehNCSMGHQMnydxtz
wUBBotTkTH7ycyyhjmg+8vuv84HbKzr7WXcC/wbKU3RPW80Rlt7WH8GSDsyNCtKUNkCBleOCqkyh
o9WBBoXQdlrPtjENLob21mDbfUj8oMYuWdck/obRampKUbjXQRQpKneTAOECECcl6kAdYLILF5ZT
xtsv3lgtr9oh78+zs+MpYu+sfvjiBiH3ZC2dogUX+AsIYoIzq2rHWnSIB+wDK3ypTTO8DAz7lhXg
9xvXAvnY5IKaq3GRJqGGp8tQrIAngqjB/HySZl6D4HpND6aO7PbA7UuZd8VKKGfqCXNk4BY6A0Aw
ZZPzHw8/mr0wLQNkiyhLV2yHrqJHjMwSdZl0qhPx4dxFRmGkNlB9wGaoIaSB98Uv7o0qXpGjkxgo
D7Jqz9qbtphs0wzWUO9ayLTZ8aKoC8hNGIZ9l2Rjs3OSLt+XljNcRwhBQiMubV4l5B49LdJ++aLZ
uZXpvXVeIZc0qHDTZidyA8wjAR+uFqacBhW6e6Yngl12O8SI3GlQCFzbXZAOaxMKfYtCVQi4qlKB
DrVslghaBWfLFgZwNWprD66NGPRXKD0AIeOHH3ZNYC5hdQO8OUI+i8/BepWILfTRIG+MdM4VmGF5
LTLRnE0XCvXMLFyI74BHRU/a4VAF+o1arjLRGXhL8h13VXmCGkqTUEepRdlGrwG/88K2/JglyPNu
ZXJEUhPDD5N1aWOjKTMThITzpZBbwqcBgmZHs8kh3YVpyi4MpApr3xfJmu6oSt1WelI+6KI2T9Rq
w6A7lw0H7x/66BA0uli7QFys0yr4sKFy9RZWmj/di6iqLc/1aF3Jn25FkMezdRSLZj1PJEJ2Z0G2
+EzzIDgM+o3BSxFkAqVKrfivjCz5zUTq3Tk9xLtZCNZ6sjPX8ZZGa5jHNirlk5nG227wjddcGFCy
LtthS24ZUui5gY19O/bm4b9NO5pavXAFaLho2iIU5cEiWGCrcWuHqsFwXThjtyEWMmqmiK1/acaq
SZRletuE67k3FAhK6OXvCK+Fpx6aQgeW4VtS044RLa9cH4UIqjd1FEdkXAOXqJp6CuwhUzT91ETK
IDlndZdNzWgQ+jmqtV/TTMh4XNKo/E6tiDnOpe/0Z28cx6euZN1Vg44Y9cWGFd+1eXChPgnk4l07
WOAMwBXBqNHcsMDahSBYeUq0UQOmaNhQX9Gbxr0LwkAaxx3ePgxdsqS+eoySR7f4XeOXtxUpsO48
LPsHUZQZaLny/ugqcifAhq1dato1tHTAFzW5oJqmsRznRq20zE1gABNjQ83ekNWlzIILtWhQiQX6
AgGC/khNmtLz+c3L0sdB0Z7kfZvdaypqW9axvcUCo4fcTVzvJWr3L+SCpEx8gQbFfh7QFUzfohAA
CAo1CR14kbBpkqho+r0F6PICDBMBUtm1u0ibAGjm2ra1hak5MUS2WLCy+Rje1XkV3qFaMt8lkDda
6OTTmCizK2t+oV46kPNwKIPIvZucshYPlxa/gWneLABTku5k0W4eNF+rVJcxUlDYBlnprFBwBQxJ
EOnm0cEf53MtUIgEaG1qf3n7y2TI19xDELzu9G3K837nolroIYqdn3E6Fj9KPUDmwKueCtCl/c0h
a72nYKjqyQEv3n5XD9h0qRlybJbuPfDILBIXmvalEdVnL9esF5NtxrBIXupGNheZRMBpKzMvRbzN
ABzfIBllvcyDPppYraeIZI1jdZzejNIMcI8kcYXyPsgjfTnwEIC3uB+g8ouOVr1b6Qwy794FG57E
ksGKLIFpYp2TVdU2zEuo4Tl2AFnXnK0dZqZPrMBSMOmi7meFWJVm2vZvhjRW7Q3pq9MhqJEDn42d
Nsf2EMvvg1G3KLZTw0OI3UzDR19vn5Dy6NdpjtV+q7AQrsJHsNbG69LjF2p5OtgUxi5jS2MwgO9Q
vdwXH71RhHL5xqmAmFJDP8cHviw3egAG0wQU1ogFoBC+VzUquQVaFdwgD8jb++CKwl6g90z9jYtH
6g/B7bYyrWA80sBcDeyouGWUj02eDAdPlVU0nV9eHHVGzcgNcZ+G/ckYobUNFg7wMzaVOJEbeYxa
VG07DrLYPcBHfOk7RYOM56BNtQFhnlaLxNDFndH79QXYFw1oVqROXVFX+H3WSpz0nxFWlAU3EAKC
wzy3f3jMZ0d6OfE2CS6QQdt2Md70y9aM+g2Y9NrVvNRTA1yRd0cyCdD0bXTfAkga4VGWuvItzOs9
iHe0X4ZjnCBcOr4yMAssPdT7X8Gbpe0crvc7lJcCtakGeQ7qFlO92Y8yrq5jaJeLbCjjc66qUrME
8GgBSaCp9Wl3mFOyVSGKQ2mBS3EmmQEsFLo+GvfArqqXB+rI8fNaV7mNHL8ZQsmV68O5AUPaC/9d
C4O/RKaMwJELVrSgCawXBv6vTWoIuSEnsLZ+jDHdxn4xfthRvhNNmdx4Y8UPZmEBGJ/roK9q0+Qh
Z1V7whPnlTrHOK7PoKg+l9LNT9aQ5Sso40JgUTUDjjfggk7pEGopHmGqZ5AZejwIdyqhHndNxt55
ByQuv9mD11xy4EcXXR/o3+JWaquqMcs9NTNkLKCOKZ4yQ23BgLNdxGCG+RamjQS2Qvf3XuynR1Sd
uksshxY8Y+x5LKL4rGtDAAJdwAAgJNuttMqPDpVqKjem3PSoic+IV0ITLWqRDAMKawUqm/hAzU83
Q80GsBi40QhUMLbvqOwAw1ZdfQ9cxNRVxDzVWwGkFfcvMiirEyri3NWnB1ISKAFIhVi6yiPsQClP
HtAkqr5Hzccc5KFBcQ5cROBIxgNJv++QTFuPDWpAZNUY9yilN+5zFmxaRCmv5FEkqQXEQSAXiE6B
Z9dL3XGBp82wJ2fbQmE2G1pgrjCURrRqToQj27VdibFY1q62kb3zakJTa5+BjmnRKWYYZwzrIzUh
UmM9OZx9NCM5JJsEpcor2TB3V5cQDKO9uotvvWOVSFa0kadeatJufXa2OxEeEdRJF5TV6uwOVMFp
2W+S1tcAUi74gdmWf9SB2pqyY1kISi6JDCsNIDulztpBJtsBGKBppnnAn3MiUgRVwlUWY9lj5gC6
xUWf3QUZ3mhy9G5NWMIEDMFRmv7bbOpTF5IIdiGWUZfzdOnFBVulWpdtpnYdjYqzPLH2U9sI8fJt
qvJCU1SFm90NkmN/qAYDbzfNn6PEFiR18pAnxyIS2QmrnY/D6KcA+/zZjqsazOvtkew0ogsDCzSq
OlHNWBdPgc3HPoRgsIdaSivUzAXZHNWBf3+1LAGKWs80IHSGMDrSqEDaxUnxMDqD8ygZYDJDcuWg
nHski6WNe9BH8DumTL2lN4u05t6RPEpkJFYtgxJaq7UuVlQolWQNOKRoaAwp2QOKsYIFNVESa1z+
jyt5VsPvEkBcWmThA547qJQem+LYqUMiLbT5EBfADI3Fkc6ou7K5BDmxJcHb+DkmInfqJ896rMHn
8+cp9Wtt36whpZVs7TzKVqQbvi9UdViN38nKbHVx5gDgn508z1a5blpH6Va/WJjxkyH4xyFKbX4i
m+uDX8+x8yN1jsqDg60BcbRPF+qRqKADpTN41QrtNqepxt6Lj/rQvLLPynIbaQYyUZqKDloHikrl
RS1ypYFj3E0Dp4zWP3PN0/97LrJ/XnGey/znijSzWZbWEbXYeHziYdRkqLwlBK//2cR2x3xKOzxW
5l4sJ742qRcJ8Tg327PtaOIsTRbu8Wo7dGYKxA7ZplMfAJV9ahgHstGhdGvUM6sDygxAUvoSd9hB
gLeLecOTBvi9n2ovdddU76Xlv/j4IbyDCno6AZ50OvlXlx5K7xlSGQfVXaqR/8cU/999IAGGKi/w
d68d7jinRrr2gogeijiPNy10aid2CMuDsktd686lw1d+Nv3HZDStl78NCn2zndgh/nOQTGvrJbLs
5CRKFF/yQpN3dOgSL4dW5nK2jAjE3bmJWpBnsRJ91RWbZVkbWyPBHtUVxvBlaM6XWthU4TRlb4Cr
Q5cqKKGuoGJ6d00YG9ssBBEs2WxkKBdt55WgBi3rdQ8m0n3osfx50MZt2ZgAtSq7bmXBbBdR9WH3
wNi2b4Cve3Yq7CE/7bP/v+1Vg/o1yl5NiS+VvQLlJTSZhylZ1oC29sSD9nHOn+W92Wx7x5fLOX8m
kMJEFDbxN3NSjNvRax7Z8kimyR4vqxAVZZRzG7UwO8VW/ThfmuOBs22aeFjO07Rh/3Vq6hiMfJqa
JtJB5XzHXXM5GqgQZO6IwGAOSMolr113qbWsQB2ADC9TD55Qwx51LU+FspFfa4ZQUASCZEszTGNp
gs9ZBNh9UNCkJv08YHk6zTSb5jmbJNvifeMdqRM4sPvUyfmpRxn/ShYeVtxqITOtPPDiqwcbqVll
8sEzvavyAVRdqknLFaeMkGsTYXYkm+uD4ACg8Ct1Tm5qXhep8M1sK83f87Ta4H+dlgYFGoJZqWAZ
9lFYBtG0PRitqZMO3ee0IcNWYaixqpKd5uzrDis7Ws/4EXAQ1KT1DDVdvxcoREJqYm5SL2rZcL9k
Jz/CrqdHBfE2lOP3oMOWKPL0/gRCcazxqO0pI53RIQlLSMRm7ZaGhmBZx2tDDaH2PENYgeDf6tv7
P+zTzF8uMuRBsvD8UmwQ4uj30oseTLvX3zwIsQahk/woeNovW5n6F0gAdyfQeKCccKiC70ZzJgcH
qsTLygOnfCPr+lxCR2RFHe7WgsbUO5Sdm5XbiOQcxFFxiUdgD5DaSn645mNfG+N3C0XpK+jYlmrZ
HG6RIkbsgUG4E+/c4a3QbbZIMiu6K0vXvlAHtgCorVAdGkrspo5aA/9yaKKOQjYHz4gH0BYpCJRk
4p5sonOAshv64b5BZHBjRZq4hnlsXo1WvzG1qE2RSqKW6LR4o4ExH4rAKGiJPM88IKqyp6KWudCF
mlB3dg4gP586yZ/sdBiQWjo4ibv7066mBTu0dqiMbvfF/7N+Jhu1+IiCnKnzj+Go3kX+WBfTx5vr
bcgNkMjyONb5dp7WBKb+nPpi2WhMnl0XCR0JTP61D/G6RqFZcs+yALDfCooNsg3KpWEb9YvHWpTx
iTZ/832gAIQofwQZyJNKl//mdrnKssKDfug9kkEpdik5W9aBFf5G6gww7jx7l8lP1Og1TzbnwzrG
o/HU6GV1NJBd3Yy+jUUlyAcWUeF3PywzWmpjXvwGB/czdwb7JdAkgvuIvF9cTdf3UEXVth72ZLe0
9Pul6HTjbbD7vXCN/LfujQc+BM0bQJsQ6AL7ocfZIhb9+KCbZboN7SY7NB7LrrYfRysj6MUbkPTb
oc7yX/oQf+N5Ojz3Qg7YfRrlKTC4fcKdXa293qtePI5woHK1unGfeH58bNrEWdZRykGB7bBj4hvj
Q8eMB/B0OG/QaIaaU2h3J+iH1fegaXsnO74MojJ9I84laOtuLYsBpE78lRaguA4EmNFFK8rk3Bgx
NvuW1b+3ztpNk/IHwDWQyVIOJnOHLWoo43VqZuUdil/KuypEgRcCDjXi9U5xZ0B7zV/UBT7xmF/J
hBouDZlpEVjxQmrVLtK6dCMU6AP/au1m+nmyQNhYHCz13ps6QlQLjGF1R63YDatzYcbneVBe4a0/
xAlIPD8nKpEwXuFmSjcaQUSwoP6YmHy82GCLwm9/ENnbqPg464wPx65YlI6ifJuI36Yj+dDhS7uW
0XhkwLpywz9AwmbhuGDxqHLrMmEWRkhjIDiQbgjjEJUmO6NA45k6yeTGxtm0+g9/BoQ70mSRc9Ra
31kSHYVdtd+qxDbuTQTNTn+x90351Z6a3TcnZx/+DQBAS2KvwO/mWxCm5r2MUE01RbLKsGcf/K5I
gpw8F9yghEmgUrUC/Atd24F7IrTv8IepnnpIMu06lHBvusEyvo148Ebci9/xCgN9Csu008Cd8QqV
ah9EGShIViOR062epBrJKgSGIreeRpKDE6IIjEZaQFRceQrRce+fkXRN3QNEkUY6sa9/YwAfkQNW
eqi9iNZF1Nr3QIinG/wzgpPIEvANQ7x6ZzGrRl4gtqAWznXoUVugV7XM7AekizZD7Y0RahLjNTi6
jB+pjcpCIGbTZ2fUxSowhXmtRKRt+7HvDm7TDSfk2SE+7lXNfYPHPMrz+vIVy4jHMAO4dxHfj7wF
Y1jt1UpVxH5lml4u//bZRm79x2eLav3LZ0s0DSK7qvaLSrdiyYols+LuMBVnqSYA/d2Byr6Yqd2j
joTta5FlYoHIKijkKFznt16zthIwBkxGF2nbtS9jbYE0dolda+dtJMTMlrEM8VcnI6sSvKMj5zQq
FS+pDiXXvQ2LIHbu1XJrSa88aICEnIXL5ZnO6MDTCgxloeuu5o6mCd8TpoeLovXkxkoja+97dXzv
D6qkbQDVL5AnJ5R41i/kMdiWifym9YTqH7GEHnt0kHiUWHNa/0uMfzolpxFOlALw0sTZCBlj2w82
ugHBXcfzUYMS5utGwYqZxbqF0QEZ2AMW9Og6gEjb2fiN3EIdNKdOXSMC12OvkSRdd+mUWx+hlk8N
/5ubxJ2/LQFFhIyVx5/aotiilBt5Pdx5G9OJx22hmiKvlyl0Q16ystEPmelCdlwb9Vfdkb+GNPDv
kGiWV7Bpo2Jd+VtG4C4Z95C5UtMWvNyS/5B6H9NWiBvvxgKV7aDWBsPuxgdmbInsYrKnrS01az1N
99PGV/WiYiP50kQsM9mnjY5MdIPqUp+Aq1Hi9AvD6J11UAb6ySG0K14SvbtBecbdxxWhTnOMOsRp
8tHsTigyAb1EAaLqEwQ6Q3MT1SgqrzwpNtRPB81LvqdubW5laXLUsOCQlFF/rlhToZQ/d8Ag47ty
QcakYh8+lsv5smYM2V/lTR3ciyT4L6G0kNVI3kJrnZ+5CAEmhL4USOUg0SgyoPmRuscpVl7dBoxv
3cJHaFIuyNiqHjrzgZTZV413ne21YYL6Y+rl1sqoATSUWBk4eI0fGd1ouIXic5fZuOfoNPYfaitP
oXCGuDkdkKPKBUK6/7Q78AuV4PUny5eR1B6zxIBm+ZLmmsdASAiheHUwC89a2zJ38wvowbqNDi7w
S22E1lnnT4aCe9GBzHQ2xsJauulQrhOsVDzsQUL/NEbFklwysg1B2UK/J7bX8wxtoj9hdxKDps/n
5UKDKtkhUAc6izKnK8Gk4MKI/VywJms3tjbgu8rL8WwonbNhRz5ksp3qn9E05dwmH2pWVeHYy7nH
NbxqZbgQlGwFEkaiTD4OKaKRLerl0c6l34BwKPo12XLqIXen9apNX2i/KQL5JUiZJQlUfmKQp3dA
s5+wd/wazfwjuEmDfSd60hLtGSho62xq4AcUVjxAKX5Iz82Ql+Be4toNRWjmsuliEzGePFqAMbL8
KaNsDZBiCexHAuEaJ4x/8bR5ryK3+9YOyNtrbqzfY8Hjg3uS6fg/VtkeL60eLDgtqvm9bO3i5Yr7
wSnxt0jFcJpONYtrB6PFmqrMGlQSqR46uALIrAG0eBK7wS4xUbQHOoxXAC9vEOtsH/yxDk4oFmyX
ZNc4yBerNm6uWWiNd4EjsX5RA2JwBSBjVDlHG/XFj34FOV2hl09RNbYLCUa+Ex0GoRUnXR1mGzW5
4Gzp5OamGgEIFyU7MzeqngKgYO+ZHy51s42Ba1m1bpk/ObKrnhB5Bbyx5vfkGFX5BSgp/0qtNm1/
yrIZpkmgVwda1TzGfajmrNSGFg8isadmPjrjClgge0vNzq+RHkSAe0PNIQkZdmOtv7LURcEVmuyR
3bCW1ItMvHZoKtBbUK/v9sm567BCpV5dmu0VIYMbdWLpmixqZ9B3haZZI9iWsxYFGe2hw+IAoaQi
C8/4bYVnOtNE/Q182WJnGpUzLswm7BGAH8AEbxTYGBZQZlZndIigCnAIExzm5t/85mE0glxo2Nz8
f59qvuQfU/3xCeZr/OFHHR4TfN8bD2EMkWUNKiHVgk7nA4g/nFVl1XIBoYT8OHd4CSjpm6r4Zwi1
525fzTg36ezPC+QdMpKGB5bD/32auPn8YHQV+iSTcb4qGd22sauFaxu3kSfYu6kPMQ+h5uRCpzSk
rtMXKG82e81KqrsO0pAOUkGnUjF20qEeHKBAtLBeDqb1YRN0lmYbDaJG50HdAcBGc7ZpeYZaic+x
NKJKgZaTnnme7aOO2u0xx5OIrjp3DKDXEa7ILqUfY2XO495dZ3USLKcrfk6MKBUKt8HhLejaOS+x
S26MdDVNRYNj/pp7Ir5OU+XcqNdxojWTS6AFFwskRFswTPCDy3V+mM68vP84+4uNXKRvezlubIyj
Q/l5NttcNc08K3XMtgYsocvUxh0Perfgvu49cFPFYFKnZuhkwT03IaEtMvMaK48G8mq7uHP6JXU2
th/cV4i3FI3Qz9MgwaEUiCIeRL4AES05K6++ZV1Ak9L8rEfnorl6/dPm3iX2cFLC4ocpO3lJDm6m
QA/3XiufCJBOMPRIYdERCZjss4k8yF404xVV5gt9wIYgd9I7EOjZtzRJvQseSGtq0UEbweacW93P
fogyZPo6IPLqoGFL3w3BYuAV0bHNbbWfb9zX7vMsS40PG531ue2+xvGQL/Sq8F6n3mirG8FDxnl2
cxwnu4H32j2xbjySCeIQ2a0DEP8a4lkG1TwZLcmt728xyJjuyIsOXct2mVWJM7Vkkma3tqxeKq8E
k4aamUySgbPC1cxoP9v6ymqXfqpnW3KhjpwXKLqoUMRDNpozbiAnGnV2tpqvGnnc2mYSDNTzfJGV
m3vPkMBrGT4+cFqN/tF2uxsNo68EXEQDmdP6y+xGAxredPoI81fIsKMUYP+6zKYybO9k4MWn+ZNx
L0wWBmgSUZOKPxj5MrcNF5rmel++VWOGgJGaoKsiFzoEIzhAmMGM6VvRpF4fQHSvKPhyvqzelf5O
a4Bbn79p3/baQffFt/kPhwApeP95vp8/nSyd4FpFrzTX9D8MZK2irsN1ao61fQDDhlDFNGLvmRBJ
0KpCfk9Z92jmRfaYQrLx4Ok6ELrKDj07S6u6y4h1OMCfPtt0oDLa+0VtP3EQ3ZGT7prGsnP19pxY
jrbSnKpYcAjwPfTSeBbdUJ6Farl1MG6AFQFzchMYD60r2zsfpFednxkPZOoNUHtFRZQcySb7qN4V
SaUvpwGOGT1IYxNyboCJExA9rKv7dE+TgxM3OyAqYiyoSQMC/Fg015A3MvUjQom57NstTY5qk+KU
WuUv6qSPqyXGESnc6DpdvbME0GaJu6bJfC8TF92uL+RPhyBNv1eZZ5yoJbE83Iae2YNOBF9o1GR0
A1JlRZ1kqiCRubDbUB6omY21tfMSBOvIhT6CQGWcPj6QQfOg8RI0o76jDwBaD/0QcYmtJPZUInnR
E6u/jbbH7+pR/AxFEHyDtPuwhiLgsIskmjHXViDdAkYzDYJT3RZQ4EMF9TfwFNqgxC26Y90ngK6Z
t8ncQ4GPNw34QhCjWX7suEGhtptwejM2P0Pq49iX9eILUM9KGcTEDetew8euo/CF8teRXr5zxqvH
Gkm2HWeQ+EGUNnhUDpTaxhrw3WZvGoKc76kDAGQm7N+ZlV+7fDBfedoN0AM1y5trJf3Wb0x5CBs3
Q5wi08EaaMvHbIAybgmBzh9qODRK7d8JhnsFgsH4iYab0Mrx08h1lCSoOvLE18BsYWQoPstj+QyN
CnA5wz67CVV9ngce0ogIqE1uLmrvyQ3VER+zDcptni1Jf4REdADJ4wE03yjv0BbF8LPwYqBLA/MF
ssMNQIlGsWOyy56b3j55tRG/o54nX9aAR1+4Z+rnyhiQWrOG5P1zpMghRkEjKzcCbNuy9JWWpkgQ
RWX+TGdl5GbTmfiL7W9+kW7oeG7W+Zc8m+ZawxHMYLsvWb0px+YMD5ozuntKr029HrJka0drUGby
maMjZ5olb9iO7DLNF+WIxO6l7ut664J+4MUs6onPys19Y51ZfrsHCgnivHk18VlhLQ172oFA2wy0
Z+XvI06GKjXAFBwSEDdrYa4Vdn4ZuwF4sJs4+y9tsUz5Ikx4eAwyyI4AKpNVl2J0kHAxxIo6kCes
Lgk0BK1VOsoVMFThcXYLByfeDFHuLaWNak4BoMaRF33/GAuzXIOlTG6m5ggiNttt8ZFMr3/kwhhB
4JqfqJMOwgNhGIq6btSi2WRmfMxmG+JjtsjSok3Pyw4RL9/MFsSZBfmhk/CN9kItpudslwZFu6Qm
HRDkBTFnxC52EwCwqTwYCMSWtpISIdtf5pg81IB/z/G3q1gNtF/rHtyT8WDXD1pmHImbIYQ66S5D
rdVaqpsCGn2JikWLawPR7gdbjEcd4q9rPBy9Y8yieNn5o31iWWU966BLn2jreFkdwEJZryKg5r6R
W5g39snQo61vVj2K6t13umMYg3BFg5jFrdP17thFvb/Soyx558W5aqzgrc9Auzp2Y3LQi7x8UAOp
v80qaOiYgAtZSebusxzzuMx0f0YI+MRxJ96RLRXL3g7iu8w3DIi5jmAZtaoRIsrZh68DRRYOOcZy
ZSB52oOhF9wftr6SdGZhqypK7iNcgLOpV51Z8Xenk1Bx91EmpA4gxeTRlgHQu3U6G0lZjidRh2UE
+P29cRvgOXNrPKTWFV/a9M+Iu2HFXARd6X+Zx316g7Kc0uC6cwLdecvBtQsxRfFmjlJf8iwV0NKL
xK5ze22nI9N5FSgJXyIvN742Up6IQzsowd6ZVOJNb3LIQaL+QhNp8Vii9B6l2ziL2hqyoXgkP2op
/7DNvXRW6jpbi7IFM5CNByVKNIoDfeTQzfOT27Tfp0+svopbg+yLPIqY76BYkD4FRX2qKi14TEH4
dMATRd2FYnhT9lzH28KMY/vgeqBK+bd9RCJjURms2eHxJ89Y8Mvz6LgC+tB2tc3MOlk0uoQIAfV4
cTIuusaJt5UYoGumQQfBD1RQSzVnm5flww7YtvbWqwMDsT6yF7BRkzpmW8U8tmlCs18Syo3wbtgD
3zzbDfeEb5vtmpeOWx3Y4UVONK2zslVgtTfk1ti65Hh6RJphXsvM0daJOovc4eOMbH/rBbAU9DnA
Sm5T/HoOPlIHm/9h7Mya48TSvP9VOup66GHn8MZUXwC5Z2q1LUs3hGzZ7PvOp39/IFdLdtVUT0c1
kWcBpUk4y/P8l2a2yo91nb9oRBlfoqrZEogbnpTMTzzwU9NVJwSRPaVotnlqma6az5Lji0w5i1UR
YQ0Ur2WDiBzrnOC4Vq0Ha4kir59IU+DlWs4Y0QJe3cZWB1t5IdytIK61DgEA/G8080Igp7iyl+E3
79RHFWe5fawbDMmlNCYHXZaYJaoED/S+CXTMdJT4xeetEKppPJd2GHuKYWRXdiKLUzgXzWbs8g6u
N3xx3Dxf9Cb7PhV9+0GEUbvz/SI7BJmBU9pysbXHrOG4HjXGM6H92POtOfcsWUx7JARXjPp6sPO8
2viWoW7W4gB578780UHXjJ2ZZcDFp/Z+zn2o/UmUHchpQDDE4eEWZ5AfdZV1kfz4kIfm5q88K3yN
qXZpnJdUvJWHsgdkcZDuia5xF4YoKL2V+5+QutqT61WZwqz6FiHF+jYkGPNatxbXBtDt7V5zJQsB
hF7v1Y/QwPujrpaLNrUgfFhjDfFWNBFQ5L5ql1gLQEgL03aTRWEcq9ZPZlMH95bRpud+Snx3VfQ2
/6jvCi09F9piz0QEfoOWb4opYenw2ipf0NvowPyr6Y3VmRNaL/wQqRH197KoERxahtop/NG3D1E0
1tQuvAsVxKs7n0QWe8P5SZdx5hm76QG7mB/1KxADjczX+rX/nMf+JpBmOAZtm+z1IQq3JDnI64mZ
cZFcOeo2kEKSNN0rSdZ+XnuEbaTvYsz5HBZbmfsqPd9K8rj7y/IqPE++DJaMIey9aiINF5oN7mfr
Le3q98W1lYj/cFjvfxUNf2r95dy3zv1yqUpI3W4O5uMwkXTFCr06jUQAtnmtaPc5kDBsjvP5pfCv
y3Hwv2lz9V0zhPjYpQo7y2D0z6DA69dzuqyUNvkEU2l93+RJr3exFBbEnpY1ULcseIblkNqz5sry
8xtn+o1XXSImccgqzH10mNeDmTUYFE/dDyb2Wz88GVib99lHXW5kntOhRpsm07apAbg4SqryAgk+
3wB7qj7VlvJ1pTZK5leGreTl7Rw5mkNP8o3HzuTHXFlrIIyr7VvRbsZqiz1yuE2tIDgbE9QrY3xY
0e9F0WNNF/rTldDFcFY7NjJR5SvPTfLaQRvv5VFxyBZUIER4JQpWmISF9fK82tBkS9FYimur1sPt
XFvZK6of19a/OjcxQzIXWY6AqpRfsUxgXYkBrVqN4lR1MkvNpX6oTQQDpvax6kShfe8SS9zhR+uh
cBtkt2GwEBi66IxSt6F/zeEQe8hq6NdSievfJFnJxyAt6g1OUvMFyld6NMvE3M1lod1ocWm4vWGG
j72a32VpoX+H2A++0e5ewuqP062wA77RJypC/swV6CPYhGLs7Gy0vQ96YPy0vv5rvarn5s4q61f3
IXtSsxu43ac8xxjpzZAoK8N2Z3QhYrgzhkRvDUqpY/gh3aBggxJVCWqf4IpTGdFwWovtVPwortRD
Zof3rdPPxbU1lqGH/a/nFjMYnSrPPKRtz0Zj5Qd7WWCBRsSRTVRZeFnL62Hp4hdzfogTKzorLD5X
PYO4G775RhHemMOo38lzcrWKIWj5oO2AjcbbtdeUzd9g6QU3rG1fe63V6qTRa0zptaxc/30t9Cte
e+VNaW470WgbIpQAhMdafog0tOF4r/3bPGzQ42bwv8CRIQfl9yFBl0G7zEDFMUdstLu2aFq3UPLx
c2xrz71tJd/UquX0JQ9lpBVbJTl5MW2MVsfAkDFkC3ingwZtlGEiTdIr0cVXpOdU8vXXBWWfKNm5
iMPndZm2bhAELFdHaH1yXBdrts4zCBm+3KxqXquuVzf66UWqmSoW5a+1vh07qB1LvT4I963rWo9N
Z8rEYFcOgr3zDtJM9mBhL54rIvyS+dCgLbTYruI0HK4EBGqgBm34JcYawJDR3lCtyN/9fGaiRPNN
nmkPOSubCxJM+YVVb35hBxLvjVH6JLQoOmlxtA3UrLpP07i/MRMLQMuAM+hIzMWtfVner61Sb7Tn
IBBPr63yZL40kD9OLI7YtZi6hOUlEbK173pAuG5rDLl0vZaiyja93/7x3//6n6/j/wu+FTfASIMi
/0feZTdFlLfN77+Z8m//KF+rDy+//6bbQhOGoaNhYdioj5imoP3r8x1JcHor/xW26I3hRqTe603R
3LeqhwFB9hLnfgA3LagI3dr6XrMXVQWY9HdtMkHD7TrrhdQ56fP8ay95r/vYYAiTE4yVXbKusAbD
6PdAzYz0ypzDbCdWXTnsUnUnnKpo9+oymETtT2V4xFchQJi3ZUacGLFHNibDIARlovUQJP77urVz
laWezDN+xJ4Y9OxyMPJsvGjLYYzbelsw6KHI9EdrWnefEdPP9kYvs2I3MrMGjyT61y7ruWvn9QK4
KcjO3996Xf3zrTdN3eTJMgxy0Kb+861HHq+QhsYy79shmvYkgQNQU8q8yXSpeqwTkibLcmKY4UFX
Qq9v1h4mnCeo2jIwsb/uVee+dMxC8e46g7zIbGhjh1mxdDSMJnxMo1r1Yi0ZLhaWmKeqRCdjIjf1
aUb0mdtrvixd0Z8G4710lX2cRoJ0Oq+vmVJP110Ya0ddVxlzoTRY/+G5tLVfb44uE/Xl7uhAQ0zD
NH6+OYNIKgF0Pr9/XaSbpQEvv9A/kaEobnGU7W+h6n9ch8OoyaXtOuStxaUXcK38dirxKlZD+5kY
cLcxjSxHNY2BKcwbzBoMo/2sdvXFWtaITIp3eSwXD4ZUYhlUDnSdCv3UWDehVNQ3AO23JOyN+2JR
06/QtkXuIPFPax2SYcmuLdF/XFvXE+po3BqLLj9RM1xr60iHt6dlLsGp+DBbOar9fg7lcfTRzNCG
pHYbHxZh2N7jXW/c/9JXV24aUz0InDt+WdqvDnNqZ9jHpXG1n5v7AHbSQNCD5a98VvToWz3Y2Yd2
ORApLGsjRgCMQhaZvdNDPTxmdpl/UDul3krKXGzW1vXsYUhfzy4Q771+jTfqpSpvVL1N3onL9621
jMpKu10bKlUO/8MTods/PRGGLAuF/wwcsy1oyJa2vE7vRipGFnVCSia4N5iisI+Tx6tBQV555RlG
1SfFbtTndRGmS/14Dgx/vJJCmyWaVGMFGSeX1QL21SV2NY99tYddP9Z2WZZOu7i9RYAA8d6pYsxl
kuq0nrQ2rMX/te71YoGc+LumEaBsJk2ke2uYlZOsC+W0ftLHRKucPJpAW5Eokve6iA9vzX/q81qh
193uP4w9Pw/7y81EAMrUZVPYKkJ0tvnzzUzCWlbSTPbvrLGZSMVmtqPAX7hRI8kG9J0pmz6188dC
NjbrWnftUdchLL1BH1C4RXiWNGIp4B735b4hz7CMs/Uyur47QDK69B3mbXRYq/H4IOikhITTgjl3
60RB3lWVs1vFTiJnDbasDXIm/WggOxMRJUDWXdK73I3LEi0b305vTXAuf39XbOtPj5imW7JhKSqS
u7Ku/XJXWFHpQd6m5p2MXe5FWwwzkDZJgLBZ6FatmqiBGcfeWN5G5px676SXCwwNVrnktQ79PIix
Ain5VVrZtyZwcKPZek0dS2hxZ427QgELA3kOrJCDk7EgBuNgZ3Wl9fDWqzFBp1ky1o3DEhoq/RhR
jEgK9muxW+oGAUMpnLQ/1a39yiXU9Np56bfWTY1gqa1Lj/Ui7+1YwazfMwzjK6IGMUpdZnVYW6IK
jy2/xoZrbX3X29abBoNc3T6Hnbo8AtMTj1O5jdVm3ucGQJWlXi5GkzGCoCKqKez4EewXgPEN4fSN
Pd6rC4GkhIhM6pad0lJa2oYJB6W0JSyHRVgY5IjOD4p/wNy7vOraCJn5ufVPIrM+p3nX3q1VBVOX
l5LD2K7FtUFJoVDJyvPfPyOq8adXx8Zvw1YwF7ANnV340v5uHJpsmelu0qq7MFSWqHP+EDd19CUf
AB36oynfkPmJgOcBAEZfL/xSoohBft9/LEkrbfFNRSXDMqMPP59p173MBmY625kUwXFFi8Uc4pqY
FHK1a1FE8yYsu/m+Dy1URYJ8Gy3GemUhFRdkYoGaLkV2GO1eWIvKzVLMasRHK2GM+7UI0ejHJdci
VsibCKjZRmg85SsjKPLVZhPNZvuOeg1bnJVRXb8ShwhUzYdUh+r2Sr02MoQkcAJTXqnXuM0V175m
vKNel8HYbLoh617/xPp3Jog54L7VxHpUVau7NVU7uE56+K8jJJ5HrVNxCpfl7AxCwfqgBNXBD0vl
EVWRdsuY6u/WbnGM/nlJrmtoBXinnh3EWm/q7fPbZbVgJgK8nL5etuyKgFB8eW46fQY3inXjVPXh
BzTXdfA5ROtqqzlMDRkBaAWWi/pF9MLyKXeyufI/Jv2ser40ptc52NB9V/TqYb2S0ZIBfLvSIGfB
nV2OkJPxyer90VUxjSM4DTdZLIe13qjbadMYWucq5vyjbm1Y+42cpcmy9noNEe0wsWquRUAEJde7
7AkB+OPqDNnG7ckYZ/sREKPpxtYUwp/APtVqa2U/RgTsFVXT+AYiexJRc2z8/CNkhuRaZji8ndgY
4XmBwbVR9B/IcwXY2QXFhyKbG2wCyn63Fs0q7Q5ND3B8LWLCrN00jbyNO624JcKueIWcWndqVaTX
cmXtlGm07taqMfJbz1f9eastdapeNTh3vHb3hzS/Usv8sAZrMQ1C3TA1D2vAKFwzZEtdO1pgo3sZ
QjiLJYF026OUK7dRbRDUK5qD5tfV915NnrV4FnBeG99lm67fVIrW7PS0kcADzcg1wOLcllFX3P3V
ddLkMGZltSNg0W+qHku8PCrvyoWNAgwSl+SFiJJLBaaNTZrzSlG3HgyMA9a+5swoJaKKnPw4fRZF
4c1TMX2MEwgaojIVci3s2Fnd6hA0CibSRdzQSEsPYtF4HOq2JgM39ENyaeKichtFtm/RJw13migj
HGeK6ZyoROeBJFr3pkqiwCxC8QVO1SbNAv170NmnviUjs54OHMC+1YMw2gFomrd/PxJqv86WrBp0
WZOZGExFURhTfh4ICUNVrTpKPYbxCiHWwSe9tFIGkJu6scNO2SMVRkRkrevxjgrb/sPcmhWGN6jk
m1ap3MZ9znpgqLKvBU8l4DL94a0HGP6ARLUf7a1FYmXVWekQWWX/09ubVVSlCxA/Wj9h4Ygxrhs0
Tfa6jtBAH7udPiVXXdiqN2uDTAbk5u9vg/LrunS5DYbMumH5n2muO+x384E1juC8hdxd/cC0W/bC
JOWVl3E+RsSLMICmzuhlvr30aaB5+qhVvw4G6xllCsh/ffvDEj07MmWx+/dfWVd+WedYilCE4JcT
DB76n3aeME0VjAaj+Op1QT/7Vo0SehA9ERNOl6A8ajvJrrJ9efdH9TrH1wpQqj9XB+g2vlbLWhc9
YbXx1ruJW8szoipHo2mzhjkzy44+qgZaLkW6mcIG4WBSHl6eKOGdFFQ/PmGEoHtDB80jDxTdm5ZP
b/1yLPL+w3Z83T+8RUIM5nS2wTobC820dZnyz4/zMM1jVM9Gsp98qF6Gq2HK0s9YbVssNAkgWXfD
PGCouxBOhi65AfRWf3rr4Uv6TH5IHZ0h8HFtVKEyROOIlVOIwHTKnAMLtAjvDTmrjsPSuhbXQ0Ai
eDLH4BzqMl5V/z4/H4wEnrCifJGH098/A+oSXfj5n8vLKyxUQnTVsuBk/fzPhWqRTWSygv0rh0sr
3deIDLF9+6IGOYlLNFTq5ZDMQYMOOPX9lMNpQ6DaSUxUHIOuR5hPtghbB6q2m9ByDtkvQN19V35r
Xzlhon59mv/7pxhWs8a0vhblVEdB2P5S/NfuW3H1nH1r/mc569+9fj7nX0xX/Pe3XS7R15oJ/3v7
a6+frstf//HtvOf2+afCJmcFOt123+rp7lvTpe0fsbil5/+18R/f1qvAZPz2+2/PL1mUg1onRvC1
/e1H0xK7UxVDZg/872jf8hd+NC/34vffLhESJPxXltFfnPftuWl//00S4p/sdBi+efQV07JNhrfh
29pkK/80WeBqxAZ/+wcilm34+2+a8U9GObbfkJpk1VaXLRSsubVJ/qdi2ZaCMZHOptIyxG9//ON/
BCJff7W/DkyqqrK8cO+fUEIwtr18M2THljfylw1/hKafkZRNckh7+GT20D51unllZ63tQtXxj0JR
8V7poUaNicCgNz+g0ZO4RhvKezTNcPAqoe/iqpbUWnuy7fnahuCHt2H5nOLF5gZK923MfBSOgrk4
JhnubEMwfO8LNT83UwlMPy5cK0hwOCE25GhEBYJpYSZ3m5BZT4s/QxfHqUhlkkfw2SOYmO6GELRs
q32v1XTejkZw0ocMM/mbLpjmjVw2T1lFFHLsKgsPIUhB5NjC7msQagtGRb838xFSegQSVQvCxPPn
dIsxyrzP8GcfuzLZ2TLBDJLv0n6V0YyTfnRnKSegH2auLfnpVQKR7mbEMxORhb7ZRfgDOjOohiOS
Tl+lWrGPetZqH+AkRPu28h9DgtdXdtGHV7g+RF6ryHhBjf50jq152KCELsM8yQ56hn7GhjCbumEP
K20au9Qc2wrkfTLi51VHFl+uakBoaSFuXV3ioJ6H3HuSXSYbYTcj6S9Tk9b7Iil3GSm7mzSc7wn2
IA0YJ8m9kL+MfXHow7z/VsexOzf+46CT28/seYQU5Hc7TJcUD4f3KopmeL6NxQDLhjIx1U+5L9Br
U6YPSplPO7sB3xUCvYGPhriE3/ugt/uTwEL7Zrb4QUvIN7tiTIoDnr1IvkvLyrCCxcKFNYH5Idv2
hb6P2jS9pza8QgLNPo3RHbDWk4B3fZQQzndkLhhnleEK4kLeAGPJm2wk3LRSsvdTnRx9G1UStpIS
nFHlOKXAGC0RBNuhjb72oRGf2uUgh8OPQxNGybvi2rr2W7v8VXFtwH9I3o2YjKwlHIMMN+vHwq3j
riucX/7Ger1ybVk/zhDFtlVA1OPnr6HHokV0rnuotCY7vn2Lt68CoAioS1tp3lvdW7+3P7vWrUU9
weBZyBHQ9OWPvTWsxQA8Y/Ha8u77vfaU5k+GmSL9HSQTgkL/7vju49uXmJtyQ16XBAwLRzcU+Kys
h0ZRWy+dBXq0wySfhwApLL3PEBWekvZo2EaCfML4Ic/OZtIn7w7SpCdntNyok6rCDZj7PXupGwdd
2Wr+zqqGx/WctbYT8+RoQp03faAfjaF5qGWghpUK68zTYqCKU38OpeoSjUW+CW0eJYWQ19lvB+m8
ftLCTGxmH0Iva+wWlRF2B/YwH+pYHTbQg5CnAfUsK3szm7WzLYQGZ5KDbUTqWXdz5uPSY4J6MCxZ
263taquyIWz6sw/t7JQDm3ZAUoP7KwedrJSpo17CpzYlToRV+J2NFlWj8QNLPFizisEMHAZYDjL3
8K2OPO9G62R4S0uPqfa/1nYovDTBEWYYzFOZ5eYJV4EUGHtSbPXlviMSiB9fXIoagRgnt+OtH4Np
LxtjdudUyOe113rAxEJ5LWoijHfQkz8DIikYPNPnASPpnZbZiYPoTH6E4bpXhW2cGpX/46+3z4gz
tkqgbdEj/Jr4fgLDKs62uayUJM+TT3nZmqRbB0wsKjvHXwt3FoQFB0ebi/FMEGU8T3EodnZWfMjy
aTwjAg2KjSiXUyq1vTGWHmp9gyCDdsoY6Y9wc6/Cm2jApV3ysc+Q+8IAML+IaOQh9l4cFlod6rah
i1IQmvKa5JFxJShsccE+qhPHjJKCtNWTqcnpefZ38qAHTt0Y9ZZM4HyWsE08y349n5s4Sw5z6R/D
maq1fh6CyiGgjFTB0i1envz105dKP2q2KM5TehgkAXQlgC+rVfwEuT2AsCAHeJ3rco/WS2a6sqiR
AcXnqu/r9OzbfJNgluJ9r7L+a+97vUavKdMROZyVA8rse71oTQBEdqJtcmKODoBSY1dqxqf1wao1
aURqPc2cGiPHC0So7DITSXAaHZG+tagjsbmddL92ennKLq1d48lIcspB4Mc1Gx+Z1Di4TYPspmbZ
tSks4XtFAvgvCchVg0lIDx2Wke4oNVDVi0BBLB4StaalD5GUp2RW42sVnYS9mor8OBpICzlYhxfH
cZrzo75UTmC/3KAe+i1KmzIbTI1scrz0GZq2OK6fXivfyuuJZI7QvFjbf+m+FlV+nq2tddfrn7bU
FmOxKCJMs1z67YR3l379mGfpR2jQ4bZ4+ybr31v//JxlfL16gPwVmFHlvvsS7/rXeYNdRpAHLvjr
dkmONzWhVQ5C4qV9KyZq/Ke6tbXrYfHqepimYqcCD1zy2eY2D6wrras2EnGLTeHHvHDmlyoPvrQ+
lnjscb6Ys/WkjHV/6eK4xew8Snfx/Jlc9Gbkvh7S0eQFghnq6rahemOs73RVIWXskz0vR5Mz1MKV
Wtj00M1LbGbS6ZCVygOyIgcTblPUzLBKFIFRLSEBA8UE/Cn3YT7dtch+YpgMTDCQQhAtG6Uj3pIY
WuSVBWRVgDbA80y0uQPgVbpAzaNV5viQpcbZIFKFE5bTWPDA0WGz42ZgkSaqQ0pcVtZ7bF5aLk8e
0MHirtwYgfp5yOPCk/A222bWJqsz+WKplQ2Tt/mgIGyW+w9h341YAZsYfBXa5A16NW6SWVzFRb1N
MLHCnFJ6Qty9d7rIAOk2iv2CL/caQ8m8opkjT/QRcnoZUy0DoUMkAr2XQun52Q+oeXQOCEz7UHDE
32qOCOSBBm3BysiDEWHBNx7CiGgKHi8pSCH01TXcnVhIaofQIH6ry/II74TNeDFXqSOadnTw4cCC
uBkeUoUVmJ8ao5to1q3E7wCmEWF0K49QEA5knvwmcTDM5iYM6XOJjEQyGbsuIF2UaC8ROJdtJt/D
jIm9QC+RFdXknZo1n0Ex+gjd6z2IxQTBWNs++mlWH8oajVX0K2xX6pMPpYqB8EhgbdvO5hOx3OAU
ynWzHXg8WYuZN5PRgShM6qf8k9Wlpjen5W6QEAPO5O4zGZTEw1Hky2DJ4JnG0kvYau1KovWa3cx4
QOaDpw4Si4qR9IsM6lo05ZMqoyhiXywx3CDG4W/8zk4PK1NiSPbE50o3jaGai/YBwZdvYWfvLRQI
POI+rhx15gGQ2547ppENC0ZHPilzn15QX7pGCwJx18Fm0wDnjb1HgT5MedQLuf4YNtvQzgIkA75b
eq0Ejt/JpwkQ4pA/F/hieA3aYfh7gIbPUOGJzbNcYmVCigTxHO6gZsKHzs3EsaPe67XaPkFiOegq
2qjEQZ9G3NfhtYAXDRO4UyiDYizq7y1bQWK65QEVpXxdS/09UqRWH0FXZIIjjGrUjuHb/FL6Mibb
H23I6ptKHw03Jh0lILLsohShJI2OsiGQYYgx68sZdLwkGM/JAKo8Nu1diIoRIhVbRQ0+KpX1CZAp
rxTioX0ta/tuUNHYMGGDFRLSY9YlmHLMNeVjrZKhKJTi2pr4jqBKmtwIHAWvxW0WxN2+0wYAl5sO
/U/Ijjq0bISqY3/6ZBvtR2g8z6MppVg8JoGXmYQp0u6qAnPgSC3DihEBBoOFGqBskEreNOECLkv2
x7HRPsV4yXg9/NBNUFfJDhNtssiOPaN2wCpsZ+RE1P2MPWATBCDQEmwREtOpwlC4kZzPbplL7qjj
JFVHMa9l8NnvUvmAXdrnoSqqjRhahEEtce7G8lG0+bUhC3nTpm3oKUOr7s3Rlp7HENetnOyOP8eq
l8GkQoi00QB/Z3gR2FiWwBTeGgGKgKklbdSwiFy1DCVXtbk/3URGQoulnZ3W0RblYcSURKBuABJf
liVOGqDOi7rnLkdZ0CnaxjxGJiJ+AQ5AozzN+GxLANwxImfYT6TFFa+QvHYI7nzTFqei6zdlavE8
SqZw+8mQvUVxwckDcSOxks9HCNTjswjwPDUl8KwGY4gUqxELKTtkyctSPlfLY4nJ70HI31WMB/eR
hQ3IFBCB0pOKf3sXXyt9m7IJ59aqyi5vMB0DZ4pfGb8GBNsAq7DyBbWZuP0isOR09NFMvDwan9ix
jo7VK7Gbz4xVIiyUZWnn71EwIKnpFzzBWn+psVIAmNt4km5y1UbWLkqXOWin9Hi2zQTkk4Gso/WY
97XhRroQTraMeE0fFFD1488Yd7Sb1E+PgvXTHFSYIeGssZH0llRJhj8cMKyNUQsLtzP9JeiOIOf9
+4ab7gQ3mZnD/ZkC4UwE8ENCGI7aRt1ei0n6ohjCSDWEjv2oQbao05BtuqQ/qVIdk/nZsEEOGZrB
CyEF5wBM/l5GQedm3GiHcVX1wmU7GqrDJZTCniEn+lBbLTuLLLvRcFJxIhn5HIUZ0CbxALwPy0Ej
i/dD3ruFEBsrNm4DgvVaQsQ6HWpifMBcyKI43VSjTNToyBnnMoL91pnkLlYdAlG65BLIdyBML5BU
UkK/Uhg4Qd2egP27haw/Bmr6aTD4GUwFTdMx8uI0QDKpN3e5OfS7Pr8r2XlWBtzXHBU+r8RjIEgE
et6K7g6WH2+m3HzSsw6Q4mLQqjSICoZf1Zh8S6cPC4sxOvlWlbtyY0deX7hVorlDZ5Ku6t0O+Q2n
joXl6CQutjcl+NgNyZl7MF63Sc7rJ4UhmjB58wImaz9Eqb5rR+MrMDb5TsdXJev3XRPYdyMQUwfh
GnyfjZ1WKXtclKBEsrAQ0w1JNFb+WfCcdzxeUlL1ThYuGPvZLRZNplLfctsx9VXrzJvL6NtQ6Y9m
S9yEQWQE54CP6owfOk/KKS2Ia6WByo8oWXt7IRQyMeawKhh2UWd/bjPkOguzi+Auho9WZDxrObAx
bSSwhRzAhzAnaBN8LLP5JZxLUr144IByFp9ns1T2RSjtfXW+Lgp+1xB7tYBtgxsZ41OLkwTSZrig
oHjUhuNdBApUCfKvZj57dQwGu+Sq0n6S86e2khLPaCXGxL44RnF91Ys4OjRhP+MlgJluhVMPeVB8
l+WkeMqJ0eRycjcN+ZNklPE+aksPEUPoshO6cUMQfBRxNrnrkktN8LvXayZoBWiiky5739mwq21k
i6NVBTtdEVui5RfN7uVdWknF1jb6bWWSbLKDaGsnPuOHXLt2kUSbupkfihwKQY8ysjbKjQu+0L6e
xASUwdBOPf6R+HWarj7YYO9qXJ5GqDiAN/wbOx2xQPpuaAAKx0zKUexL9C2KQPEmy8KHrgt0T6/1
e/SuPk1hre1EyBY+Rj4oLVBh0o6GJg+HpySZkZU1a25zrRusQU/qOOTocBuZM+nVZ9tiUs0M65vU
Ft8ClWHTJ0PuoIcExL/Buy/M1GKb+leFrQ/XU0aoQ7J91yx0dp+hiA64GoDOEXsRJCwjRDw7LHiR
WLqNcXbzoohkbSqK+aYj6dxWA0L1lZi8AloNYMDw4x6/wKcFDTyn2gFW1k2Ele5GzgAfAilgy24Z
OyBhupN1ZKuYJ33W1/5exbvpetCQHC97t8lq8z7q9O9qhqcsRhYGA9s0OgzFvWvHMgIHPLSJ8iVk
0dT5Y7IprRqqcWUJJ2VTunUifZwvHamzirf/GOkNcQf+6VM87obOekh8m9W1mvVeN+NBmmCehk51
BuD1iMTMuMlhCx+EoqGKH3zMIeo5xixqp7bT0LPM7FGCZNr2yHibYyVvDLt+JBhuHswGYbStnqhf
OyIzHnCH6NBq6qdhqk71PNkLhF64hnydoibpTErOrNud7LhjUpSCSxuUV33TT64l1Yu2c6FvtLI6
q8LYd7FfOMFsexgMBs5QTFDuEyAMfXXTq+GdbOuZJ2KV6WpsP8jB2SRLd9SbuXObETynqnD38TZx
LbuTvSCz2byMgnuCDD6h0ofGbzC2HZafgh2Ob5hXFkY94IviazPD9XdGyTLB0AkTj5ORtSha8XVY
VF24T7pj+ddqqKtbsxUP0wjtdSyaT6U93CWl/qnSOla8rd17uZTcpUpXOiHiI5sUySeY+uFTOoS9
C5Go95K42hWm7RPa2E3jcBfFvtjjE3mRRWWd5i42PafUs/jYiN0EPUDWmvwAGWbYaug6QRQwDpXS
x1dIh1+lzThultECdBS7Oc1Hw48of7gdevWzjYeA6w9ZuAG9ejXm8giZPQGUWgRiY0vqS2lK1olN
kKOjJ3td1qyS4YO5WQm8ictZYXmSElIHmY9VTYAHYk/s+sEM2/I4Yt6OuZWTE1p/0dL7rkomQvKB
2EGlv4sg+m2m2sKzgMnBK4NveHlg8wGs28k7t4vL0YNnamxEKdh81Wm0GZQ851fMM2zKov2YMSmi
gcmqaAlhgdghTr5h1wOpjTWxnukwGYDXb8AI7/1FUNNk6PArXHr6EOqf7l8Hln5JYtEjSZYZB38c
PqhAz2vRoNE5SYutqfTBsoPGM+WCzXRzKIKMtWvH6qhFwiDbz+F0QnCxdXps1Zla1fOMs4cjNTr+
Pk0Nbfn/s3dey20jW79/lfMC2IUcbpkJijIlayTZNyjZHiHnjKf/ft3yNmXNfHtq17k5F2eqBm4E
kSBC9+q1/gElQ8J8UqShuzh7ppVHswtfA3XAtKdwNvTk8cooeux3HMINc/H8ukfaybTpgwfGwq3X
pwjUe91CQqZ7SNpW99uISU+e6NopH5ojtQbKFPjGbkJHwe6t38F9eNBso2AI7+5RVgq34TCOq7a3
ycVpebXiXAcEJjZtwPDeO/6AmsrOiWeC4AISLHJRlHkrEANC2sGz5i2Cv/l2HiuGwCqp17MVrAdv
0dc9o2WdYRcO6PRPR9XjUzWGX+Lk4Hapx2BnQq/ora8d6EVVwfpHQ8V7FTvOyxxCcXMzHN1GB/xP
M9+ix0ISpk3M9Qx2FAFAqC6Lw9TGsFfzMh6GyX5ogkLZaL0D9b5T9Z1F11+p+ZcwnAhVCvcxDEB5
ek5BtsZT6rXRM3lWC91PewApYRvdoSh8JH6jeKSq9XqpvxqkrLX2scnqGmOFtjxjODhzi55RKGA2
2yjfGpIUmjoZN61W11tmJE4V7ty8du6VzEp5Wyy/KxDsMOo5IA1h/omCxePc4oyXR1NKOUmPV7ox
vuC/mMM1SR6X+jZMuvDcREV5iZGv2S3E5tuieSwMsgYlyKjJUZDYMOudlamMH1MBASpP3A26EsF+
GPMHIwz67dQRlupqgU8LOeBl0rdLuvxgKrhYgIsLikbVnN1F3DFy3Anj/MUYCaE7lRzEhDFt79l3
Zp28png+Dvnw0IDJ2zo2JQ8N4aYNbyXO6+GwNV7aAN1v1E3Qq4T0sFkMG376HD9kzMyOmomaz6L7
4DtxLURzVQ2SPfW/ikieuWr8SNIoR9xRfSQrWq5Ms4MBwUtKPnIzM19cF5npjx0CIqOzSr8tQyMe
NQRctRF11NIIvF2c4UfeK/G6j8z9pCwHFwoivGtn3nkdT6ZHSXWvOuNuTMzH0Q4tntCWWVm0vC6j
0W47xeTFd9V1/T0Ih70RjZ/dAYXOcPphLf2EGLLiN279HExhvy3KCqq84ZG/CrzXvIe6XdXW18XI
tAPDZkF8085riiefeCy6bT4XJgwcdDVi7F7wfGV0dGflolKYxUbnW9aGN41bPRiDivdJ0E7Q+DRS
0ekdsJKHUeAANPA25OydJ7y7KEKaBaZS2tZRQ+bAyzfNLLXtVDenqPE0IjamiuiswixViy2aQcnN
HPUrBHWY6Yzlp4pHhPfaQ78Q+DrZ4+y5MQyUoSr4Cwy27UrTydqSY1HWdeF5h7yvVFTSAj905qPR
gBAr1U0Smj8sxXlosv4TpkHWqkynlwJZ/ZU2uzUc27WDzsOZ9ORGCdvsoOSfh/ZbUuMkXxvG17wr
ttVE7VWLe0TZ4Rce7ekHMWby2bGpNlr9cFrc8tgDnAed6TEpH7dDlGxTy2LSFveEz2TBVl02tKIq
+ucyLCvgF9atjsCHUbctmZfionsUniNTmTdRg1GzRo9doXdz6xmldrASfn6mGj/SsC92WpP9wIIr
PqBCFWwcy6bI2GOBZBJerhw6T1CK/bDK6NA2CuLtjBXFplnKfAdw46zac3MsG+JDbXT3lRsiajQJ
tb/e97IYx8ao2LmxiZwCrlbrpJ7/mDvAc9Trs93cuAgA1olvDsnGy01qUKVb76OeM0aCzloNuODc
mApgtYGqSpN/MpP2Zi5IHjZOWu4dUse+MZB9aY0nPJOsLYpB1B/s5jYmfLUyyuM9qumdMl4Qw3EO
vDFkDbr0zusTxsyxacCNdv2mzZVdjZvTyjS8bl9q3qXL1C9Qawb0XdFoHHCsN+w/stibV2D9mB4l
7rQqMBCnf9rnavHCzOq8qEd9UdxPY40/1lxBApmUr11FLmwgU7Cf3dxYo/Z9RlExXE9eUm9nyx7g
Danayipuh+JHPMPwt8aj3jJutgbyhkOvM5yY32O7zzdR+dnILmM/qyTJ8fSpgrDbVorjIM1oBli1
zMUavSJTUe5d4zC2GHo2WpsRBAL0miry5ir+XmW0LxSv4IEaCeoz4xyb9oPj4G7hdv0eN1VcUgfs
kOs4Uw99RG5gukHIul0PvVUipaPdFe58soSzSDWBNo6z6ay7dbEBr62CxSrXqopmnjIQok8x2r7F
3ZLqL9SmsM856uU87fIGqTo8JclCj1ZGkuAbapfhPX3zqxMFJFE8Cv0JroG7jInSttGOsYuTRpyX
N6Wmr9IuLG6KPgRmquRHbUmbA+rUFyr/KN4nBQC9RCNqCGwSORj0HYc65V0svLM6DU/Qvzq0NFIu
cNq72wGDWTLp0SORiLHReah1VV1HeLAdl5aU6qx8DVBECFpzeHZme6+ow3iJWyRuEOZSdrNazuC4
wngdNE6/L90ItrMSkkaA2LFnFCf92U4vDk8CBYlDp0YDz0cL3gFPnLWto1yLt3g4l3/0ok7UKXXh
921c+FY+Uni8rstWI3Zft8k/cZGxTlfyb+S6bH04Bg5LuF6sWOVV4BNQR4qXdb4k2U5x9c/vPubt
W//2I93MAGQ3txCU5anJ72E0pAh9/fK3v0S6+tSBKyRKG5lTBsFhSAEVrz+c39vnFJ2Gabnq7d59
bNP0J+ZM4JHFpXh3fnL97UD5S1rXeonGYNjKYyJST1wKcSHf/lD8tTxOXji5LcqLaO0UAaYsYu/1
iqqWVuxjAwWYRvkDVS+SDR65yjipvqJ0qmwi1S43gGsakncD/KxMYeYyMGJOus5MMmXQ1UGc5wOT
YmLmO3wFsVlzJ907Jkayt1UoBGFHJmxe+j8yergENqSphd+Z8qPMXSY10PR+3Cb2TDefo3/nUb4H
x6cEPZSQuSWaL4o/vL4+zAZ4FkvYbH4bsE0EYJIDre7TW9xkKJnAOBYU62LlhjdaMZ+GOvkuShjN
rIhYoTpXxvKStgWaAbV1M+rm3gNLsiLEcKydUij4Ak7094vG+JQgT9wOXbImQbEa8+CiGnSoiQNC
wMCvkPkRZMoFQRVe2GLxPtkhXWSBaMKCLmudeH5TR/k2NjAUiu19Ty1+VWTReYqXAd0WxIeqXD+N
Xf5tabi8JSUuHIq3oQoa3jNaXFP1ZhWmlGscHlq8EqYjA9tBqdw9iTQUEez5xSCXh8jrMzgdBW7r
dAM0Z22Qs10NLuQOK272VdqO2ygydhZsJGA5zBy6XeC2IQCvZGdObbCF40/J3Kwe88z+UY7GtBnq
+ccI3YEJoknHbQDLTkLGQK3v8u2wPEeh/lBmhLcVPdlmGKp0Uz71KlnQaYEQpm11XY3XjRJbGBn2
wbbQEm/lNhTQkxjabu65+1qt+DxorUGsbRr0xtemUWTrvqM3HTKmG72jacduFGZfSv9cj7q6csz0
YQyIK+wqWVPs+bJk+opEmkM5qvk2b8I++zYzqG0VIB67rlBWWmyPNw4sy9iEXEiKs56acAcrAjHs
pbilG4M8BHjB6hRlneSQD+3a89UluKvawKJGBmVvau3H0SjXk1vYa0xcaxgbO/ZSZvKganh9iSOz
99gulW+l3Us+xZdlpmpposSpTr29tbTMBMvjODuJebIFbeUd+vAnxO8911gXgL3fAX1QzQzDdE0I
LoBRPgDGo8CcM6wA4+OMus8qH6CaOSmVhVjLIM2A7ojN4MGqauzM80KnPhMFOzckK5z3pYYa6bFt
9D01FA0tubA/abkCun2a0RJ28k8obmxLp4VVpIT/cOLaB8oPBWhbt1UeB8jSWP1+ZMstcdHYMzna
I4Xg9KjYFnAN0nmryaFyhmQcqcEEHeU4iz5ZSRT7s+GV/3QOf3PxyH/YhiagkC5RHhf3Hcw8xo4Q
obc8PgLWmD9VCFGmWhIdify0tbfgyFlmo7sLmB0oNSFDr/r2J2QSqi//+SYagnj74SYCFTU9U9Oh
Y/6FMJ6W82w2qRNC0AjmXeQ25rHvKM+rdIJjmzwPS1juy8x+0NywxqBeg3pEsmXAZaYKWuU8oIF6
Q0D/xgcMAcwwXmWM6Fo0bs2QbhpEqHZG5OoUmJbvdmN7rpRWX1cO9fBGoSZdZEEpVNBe8CEaDlMJ
YcMrnRu5iEULOaHn//yz/+bZdXSIX5oDdl518cX5/fL3audCX4jCo60h4zK2VblNPDjaGqr+laWv
IyFYMsD6g5q8HCy9gttbUN/PFsL26abIw+GAsY15gEIyHAMzilHyitAlr4Jhj/m8fuj1Ebfn0nij
afxX8Oj/G+Tzb4Dq/w1n/f8gPNph+H53j/+Cjl7DL2hefpTvodFvf/MTGa2p+r9UDDc9T7zzhu7C
oviJjIZ18y8V9plDf0CP5ql800+AtKn9i/wSLBDTIChy6TKuAGn7X+CZdQ9Mq2UZDh/y3wCkOY3f
30SeQvSyPPIDrm6Qsv1IWFDzCG4M7uOnrAH7i3kqvII2q33rV+ttWzVRE03mGAjeKNvyqL/sm4KO
ms4816t3+8XnyVW5ILavfd0Nx104MgVL4c9t25E8zeB0aHoBoUrbiIGqbVsy1aGL/KfYGIuATy6q
eWb320FNkaTLWm6WR4Even/ou4+7HnP9JNmaFJIyTT9+GVAjAG/876/58K2jKcBe192y9eGYtzNr
FQe0s6hIXo9BtfpJTSAcKVl3pEIx7CHPNX6xjI2PgEGqrsc0AFklt8qFY7e/rael1QjGXeNTQWSq
b4VH+ddyUzag2a49yPb1QLkqF9cj3w4XX/vuC/5u94dtYVHiT5ra5whnmR4q6vH6SbJleM7ZUWt7
F2F2Teo7rRe8UWnKRfKrJVf1KWC32VP6luu9odqrxWux2BbX/3oXP9xUuVrI+w8CYSF9hlQUmEF7
WTemC2FGPGoY6JA2I+27TSLk+6Em81CXCP8gPVMxqRYHym2y9fZ38pHWLcUAnKDdyud0ltvk7lzT
SOtE6V6uZSM4hT7u7NW7v5VNfTQv+CSMO7n29nKIM5Krbx8qVoXTlKbcYsrR+2as27xSoikXyG8N
xz57KeKk9+cQBsAqb+2Od4JFAYrXl6umA/wYCFRJ3GO0oF2yqDnIZjeDwQjr8KgxCYJBWEyrlOyc
Lxd9O/Urlbu/AQoPI86dt3J7/OsIIT2gF426b/Sp9KlpAC70UtRQr+tGQ6k7s4sv+tRUvlzYFtdU
toxMrXxNLORqtsxPy1y5W1cc4cIMr7zCPLwhJwNF5ZVy42gAeeQcVGTyfCppBZk4McV71zTiuwnZ
LBDFjNxpmbE3EuYEuWy6wrZgrKfhCLOSuYm1qy31LH8YsxW+QjZdgObZKsux8ykxn0JU2NHzT4pD
DQcN0ENiQsreXk/f0RIHkJtK1UQ8u5W4HJ3AashVuTDFDtlKc6KUNnJ3lhdXfudAv1vpi5miZS6u
UZ6b3W6Z2zt5FZKeZ0C25LepvTKjKOmsE62Z/NmLJz9ZcGQFhFhvpxF1fxLz0+iHRG/5yrK6dFOl
hUX9WkczcamddRXjBzqjhg3bWZySqS1IxUUJT2gJ+WYtT0reE1NpKJK2+kFuknfoeq+C3YJKqp8F
C518muWPVVuElIfFaibOmVBfIScFwblV9VUeB+ExFE8fsoOPwPwgJJgLHj7lsGce0/pyn2wRBqL1
gaQddxy4qOo1vmyh8z38RJPWkULd0eh/EKs1JD4jh/ckVYARNqIp14sl+ay5KXirwax8ZWAWBZKL
JsZdjFii5bZ5zMMUAkrSS59yWeWTR5q4MPi1CcRM6YMhwUFh5JG2QFOpStT6s1jI1nXVXbxqay7R
q9xESf6LSwVmG5U9j4SjOK3vZrkwSqS4rFFEkZuisNP3sV0eIBM9VZRwttcf60K25sf++vGTCq4I
6muFCcy/f+HbzzQgBqPwOtd+1Wm4UOU3YcoPvP5KuSp/b2VWNYnVYTe5TQCATpNYh3gtf7n8uQ4g
D36qXMoNZQ0z1AEnl4hL1ONpueohz2zfPa/y6SjT1tsYtkAEtmLwf3uDxWvs9QpOUoa2v24yzfy2
xutxx8yJHthgiL8uqP/HaGaRjZJ3hezvuKvV4XJFLb8BoCWSWaKg5bqlAVkvlyHZkihkxO9l2kws
VJcanlLXInPYxmsbL7hNpQP9IClvr+wpGH2Q+SXTXBxZmqqYfLktKCClltj7oXWTnOTCzlLUVUtV
24xRjrzOYuHsqzE6Tuhw+LIF1YaHFGTodGycz9RkcIVDh2Jd1kvrV3k+8Tiodet7YjFMpHk8dcrJ
bgiktARESwT027pZd8Ea2Bqvd6ht7Krh3ZK3vxE3Ui6W2WVjPY+AkmsP573F0ZY10syVb4jnuVOQ
B16VYJ7IMzHiASqXD7dsXVe7huREqY741QPIceZF8+UiDLUnawA8sZS87KroOuUC1bLcv26Tq0jO
kZ6UTXmM3H1dldtIHuFnPdsnuWYyQqcredxbU2599zlvTVejONXR79nQPXdNC7KhyFtQ9PQMejtZ
R7W9K3UbTEbvAIXRSNoOShiuSxSDhWwhvuIVz1kmQslOxEQt6Dkwe2LjW1Pup1P5FJABBdHZ2KtC
DC0oiuV+I7Opsik3ykUldsuWQtTMoCGTqL/+Rq4Od0ZvxW8fIg+VW+UHzUAe+CMdlYiqhcXwto4d
CUPvr0+KAhKAemzBVydAgY0g9jAZ5umWzUhGn2JjIlpyNZWJ2Ou6PPC6+rY7l3GzPFL+USbfmOtn
yuOvq2+7P3xbcv0bC8DfvuurtzOQf/fuLN8OfPsMp4ZzE+KbDbSTQb+cxKDXjgx6cj3ALncTBh0k
DbFNLvpfLbm6uAyZ8mDZuv6tXO2XOvIzayVXzNBhYJVN1bKXZS0PVhAC/Pmdb1uvn3P9KkZEFcZV
hm/1r++7fr1sXQ9+94nXz/pwih/+5HocBPDp6MYHbN+JhMRrKxfLr9aHVWPOvTUDPGVQcYguhrFa
RBvXhWnlzTaw5h9yk9rjHIZwDqHZ9ZAPq3LH/7qtLClNxlgzrORxhowXPnzW27f87f5+AP5Q2zUi
3vKMf/1Qee5yG5aTdFKyeT1G7m6M5N97rofLYywNsONQH7xqpK4FGUVeQbmQF29UOm65o8G0UlL7
c1WhFzpk/bCBVUmQh7T9OQoRc5aIWksEQo4M+eT6dfG2sSk0sHN1rTMwibjwup+ccgn0S3yk/BC5
Lne/bZTr6gxjRSuW1ehCy4xcZVxXowqhdWw8HxMIWHGK1W2xwkW7FtTk1rQaY9nWleOQ/aW8Ooh+
25zMZfysTe3GmaHzodmcbNBPoxwtAmhTxJK9jCVxleTJQANgWSNJTHVBU/EcQM/TB1lMaV+0ojq3
3lpmPIC0MXGbFHScVkQXnoyqksKu1p6hY7SXhdSJUJHS6f9zGeJNMdOkqMgIuWIxfodiITfaSqus
B71F3NrByzXyml2mhoi1AxL0gQDM+6F3LX8Si94sq2PcBasmrDo/EbMW2crhcyQJMUOjFqrfiQUY
3MVvG7icYWl9A4Tc+1DC3i/kNnsEQG9ocAhHl/KIstTjtmwNhYFiidYZiVScVpLnpQFpnMvh2BUj
sVy0izUcy/JJpQvmHosrQXGAnykujGzJhdyRVeGwRla2WMe5PfpvCz2LDiAaqAyKCERWmZJFdNej
6J/fmnIrNZnb2Uy83QyGDT9CDfgEZU1tHzbz4ePBmuit5Z/JPbJFQr4yuBlQ6Lt3i/z3VblXbotr
0saA9qwNyt8DHOEZPyqgE9xfmEBy23WHbE3iUnlYrKxSEc3L+ytb1wX0oJ/3XG6Tq50mkj7X9bfW
0uOwBP4XPNO/98od8oGRfxdD7uqQ1NotYsi91uGuq4ocMt/qeUgQFH6NQMbPKqcs2UUx0JIALf31
u4MyI96j0L2NBqaqHkD89jDN/eBTO+bC645LcKRRmk5tiNRMMCLA3hg4DkbV38hFT4LV6Xr34KhT
y6CgEXTIRZ+ThwKf424Gta/eOvB6mBlcrn1YDuZli+E92HUK5Lhe1RsqJrhDiymaJhbXVWCxEXIA
v3bLljxGHi1Xq0DNDjIF+f+Ttf+kZeGghPqfsrX3Ufnjz/9zbMme/HifsdXf/vBnytbR/kVVQgcf
aHs2VF+Rl/2ZsmWX65mm6mloXFA+uSZsyfJS9zVdm2oGgohC7OKnogW5XA1pH40EsNDA+C/ULGzn
YwnJ5T+DpDDnwHkZH+sHdRP2Te555YHpZ7HSw+jr7Ee2+jC7TDtVDMmbVu3g6jTDeihwDh+RCwQq
mhwBTmHxlzm3iXBQurj18ADO7hTr1rMbogRuxDdumyB7oYGXSF8wW0DSVd2NCsiu5Bzl5bEtbykF
39WFg5eUV62tcdoPWrPyvKFb1bA89vTm9/Fku75W3VHM3OULQcZSjnARgOSFeXabqUNHRqrswANm
OXQKdCsyIO79cnaQDd/EE0oNNVA1bDtmKD5tvVKNfDVo1itkdcjmX8s0mlZZpGIahIhHASa0xh65
6MAHJnG6KodUmEUlrwmYYRh4DpSSASbMpF2EoH5nOljUOZvGgyIJJ1EHgmcePCNHqqZbpzrzP2Xc
103/0Jl8d9JuPCf/c4TFrtS4Okfhn7O1cQxMZwOKdxY4XSdWAHQx2mGlcU6D8hS2XE1wIHTKw92o
Zue4y84lGS98YviTamPWUC3H+RI3Dq7z6ilWl1PpqRdkkh4jxToYxXwJ6h4D8F2Ta4+N0u6stNm2
7UxeITs3XfyqVSXy+PFT0M73sdvjM2I99ynu46SH261TureOMQk9k7OdJi+atZxAEx68FEczbbiP
cALE385LQafH/c7U0zNYiouZzCdIJ+ROUh9DUR95jtWwJOcY0KCF3m0FTDxLd0CVwGV2KFI6cKCF
CUyKJIh3S816XTr2cz23O4QBLupig6p5QkAfrpsZvRo5z0Fol6fJio6BrZ2C2oQfFG7nBKqiYqqo
/bjaoeebyxaIbDYhg8+EXuuM53TIXkIL7vi49VztUkXWoeoiPyH8gwToq016FndYC8bHvgU3tKTf
mIS8WmH0WnfTvbiMFcIPtctDbS4PWr0nlP8+qyDz8GHKcFGACASnHDJDkR5rTMRCY7z3iqZYNeV4
gt3CDAeuMFAtf9LGy7TYh36O/dxYpZp1C7XxFp3wi1lNJy0yD2E4nyDIvrph15H+69fxZOxUEylQ
a3kUz+RSWwf0cdDDjP3Amr67iJESu0zp9GBH8/1Ymc+RkfoLRgxGlZ6bGsM28R0ztJ5pRi0vBpQ8
gvLoa4DUrWtDdJj24ZS9MKCd0B7cIqvrR04B+xmFP56/br4MmIjEavxs9clrk7Z0Eh0848QnkD0r
ZuobvOf5HB+CEoBDMz9iIYT6hwulesGePT2nY7erE55VpfkMtGJIJjQPhnsz64HN5udBdAfutyla
HoGH348GOejpXueWNHb20g5fvLnzu3F5dOrlUdzBXp1PSpaeGSFfxIURz6MWjvdOPG6Ucnls534z
aPNqGHUhp7gNjH4zQQ01HPNgIfpJ+me5jK166SBRlgAdJnxTjIbPQ1OD35N6zjZxE2TBrOcW5UhA
+4fYdL9Bd1iIHOC19Z97hbIxz3aaTidxbllIXzYO3QPeWOtk0fdJUpyTmK6gj5aTbQEExKIXj4J+
l7fZ62Sa2zh+HgcSl/H0oKNbLB4m9Gt2daw/Bl0I0uyx40oZg/MMMo/nRV0eVfPYKt7nsMJM1Up8
JUFUHIV2uEQXp5kukTU95Kq1EQjSfLoo/fzoJCPK5z29TBnDg1SeBi+8uyFNcms26vcIWCap2M2g
g0+jjnJrONN3zwr+QEIV8m3y2oEOQpYZE9rxpITxtkNuK7RvCbsr5RKM5Q2gl409artZ7w71kvqZ
a9+aFjJ7tXpBaZ3EOk3rYBnLyfgGe/VOLRMfkcFDrWfnvObcJ16POeKR4ErbTLSbr0CyP/X9cvKq
7qFtF7xgnVUSTCeS4mfxvxLHuxIBHMyeGTQcyKeUWKz+O0jry8Sz2Zj9Q63ziiE6iM3tsm0c6yA6
q7jltVo07MC7MBNT6wfRYZtTswnL5JPHyNYly6OW5C9dXf+hB499Pj0giQ7X35y+69GfbezB/rCx
RUzPok9QPSxT4eqIl6jVBXVOA/I0hO5z31c1xERGGs98rnsLdrYKJkzt7iUSl45qlQ6XqEugzk0P
WUHv5vXnaHJsgj6bVy1/SbyR9yO6aaJb8V257tzKN06bbjW9CdcIvn0FkHOrFUEOZTj6hHhHgs40
cWg0G38sOuTAsNITf1I6Y4VnwwEcGa7VVvfkJvULokgDQF/te4II25Fs4crpgurG6A2EQkfbT+hi
b9JozuDGz+pW0NVTx/YZ7oC5LvMhAV6MvgnctT59zqfpArVtPiFhcuq09ivzVHNlBG63TVOFQa/A
loFxtgOxbk3eCqUFNFzVB5ilgy+xwLFt9m8tuW1e4nk/5h3EHPsujhJ9tyS2wXQzNn3ZkgsFptvb
qmmI04awQCrQc6kgyHwg8lBPgzkD1TK6G6ePAl/1IGlnShYwd0eQYA02CY0FsYBdpfl5QrUlWKwn
za1XzFECP3CLHSnspyhGlzbsSA+7XhUec5gwfTbU4DvjR83RIiFCsgXcSRfSq4e6s3eaq2yXAh78
km4LU9mOfUvtjuyd8uy2r3Zj79IJAcICDvDcbZA7cOrN7LCl02+UCjBK3kJbrnulPVVziXWlWPRC
jIeTWw6L0946UTPtCIoS8F1CgzneZUp0QYC+3BJ/PborL7Ne4CkeIkaBbR25L+Qu3G3dD7DZiv4r
8lVgtZJoi6gaOCKHmYnN3LzMzEd7crpNhRD9OlfslO6GwnFHhjsseLChgn/PlNQfCgvvmapbRTjR
pI17QD/vuUfcijRu4icNnQevQDH394ho3TOdhS/WbOeAQMe03C+ZmnefVHL0dDa4csGBbXcTtuIr
rNieHcW+Bcj5oDfzQ2pi22NDhQzcPSjVl9g8KGOD823qvwvq/wYi9heklYseuQNCwnSFghyKdL/D
bMA4mdjSpeWhd9LXOj2OWvZQOOND4E634P8WhItq4qjJqbf/8M0fNDEhbaNmx+wBKAVIT/ejjCc0
yr6wZzxDg1C7zAZ0AdS6jtnGzulfCHQEhX/KQJZ79q0Ilf7h64Xc4ntYFV+PPoKL9LiKrh5ior//
cOa5k5EEVXnQO4J4+poi6nZKXSH4dp9q473QMWjLYzfdxVZ+akx6NQLbKJn/QRn+L6p78kRc5lUE
bZ749/cTCQ1KHC6wgIO4+dY03FtEJplych31E3X1ez3r7h2BXUX1jITXtsj6e1HuLDRGn4yAFb8Q
5v5wOZ/+8yUSc7S/XiIPUD8YLEtzPuJdqjQcl2R2i4MH5Yuu5mRExp3SxrgqjCNBqGVvQfl+k493
1RKfZ/N3IrGHsL2UVvKietN3I6IDkOGhay2XcK/byhO6wI8dQ5eRzGu4EmcR29n5jKIXLFNCENsb
92liHSJeABGlqx1vSjbd51Hiu7l6WQzr0HAvxhDVKzR7o2i4T/A+0sxnpKx2NYNf4Pb7op/3jdve
Ux06ZJ21Ts2AGBa+9RDsCqxHcM/Z1kazhTL+qITzd2zYnuzJvPVmCCtGc3E1+KVV/lp7PR+fvDQl
xHqiRN10hhWaQph2qgExMfM/3K5IxYzYhTb/KJP6UZRRPB4m0CjhWKJaQCJ/fzx0KBZ5iV8TCUr8
/Ur1gi6Kn2ffZGQ9PWpdc/zPt137C+Lw7SsNMWsHOYq/2O9f6Y2ay9yUNzO051ObJZ+R8LIT5DnK
8b5l4Nu5ZvoyT3RqC8wPtR8emO76tZn7BnF9NlgwED7jeXQsoMjlw73n9ejCFZ+AaPEwoDu/Qr8e
fhmJT1f/1Oo4QLjLysZoctUzdIzFzUJ/iIv9SXzu6FY7Q1lZg30wCUDFrCDjSfAiUDz6dPJGdT07
y+PArCq3mq2XROs5/2qjwqT04575/d5MsjMU6F3cfnOjkTAl7TceaJjNpFEccyrwkjrGpqNrHRMN
f2tKYys4k6FebTFrhAHiBmcMEXpc09PvWgcqhEhKR4oo70NcHKdHsrMPMcTKgSkYEbjxrGdEx025
hdz+pWE6WmYxejLLpavGfYJBTz63T00/fx90wrEiZsoe3dfNEXonCfYjhdFLaCXnVM3PkWs+6yWA
6QEDmvlmUpJXRSffFlobN+x3c5W9aFngO/qmMy5ThT/nbB1meu2hc5/tQbuI6R4Ry2neKryuuB/I
eVJpH/R+oduN/Lq4m3QGLX6HMhK/2eEt2ba15vQbB+Pa0VW/o/V4C2ls/AeILUqnf+lfAN/At6NI
qP9F2B8MbVmbilEcxPRNTOkmbrv26ATVk/jJJOAPxT/0tn/X61sqISdIPgeZK7H/Hai30Wco0+ZM
Z5syIWuZmJb/PKT+zSvrgEo1TbH0dPfDl8RRncKWUgvMRoZiNVpIOSBO+tBMiDaHUJhIBd2lan2/
LMQGLiaXmnpqo/RVRNloH5wozEMQ8LaepYlMywFa6G3KtGfQzWeHjtApMh8RmlNb4mKTJN9cm6+B
qozguYawGjUJOuI0nx77UH8cErrqpkGUAF5KhdBba2MA4fT3Bve/D9IX3ZtPXdedyoLTZF7mGMtj
5Jm3sNAPk0FI3hZny7lfxgk1meFBnKRFHILUw+1s2A8lSQs73A5u9UdFhsEFmB9Pl9RI8GTrHzTH
eg7z6eTayRn32HOkh1ulnU9i2tRF8VmFFJhaDUqP1mkJP7kBqQ/8in29YZZEdm+FROkTJN4aO4EC
cjahF8ThV4vhQpmZk8TpeZhSX0eqIeNOQsk5iLyC+Dq1oaMZEuu5sPuHvG22ae08U0tZi0mJN2Vr
hXMJgvFB9OAm87V/6EbVvwlweMSoHTErUtH1/YBgRmenm8o5Lw5axvBZ5Ai81BhMxEJypME9dqWk
6qnMFAQ+Iu6RMsV7YM7HaFI+6946Q2ttuG2Y5g1MDYUQb2+6fts9Ioy6rpmhi6nbMFzafLqPlPCm
dfWb2k2+eGidVEVHSk69TYz4aXbTF8STOoYsLinGxUczDv6HvfNqbhtLt/YvwhTCRrr8SDAHRVuy
blCybCHnjF9/ng13j93qmXad7/pM1bApkqJgEtjhfdd61rag8JebHWoWxryKEkDPlc9qVC4qunq8
73zzKkfVau7f6BogxWlOkT+84bV4zRjMbKO4CAJ8ysk5KsJk8THuNIoLVO9Iarh3nf5e6zqvM7G2
FS9yk2onMd6icWfO7bakONIYHbwNVjvUX6xy/FyF6i0bPPCeWAKHnVyN+Qn9cDZzoAKuebsFH3wU
dXOPUOUNMNVOLoLMRpYsjGc3HleWwf99e9cVw2fL5F/cBVwS5O+VlOha52tiKves3Vvvn7/o/zCK
sXCT/9MQJuvah68Z/iMop6HP9+TCeA0MT1Ha1DWHYSdPcqMdb4WFODD4zfmF7Pnvw6fD8pkZWtOA
WXzMRamEMRk6ET17QK+fszq9yHmOpCb6vJtB5ctIs4s/tHgc2avEvecbYl+z4CknCi9UOIFP7I3G
XOHH9gh2gQTQbBPKmrWqreVaTLO+WhRSRFGv5HrJoVBqg/OlukHA5HPvAoTDqSqHjCG6dIqya3CO
tOhnCOlapS6rsGx6C3zrGuqSvt+x7atXVZlezEz9LMfdmJMuBt9AXvqqBt4A3bCJJb0YujEAqIBF
D+sJtENvWHPwO/FtxuJsDUBe2+SSG+zH4/l+TKdTRrIGVtUZ3kvyKv/Nxqx+njX1czyrl6rje0m+
Ej18mfANdfwuKXib0IZOZzH61ulRLnTsUT21nPYNO9dZeF2VXtvac0z/mXogV2zvPMsKBZEYKO5C
pltxLefsXZZDULvd5KzMvxWVu+uJZYLaBVLsvSYxsh2yiyVYdUzz/JahmvQZiRJlTeCwEo3XueWq
lMu62cxfZ3yvzTDdBKGPW1NgiQsrXNypu23Y7saEgk4q6X2OeilTKrGxfe3G5LWb7KusWmvU62S1
aUJdqExiI4tw7L3e5D/aNVixJNotIZRHFfdmDTxFzvAR18bQm9fAn27lz6U+ndRuFVEuqrvoklNO
Rsl3CRfc4DyuoqQB7xxO6zYVezn6yspawX5RtFjch82yiZ26R2ca3rQifpgpzmid+qAc5ajbUSTH
8H/RaR3Af3wVUXzR8o7NZvgqBEelmIzQVF9JuFkDBzW3SXAyTfNZVtqynBdw9eaq+cwUfopTpg9W
l2X4EFcW8WO8Vzp9Fql4RmYFIlPfaMkM9JmpjtVEn2fIIONj6FJHpCsPo28d2EfobFtZa2vblPJi
RXt9z+r2CP7ktJzwND3kMjJiGh4HPk9GL0FVQOT5Ru7G09K+umlLuh0O7mxASCz2OdACWeyGSQOT
701VqOvLE05WX2Mm1XJk70C21dFF+mYXlBcau/+czpJMPjOTArJMZ6BcFVVnhmNZJ4Q5+/2fRy3t
Y5qI3H+z2wT5jtCHQUT9sMpPwdRVOmqZfWNPb3nDBzkPpLp8os5FwaPDKi03ow42ScqY9GgG+tq5
J2vP8sRqQtdakbcVrmDU0E0a0vs0MZdhe3kDW/9axSxw6+gdbNFbjEmK9yOiI3pwE9cjJw10CDF8
mNfNYdPcJQpuRhWW3hgpOipN5py8VsRGBZPnEhW9N6oyA9LR3WZAQHcBvj/VLFkyO/MlL6JnTVaR
LAK7V6OVgdLVq9cSLrIXxBALbIoadUEttC2obaoGJtxrTrEA6EO3GvViN0j2JFXuuJ0+k2Ua9v27
WpPQUHCBy/ElnI1DASN9QBMvR3VLtKeNzuAkx5yHQFGvakXOUx2+qg6rkH74bKjj/RiLPW73Vagd
e6J95RyeRqCcjWZbEE1WDSz15LzbpReXM1Jef43tPhAFjXnrOY3VW/lucpmEiZOtcXRMbpTa3hT0
BORZkdjiKt8E0q2H+P0iKwPEyiKsG49ypyGa/hG22d4spjdiozcddXsIFKDntO2+LlkFFd29eo4q
W/W0adj12EOsvNwEVfOett0jdMtbeUG39p9L///ru/+m766p0p/03yMk/l/6+vU1e/214/7jV/5o
uDuCrrpD15xrl5rx0lf/o+FOsASJEjqbaEp5VGDltv3XEAmqey4QFWEROvGXEAldp0uO49Ki0mO4
2v+m7a59XPPyNkuwBaIAg7XJx9JBrJW6aAxydVtSI7a6Q7iuMbsnJRqKPSgceEL5vqkg2AZNloEI
taP13MOL/eUz+09Vzf90GLZLYBxHgydM/zC2zVpT4wrslX1VFiV1Rd1hau++2o36jU64B8cKh3pD
fnqXOPa6lTykUB+N/W8O42MBjU8DsQAGXB1HD5tOuYL7ZbfpCC1mQWj4e7UWpeenoJUnTdEPCjTg
3j6AYMGj7d9akfucTjXauKJdl1qmQ2zLWU4ZPVFPUf7byqsQsqb4a/HTNW0DXRVSC5IwDXvZuvxy
YGPSmJVm16BoZcAM1N6CIkl1oxFtdc5skw3iKEavCENQN7O0WE/0mMdYF+Wqati+9ID8gLELC3dw
cOxLaCDamLKNs4Gd+M650XM8mW52O1C6Ok//vmG6rD0isrFlAP+j1AMQtHPD8WauoukITekJwnx5
Gn1QL0ZEzl4wIS20CvW7UjnWUdyZwX2F3Q5p1rCbLNQFyjwoOCvyd5eK9VoYiJQqcJVN2+ztKiUT
O6XLphL20ddJy3qh+dbTjjHhjUtYcX5RYzIxitpnxQTup10b5HhtIfXYAel2Q7tDKVV4ydSfguRA
JwGAJMI3KzO2lVJd7fgbKa3oAYbwlCapSz8TmYVRMWPkOjX0oI+3TofXu3FPqpIBsSXpJMXDttWg
161Mm40qQfZFlCA7CSVeEjNDMjkCL7pX+OnBAZ+eypi4JHufKjU7KKVVrYzQ/d7KLyQPx8sQPWWm
Ne3GFh7KHIB4t2IwwEClMc2ieXQMFAitsxt6MvyqKfqeZ/i16bsBs63ebYpSBXnngHjWsfB19tvV
XfyAsvErTn/KC71k7xauV5NJQxzhtMKVDRGrx4EdmCR5GGW7xqJ3DjKxa5QQ6FM3T4gUxNao9dvZ
r/es24EHuybzmmXtdC0+SPPgLuhricKYPMrenxzaYytlqvDojyw9yxGauaZufftWA2oe2LOC59fA
oR76T5gFU6/UIE9Btb5rx/ZqJ+l3TUxi1WZGzE4CVEtjMGWpQx96uf1FKx8iLRupQ0/RTax+DfrS
WCfIU6g6qmGGHFYd1R3ZzN9lSo1ZSi9h4wK+xRgB/DdNt7YD4tXPR+QfWrOl8GbcigwiJ0ZQzoop
3I11Xa7izHqbAg2gVKwBSoVamVq6IE5qgqDZycgJy4K31EGg09Kg3RrI/jx6tuYl9+uzmQASjKrG
ZAjQ6z0cmmPRGaYX0qE50l1k86vYsGGWu6rECf28ydgCehXGwdXymGJWX6colQRDTHDAlaBQNOb2
h7hUPkTKH2a55eflhmjMT5qrp7+8ZHmclQQmOnnz83eXx37+uNyriULcxUhyFuniD5rKMIqnwA+t
X2Aoy7NCn+0NYIInPcwJ3/4h7YxE0ZyWpxdYiSYtR0VtW97y9HIDBDecf+BaOGXwWvCR1nTzNKh0
UhD548Eft8svRG7irObBkLgjXAKLSvLn281W57DTWH71lyOZVDXc+4B+2wbzpqi0+McR/jy2H0SX
H39neXRaDn55e3s5sOVutRwuQwgRumB1Ba3+lRm73ztDcHopnJ5KoH0dkolWNfjBXWC20xoWxqkN
A2cLTvu2IQ1uIIxog7XRq8d6OIaoC4Byfsu6m96f4s8WuJw8s46UzPs7qRYRRvfeoqss04JwIlNJ
V34ZQkqeumxvzMDXuS7QVDGwrzTYite0rve+GgDZtfSNSdt51dvxfWyw2bSMGz9RCdWp2js9cNjX
0j9NcWnRVqbI3dQC1DHxMGZQWjvY4Fc8eP45z18o9l7G0km8Nkbazfg9kBZSfm97G2eQVe9zIxrW
vl6PAG/jdA3r6cHNIdsUfXlVRj/Es5seRD/Nj7pR7HyleWODspkjQQ4SzGWK/EXC8Fzd5XPrrEYg
aV4ZCvasRuliJY5NT7UnBfdxGXgTmcG2rh38NsLYMqjNhn2LShJe1q1IUSL4aXLgFWY6w+98o5ja
94rr90vV3bAzKCDiG/O2/QZ8wTpbEUaV2spjTw/HbtO1ctJyi3Vn4cmu2UU6TQdNEa+Kyr7NnWxc
B9GEAXP8NAHih9uo19tecSC4lqdmDM1be4Z1rE++xy7M3Ebdt3rIvot5/tpDpjeVOr9Xerva6yQb
sesiiGeIypucHjJhb7h/1S4uTuKd9Z4LRmQCJk5/qke/gFiwf21GiyiuGimLYUfFxrKYR9VaP4WS
9wDjfWykT9UEb9kCxO9njZk001aZhemmkqmwPpuR9NZRaWjpEjFeluF7VNCFqLSTWVffNKcctkC0
N2V1U43hc+RS5dFtCBl21R0zu9vYQ2Q8Wd0rwYc6LXxAu1FajXulUB60zqh3vYDECYpllVNp0rPq
uzWOUCciyInTjDgbFFcLIPekWeMldQQe6GK+zpIlPZvNytSRWQxo/dcqTHxX5QzQK2Pb2MZBo3k4
mfo5SacdS4y9iu7f48S+IcViou/HelNYAU2Ugn2ifkIdMG6CKbQJmkiU24LVDC2Y77PN6ZX4wUx9
YN6SGPgSFSoJGAGYryC8S6PsjUv80JvoNRKbnXxpnmfQ0omdf/LbPGY1Vz9aVEfYRFMhdcaWLKsu
Jl5Ff62J8DbCPNvA7UFs44TPOCWI33WSNRz7ceOWNzFpBXwTxcnQmaBGf524Fch3RU/PUR3cqiEt
YXMmgsO4n7L+efBB5NrOOJ7wTW2VPrDXunXLyu+QmEGznsGaKijtQNWh8tMEDT3QoXznxrvrJJxb
+mksDOoVBJNv+rLc0Wh9GcFyrUK3fBM5cLDBrsDjdOzbq4hZLIkeBlcPVm7fGx7dVvtiGeXNGON8
YPoBGDm6sDo6ZTViymyPeubcOnZ121g47Ea0siycvmA+vBD0+RmRHcQc0AK9cqycnvg0VJ/wi/mg
J+fOrxtgOf1j4RAwUkahYJhMx7WjuPe27zC6wDFah8AYR9tkEq6nxjMLfV/a/VOs9kSFBfEqNmpy
bsI0XIHQbHNgaxU6XnhLuNu9wOph/Y3T2WpxJJqKes5Tco3nvgM/fK/DCtk4OlgnYiJfSsz6q05o
n6FyIhoWxqM9n5xISqZ8iLtq+jjF1ndnVGmQrhPF/6RAlE9EfTVZ0oZx8RC4Wb3y4+ksXOdbPmRP
BdjFlRrt3dPUSXFZZoeAb930in9LEDs1jdk1rSwi0vKJ3ZR8Znnsx9NaarGWsvCmF+VjxSSzTyH1
Lq/yS/b8ZTdifmf6vyosYna6ymnT6g41dV9TtnGS5VeMi9NZH8VqDrPpqpcmlSqFSNUqrTAGuNns
zdjuIwoGXkGuqmdXrrFSKyo0gmRgnxgBe98X1XQ2KIVv8CHc18InOaaxL0ar2yhpWekVszZu7Y72
ByQdHMZMaT5QvIumPIJ45V8ojwRp67wB9ZkxqoKqTnqVKHgDA0k9917ZmSaf03vQzvnNaBTcjOi/
MPS+DiEqbj1xU754Uo4TZ/QvHZHhl57ve+a/RWHzr26zi1vq33V3CNeKMr4opFenOoEamuGTZTA6
h0wtkIzC5cpzcckhnlX63F2dDIY5VaN3RbFuEtsYj3Mb3Ay6YTDptcZVCxAE+Gl6+apCGOZXigMI
YMB+fXccTAQOg9Zc8QDdmamuHuysyc404jycUA2/C/YplF9imWXxNkhDOup6UUAE1iYEQr2/Bux7
mCj7BBkGKWW0aAZV7qGtyu4KxSu/jrKt4yfXBmf3Xpuqr1ERHA3hE8GIsocq43zvd8N0FaMjEAHi
ZsmS99DiGN1kZwDO3jgZZ1YCqvlK/ulFw8bBotF8QsBOTkmj7qmmeUVrf3FMvpW0HgnhwYx61Wv1
0Ccq/rMSbb2T36QJufE5a2H0urnvzfQKmPuVTaVNk5c1RXVyp/CQt85wTeWNqw/fMSqhf1c50S1U
pe6EbX8fDwA1rZaVi7ATXNq+314dI/rqBuOwj3yHZDiCUYAYlQcw+t+cYrw13a8WMe7SP7Lc9PKe
UtiTtl7uNp0202Re/CVB5zBJsaMLcY1LL/FyLw4tnNs/f14eFIvreLkbLs+zkf/j9f/xwUa4XkLi
BVTqYlgvFnVLmqiWe5F0Uv3XH5eXfLC3Ly9efu2/vpUjJsaqlGyx5cXLGzB+m0rrHD4gBJYf//mx
H8b7//SaioEftz4RmQKQ/8+3svW4UtFmAitYbrIKReJy78d7/TTxR7r75ytFeMr8XhyQ+bYqyurl
9b88H4jO1TbLowndbZax/37/5f26rnupnUnfsFRq0e/Jv5lUJgP1chcS7AH7/Kd0ppehk0MWykAy
0mPSJ4uMslaGlQ0ytqyVAWY6W7xDHBBqlid9Ty4cQWeVjDxLsH+EZKBF0n5cz5zVXdpB2MsImJGB
alNnA99uMzTMMmTNocm8hY7QrJYf+0DD0gBzjl0rbdChHMRZa1DRqKbYzQZb6dSkRyHSAauDZXWI
uGrtIF0tZzutV7NaP9j4+EIR70Hfpmc4Z+m5DCWUz2AO00JrPQ9Nf3Bq9Sa2Xan0NSfq6RweoeeE
mE3u3m5nAuj64yc24vO5l2l2yz2n1lkkFC4zrXxCkze5QXuZxcOhqaI/XhaQowbmdSIySyMcKTd2
VcmRzOYXHH9S7k3zf57YEzTIGbDk+Z7TzqQWtMG6Niz92Kd+ABuMGyIWD02MZzWu6GiFMq4vvYJl
vejsVI5BXhknPbhNZdoffFZWDmJieplJzGE0Hc9mkD1WumkzLvMKLOnDOVGglE8J2ToNfJWVYpcZ
2/SUCsMYfbb1urzMjpOydsOA6JJGCHBB3/pduWrcpto7oThls2qelL7d+xXbQ1jstDHcONtZY/RK
flexbePouXataCfjOc4q4rLzcm+5MWSuomuq4AZkfmNsRqRlrRTSqs8IYImoXV5VTm6+pTJDF0wG
JVYymxHz0z4nm8abNPvNZTt/ts0avhEUVkX+1Mkzhf0FdUph9cxUfz4W2pRWRuzh/XBf5qx645lE
wOXEWu7Rd6CZZeog8jQd8ZTenruho/6/JFYOrYGsLn6aXaGXHrzdxNTOtnxqed4aSuPstPtahgaG
Ov+UaBggMxTzwSzZUUoxrgKhZWXDemap5fhnXSZoLvfSgIieyIjyjZuVlyg7223U7KPOVCrPMBXY
02n1NHf6sZbdW70irxABDtmeMuDTsNsv5Ha4YtTw7/BooEy1ZxkEiSqFE5/tf79yeflyYzs4cNBO
yQDRbkpaoMeEioqJmTiSX1YIRYasMD5DeI/zebnRiHZfz5pWMreWbAThWswyE3W5USIZcPrLXUWJ
CZOQAagdhpjliU7+ShHLhNdfXrjcXd5teX750ZaBq0T4aD/+zM8nfv7V5bGfPwLpo0ku411/Pvbz
j5YGgbBT92QsCbG1zKxdnlxuysBiC0Ck7C/H9/MvLi9Z3rNajjztqZz59ALwdvCPHzi5XBlm+/N1
y70Ph/fhx+UlHw5j+RvL63qydtOuutRgh3aBwONAACG7gjJ5SDr77Axh50lfridI4r4tKDjvjdJ4
RoWtXONaz0GWU55klR6tEyc0L26YbAe7ma9+4Z5orL2ptVKu5wSw6ohAxgNxrR2LVKcBiKYpMPEc
saoPp3a+CeKnxiaghprFRq+TN5117saxXJdBip2uKBwQ4VydglyzVakSycTeMnxxAN8WuDCcuXGg
Yo+zZE+pu6wtOYOJxBKd8wVCinqxuvQ5ZF+zo7rBdtQYI8Jvbf3AQaC4aVgOgodwtop2G8xTcJn9
/CVTJ+epD1/xZW3LeiQ2E0Jt3dd7pe7v8p5xtm3REk5snuAv9KgF8uRLqMDDmYd5OIuKQtLQGW+d
aN6wEYuDrHRgMkJ50Y7xtRX9l8Z3bjNkcFvItKRaN6dYe2KfZp5S3A0z39GG8ZyIPYmOVpyhOFUO
5GvCVx58U9WJNEIsqGQODQAQUiRlnVj34+uyyu3sN2ydXPHVLN12XanDIecSvNeLBFDuBBWvDWqZ
mV2YXjk0N6ME5eVFS9QI9R4Nwd1u7qxkrTfq16FqXlrV1LYCN0AxC2Mblc9zbAYPWZPsEI9bW06S
yzAw/Rcivu0rPdri+rlRev/aTxR0uJTFMd3PcDTYgikoO6z6TiXEo04ipJu9grY89YeTOcMeiG6U
1mp2seofifCxzqND2lpR6JKG2ZXX9iX2Lec89FP52LoR/qtRHIo+FniXfUjfeWduQ4VgMxyF1g2Q
KQz+mSAyDb8OpFvzXouDLalk1qovrMugDBA1yV+Iy8w4pnk+eqkfOqcqGr7rOaHm3Bgb1tnQrFqw
M9TOYMe487zzM11B9Yx1ojcD5cCCBHhBqJBdOUwbNVNbUMOKtg1FX62okSl35RReO2foDlYOlKfv
0JWYXanviyl+F6GT3KiigLLLGUWljUSHCF3ShHKUIPdhG6YKspt0+MqubxWP1gzizNQPVeYAO6VF
vfTD/q/p+5umL30NqQH9713fp6h5KyQD59e+7x+/9Wfj1/qXI73SmolQ1sbRTEvvj8avq//LwUqt
46wyHDSnklT7JxzT/pdKvIVs8jlCt22Dw/jTa63/S9AhVelRCl2VTeX/VeP3r2I0LNa0FE1DpZXM
22kLCvTXVqeuqVQWzdA6ucCg9rZPeRQZDATxem9W44Rph7x7k6oYqSrGIQ/KcZ2r0yaySSYlQe7y
y8f3nxrAf3V//zgcW7cIcKLJ6Vga/+5fDweInV7qZWaiINcdbyrDcouFB0NzeUM2gVuS4Ws6GaLL
vrwh5jv9ja3mr5rAP/68wJSOKpAm+EfRvhtbc4PvRpzq0f9C3ap7MEd/b7VNfqKgn24Gi8iXvmzP
DXip30icF8vOz+bu8sc5VThXTNNSpfL0r//2OhwohiWaOIE7Ml8Lf0p2Fl2GbOocjwBQ/VGJg9Oc
rZLCntE8xd+sLD0mRZydKN61VAQiCOMhMYfZ0Mz/u5b4j4PTLJPzzcHn/ze/0UBtelKVWpxSH0ku
tvUvZlqV26ryNYyichBvQiptIvAU4oU8JcqYvINUhhM/pIUyHXAyV8PobP/5hFm8LB8+NK4Gelym
hRfJ+ajZxvHWZPYYiRP2EJoxlT9SDS5VLyfWRU2S4BO8mZ2hk1gazwICPC6HYyopMlBGol2yJ4tI
R03Zb620whU4tfZWUX1iVuwgvlGx3JHkhQayfjCKSl9NNpU9K4i000DWiRXW1l1XfLGqhrDBBDvP
PFVeGAXFi9W6n8jvFPdKUt5ykSUXV8s91i7anaXGWza5YG/c6a4L/PcmF/WdXygF0gYZMxzbX2jr
PKl67p7/+dP6IPOQ3yIwXseiIK0Ryi4+6itigsy6NPDFKSpAHwRkQXiWqRE6zcdI5A39rnkkKywq
SF1z8hoJcVit/38PRENELindGhfUB3dMEBPZHgLIPhHVMRzJ5rxkhEDdz8iDgdw9THOyM8upOQlf
HNo2O7SOMj7+84chtSR/PXMsKaOgR2PDCVc/yrxx3teKVXTi1Psh3oy9oKe+RrF2EK57i8Jxy3f0
u+Ht76Mtf5OFpvweNKaED5e4yrrEbvVUsBo292PNagtg9wMxbLeFT3JL7EJKyMz4qrcagoLZpspO
t6fSjM81gX///O/XmV7+9gEYOtIjZIR8ER81P8QRa/2saMapSNpzkQzGmcyYi5POdGZS9151pjfT
Jss7y1H7kKdF2nufX2jgz4eGaELPCEvt0rWhg/KfJMHBYZHqWum9oebmgWUMCal14h+ctjhndTNt
qXSDWehRAzZ99xtLiv73kXshSesAVLnzN+WQj77b961EnAYxFacc4eVNXQcEGYKC340xFDCyZc/w
0UlEMll8p43ZbfzJejEQct43cqVZqggbOsKZnNkmJmGooQSUIaTagaRL2laE7GE8UEOXWr+Gk7mD
aq5MYM1Tm21Sa5HRa5aslGO3qX8z/KLz+ttXJSQTxZWn699Mj0hUrDHD2HEyErPaw9PMiKbhcLEF
sAnonwm5Kn7n85T694/Xh4W5EQchyxD94/VBK7imk0+Bh5x1THwgH27LqL7VyorCjFm7Wzdzwl2Y
Gs5puQGPJ6xvSYVe959PVO2DHAsjDjga1YYIQ8fy71cqnfCC6LZSAYOYKNtIUx+gjqY72wqSdThG
404fYnVLiKeF+UsxLnrTMBNC3SItsCErLqVVFNTBQ6719W8mbfODYo1jsx1WYyz6uKSR9MuL7BdF
VpnMQqr6SPRzszXx2fZGMwkZSfpMxku5Eyv7OFtzbBfV1psTLjSvzHznRs4rwZDCjEXFuQp6Q2FL
TxItRay92Qcwmt3qlPimu6sLTuM8R3SE0w1vUYWaO2jczajzi/FkCizz/mnUOvM8VmlwceNKuzqR
Ve2n1nG9Ufh3hIytSrQAm7whyK5G0EcMg7obQ8r3jlz3JeQl7LJk3FZ1QUdUdRNa8JHuxXGx0RSS
g0VQqrfU8LWi+J0fQluQPj/PNJOlr9T8ceHC+6G8+NFRnKM2FGNmiCPcznTdmNYndQ7nbRFZypbd
0Y0hYadpRZRnrEBZnDl2MnytmODlnjKtj+ngGMfMIxVpK5vIATOm0tcCXjIlh1iBHdJO+jFqh3jL
suslE9lhjpOBc4d+YliOBtRfPPtIAe/GAUVDmiQIPxSaehpNuCTR7WMOOmg3WMOVeLMAYntPL0zy
cUMRoP6QqOUZ4gPVQhrbxzjLJ7reEm23/DzGtCUbIgvp5Bsy7hxePeb9GollSTBF2vcbingFRBWD
7O0Iuh6eraX1kw/z1k+77EQbM1+3utVuWR5wCg3Jqa1GYz1Pzp5xI7qzWkPZVQbBLFH+lJYJ8dph
fl84JqwVqYxhWVSn/csUjZspDZuHUK+IlQlVfeNWyrguUTjdJCZUBzUTty1jKIV2zBB9NYfo8Mrh
wPp/V8Vhc84aJ1uVZmCTI0tL3Z4a90z1oKQIO0R8e4iYBSAPvE6pWNsj8eOUG/OjgbET4fqzrdIf
J3o7RUo5vjZMwg9p+hLn8TP2YKJ6og2xNKg/+mg8N2Kg8jeoT0UfBIdOM1+7tks3ZYMMFId7AQTN
L3YNJRxvtFVl1Wa9cYQyQntClJE4mP016gzr0rjxjk56f8prGWHs2g8D4bKrwvLpALTtzp196zjN
06c4j4bzGBt73VRD+t/W93wkORTxSbVJbUooRgHTQ2hEeNhhG9z2vUb4JJRx0tDClySfbgS2a+AP
/b2NrKIZDBbybXdvyVKon4LgCUw/31QxNaqkCB8F3ra7kDI+zW4WHllW74bRalHHV6kX5el7YzUB
chKfMFHd39DlI7AnRLA4ti2LWTNFRB98Tkrobqj1wV3m4bXFvoNn0HGeh7IOVuBdqniwT34IZISF
ardOfHvYaCnt/2Ca6seu7zZuXe46qW514C05WbgjW228Kqa1NrLIxMag0urgtD5oLq3jlkrGximv
ejXnCP1NGA9hbnhF3bGe0fhuDLQJ1KJzh0spHbwq6MofZ3idq5s28zlTkQ5ttMp/d6O6ORVz8c0N
mINdWHe3g1NcGcl05EGzuwsMyexq1Akks6V5TfOVGKnhk298iXMIRklEHOvAysJgJ71DUERpNO8v
lN1wOU3VQ2MElDIH/7alLBJPjcLwkWnYiL9HOdAPoKP1Fv0j0TBJXxyyAINbahOfF8fh1pppIk0g
SIQxNvu6cct9E6SvfhNDIrfcay9EBXRrkNE2tU1L038Vro8rMyveFdEPl6DTVI+kEmet8q2Sy91F
j4HJGZZHIHwjTC/+Q62jpAlgAH9rzyS7h/cFRbYV8pJqLWwAM00OYczKsmOKw2ZtVe/YvJVLajav
TdpWN9LUnnXz10DNhyPWeSQXCfKrJKqfI/VA+d5+wm76EmlIPwoTQWFB1TTwCd+eHDe5+MFAoqRN
2nbDHxwLm0pgxRA4VxQAqFJiXqynnarwbanoTtHrhOo6t5X4XFTK55rt8M5EYLKuSUxmICjeMpYU
qwTbEXkC5S0ogubQ0/fNisjHuEarRp/zB3UksMhyjUOvzC+hORmbuEJ4pWH1OlS98MjvfanDVQys
cOfmaKbYG9VBu4qHNR+pdY7AaE2Nf4ndsbkz3G0Om3drtYR1gSCNuexgdNRNyza00LXH3N4HrR08
dprRr8w0+1SLeDwrxNQSlSe+E9E1UTCeErbRHAkVQ+MuLUsHTdXgfu7cBCocsRVeLDOb81CFa2pQ
oYxsQRU7nSG/VU8jK7QVKO96X3fdeM569zGcqojrrd8ZoyZuUJNsRkFpthoJBzVyc3oMzqPas7oW
KpnigXqNaOu/9EG1HmRJUhPsqTMo0U1TKYe+xQJGuKlXie7sN41zUeYLzrZhu2zOQHU7W70lwDmu
67CkZxUVu7rL7fWgzynrxYe5obuEOLw6uIxOd4mPpSaH7koG+GlK5tu8RaxDCb/fZllUb9S4eaQ4
Zp+CzCk2VeK++JlV3GeziyqyjYeNNdDFI6rBeOqF1mMMHTejwuBkzAkzhN58Jwkg8PLB6A+574cr
hd0QjmqEwjmuHfYMXhiKaVNYychJot8FmIvXlslewtV9UqurxNwAnYOOkaePtjKmZ4O8zL5W9m5R
dd6qKSGQdXPJbrEcbxu6ATT4AxLfffNc6sonF60Uzed+hKAUmLuxK9nGJzVzfm0rm7RjTLFqZz1S
Lj+Oqm3c6AMCuwSHHU0u97lqpuc+jWrypwXiG7f6Iknsz8GEms3XMmujBiRR5pXq78mnpzgmNxeO
GJpvU6wHDJBQ75JiRnE0UjWqRP6eNUboOYppnKvQvmutKrtxGu1/2DuT7baZLUu/S82RC30zqAla
kqJ627I1wbIlGz0CbaB5+vzA/978b2ZlrlU1rwlNUZZIsYmIc87e31YAnHdYbWf3KuU0PHMO37k7
L4u81IrrbkCfPpp9mGmDQEscY9dtL0pO/WJsETNMI7ZFrqDPBKeP0VONlryyz8u2Ul2iHzdpFicF
fsp4rcg1Xc3S16eVXLmhRB5blgOv42xxDhJU/yb9G613B9zIysVa1+6ukHodIOFZLqzDwF/L2HM2
h3pcLqEtprAmAOwRvEYfSMHEpDTz6YxmUr3TZY07avjsdWN7L7LjAKYnQ74p9+towh4p54cxRfaR
apUXDdJ7KHuDRt/eiWRtjQl/Gi0vnV4qmz8D72ltB7T8LIsZ8Yvg25o1ko0AYzTqQ6gwF0UnRk5B
Y+BL3GoaDn7f0yC/3SN5tXPS2SAaKutHnWnLtUw9omh4c4W7XlqEKksGOc2gX836YjQTsuN2s855
3rrgh+3qfmUHTwwb2cE6uKo/1ErMzqjhNvV+ozX8kwu5nEfXfJet/dl1JeWuSTRzWk4his1fiMkK
SpImDxdFPslmsmJvWHn/6x5zJHy9xxBfNeQDfncKFXP6gXIUfs2dQpJa0mjdb9PS3g1P59Olk1Od
rmWiMSunNfIhuiWPTNl8n6FGkk1ZsEyLzB81+2UFdUUyoGWHfZu/2/bd0QxbcyNPHLFuVCl/1ha9
i9SbX64zv1ljdXaYPNnFSs6AaDIOcVa8L8WhoBhfVz6y0ei0BVa699HtKtiLiMBRMPpZv07n2svS
eDCJ00WyHKS5dm8CTQ9kSUgsbqKT2sbtjOPY/SIXNHfDanxz+Zeg8jRepu3dWis7LnKg4laPwRBN
Na+1+Kk2289ZQ0ixaR9WJDWUsrlav8ptycIOU3Fg4stshm/KXOhBU3ke2uTRCAbrU68tYuSroY5K
rSdWvYYryIshGGX5zKh6Eon11kct9bAdKYtLP3UcjCsLzMbY+W2p8LIQ37NswkSj2D5LtQ8KZ5sj
zZgA9Sla6HZBpW4FTw+S0aGoMCb3135117Aq0fCOC1I5/Bicfu1QjKiSMZCM4VKIB1GauEoJpMco
xlMxvc4dVtO61+U59DxEmqqJJXjURoTsS/2UTbKO5b6eNHvj3Cs7ao/MinKLpPYCv8ymE1oP05mm
uEWUrkJiWpMBadk7NJ1aOQ3EJKahVmhKRNEnpmLhLAskvvSKybf3x756UIzqB6j09+ZIWjRtgmSn
WQkMqyU7ZkjmlPEVvvEspFILOSO6sTcWc4hPiuDN4jcV78nE+B+hHyTucTC/sTE8cRb9NHf8RgsR
wGUGtoVz5xJihnh2IeMlsLaZLlp93O79S91qbWSAcGaQlcec0H3MtudGgEadQUvSsT+RewCblBLD
EEwqp+5tSBfkqLSSiB7nWJkpGkBG/VXNWS2aZgZo4SC0LpsxaIwK6fJ0QXcj0Pu2U8ADTRjlbaxj
NpgkwivLkVRYNi2AFLPTJGn1yQj797KSLZwbKsT1rUy21flSpD2izR5LQ1qmwLhzI7Sz7MqMro+R
Taq+dGUfUOM/N131ULhIPjgEs35MJjWl9yEVlko50KZn7JPFHuwDV/lYezs0pPVqEC+D4D39ugzG
p9E1yIgZKfaNU4dDX8iw1+PVq6IU6BDhFoKTo2D7GSe7wa79y2if9hp67II6BT1zlCl2sOwY5yrL
QHcngSUK8atWSBma2mw8VfpnJRfAkUKStbPXgaP0kba141WgGlsm7YfUrYEUC8CkHASDqpan1vHI
d7c6h5V2zd/2ZOrHBze1JAmqXhbU5vis6/xOBQfD8UDOVspfMapofaSECsav22VcIdB7aGyYfa7D
8Dwf0Y0gNFe1+mLZP6xBw3RhivVxk6e01DXfKC1sWBKf0uLwHPPWdXn+qwddZk00aJTj4A6wpzTm
Begv7E7tV/EuVg8x0rr+rIucrR7EQ+MSQ+vOBk6yoJ1GzvlWUwa4/GYwXQ4VV/Zi2ohdO7Atfrqh
SxuxEJQDu2ujWUlFfLuhDcGKbiAbNOjZje/Y8ueAs12fPhWv4nhChBVbmA6vO8xGE15GUQdUOUaC
lBYJ+ExkmIqGQpmri7nkJweMVat2f/B1fF0BpXDI9SiHLTeY3PohY5dL9SZHRW4/KdMGUqmugp32
9MlBjBvoqveCjDOEVCKvtECX18wjSZ7aArmOR5fI2CFuWW4r2H2qMtIgcRuaVvWBAXE89cx3Op7q
ZUgNGTMuSMNczvVJy3BXVnJV45kU3bAGBh/0vbPFWAP0hBzJ3xaU2nvbFlfJMnzRsPzpoefEqiSD
RFeFHbkmmgZ+Twl3j2v12pYPObo8Y8v389+3j5OJoWbfUBPYoqCiUnFb6Xwubl/eLihKOpyMNjtu
h8svmMFloKaSUyLrPn/oDIOMh0nI7dKny3k6bhtut21T/olWPz8JUmKh9yqnjJD6i9Pn2cPtArn7
P67ZRorYJYNzsWbuV2Oxv5u1IU+zDa2Z53bxznmmXJn58KWz9Neqs3gLVUHnacwJIKFGZJoSrxyL
7lCqKXVzAlyFzq0kSad1JFlqSnWQBtR3quIVQNO+xF7XBpXNS6hlUdF0n2NbNr5blVMwpvLZXU4e
kEh2a7OKO0WhvYICv0IMcLeN7N+q7Vz4kyR0hdlCbEtr+36wkAbIqUS0cDC5OLyGjq18WoB6djMf
/SqjP2axzVQWnvkye5zhTCemyGN+7SNNmSwodqo57yD7+0xpq7goQfQMcvsy9sbPrRjtkPLkD+gR
LAlmzwfo6DEi0lmVPg8biy41gmRe025whvNIttSLq0l8pUb+hIei0or8fjHbZC3oiBqjLa/HSrls
sNsKK+NY25YGANflUP+P6hlZmYnGZGwCmh7u3drNExBvIpv3uX0c92J/6LJaJGxSK4nXfHjSslBe
rFkDo7roIUW0fh7VFQFNs39uhshfmV7cA4HLr67bK5jpsdesW0rc8+y31ogMpXK808DRwsdW47xq
FpsJoEMZKnnV3I1W8zhaFpt1Vi+nstmaU1VtHiv2tCYOQEB/6/iIksx+UQsck6so0QHiHSK3DKrq
mBdkzknxpNIq81dHBNg2xmta7pGjL28NPKCQ8YZ1Baj5avf9o1WU1VUQaT32DuoUTBSxq/OQ20wn
N3rvl8Tun1p1RL6futqzlb9UtdtHS1pkb3JsHtxOy3+JLp4wmKACLpyw6y0jVPRJRnxafggFZHhT
I4Cs114JnK0eTsL5WjoTyzvyqXvuC3G4iIeVfYDM6OG1Ls+1boo7Kxcf0PzGR7MWxWmHI0UrkN1V
t9Z3Tzrfdl3HBzNoYFb3PE9Ix5YRwVEXEqkvHFSrZHARkzLwsO/Wto0ditvK9LJ7HCT6bjh8GpcM
iShh3US8AJgeNRT1G0v2aA3bS8fxfiLz8E5kAuhYQ07HWlsnx6mUq9u3r7hUUMqIPnZt9n8gIc1V
NPRPcPZG0+plb8TJ/iQyHoKhcF+gsAxoQu2vWm1pd9qKitKmR3fpduWruuXiRTOMM+U2yqojdfpW
fOqC/MFJ2vd0irKnecxyv2lTFmrcFElD//C+U6V6X5uldj+qNTJvB6nfOKpoQW833v7P0lry3n1t
d05vpj0+56aavy5LNcYFM2AaVhwBgiXnZNI207P0zOnMVoiwaoWgGM7CtK4iXY2osckO8RA2SV+u
TAKMeaE70maJ437ROmW4mCVtjF1sgWjFFvWUP6dlsb94qeGd+qHZQgdckE1bNOmWHt2Rzgych85c
S1/UcweGyKxT0nutyjnexy/5rn1X1+/lgt/MIKEMC3d1HVVV8hrk2Ae7VQkUbKSh0XL0ZMFSqUMj
zDxGwaeRR8sipzdgPlJOdiQJLSXyskbkn4Uh2FS3UDfbe8b5oJmJkoqRSYbz8OhRkGEe25C69lX+
Ydi5Fu2Ksl3Kwg7m3PZO7nhgSPQZm0T2rZPzdrld8Dl62c3yw1RcVlJ3JXhHpdVySzS6ZSLdrv2V
7NSVEHRb+gYE22fiTqXoDz0jXfnA2tgSRjJ8/NqlpZnveBVkrQScxi6wC4o7KY+hHHU/FCtrFkoo
Xc23Fqkd/i0Vdn+LE6ijf4JY3G75bKgszWqmrLGXa+fGyLG7eHVNfjdFCIFjr9tif4yZA3rXvq2v
2pelX61Ekj+wgEoIVpbraLXWx6LM6ElJP09HnmZDlr6Yi5ZykvVrNHDNKzMMHWPkjGfA5czn301v
rmfHHO+w4jOr4qge2o11riq60X0m/lhDpdyx+p/ownW+MZvbqXKToqPk22wD0heMxYvbeV+73Sme
Cwc/jpX9ns3evoiNR7xaShnJidWRkuxIJ8vuNbtFrdkQrVCCBAd3Vgq/ESlJSHmUwZTwe1ZO4sFT
bCk9Sr0cOBaNpgrRJ9QJlVaEr1beNwM33d1SK6/roB4dEKIKMzvyHJr7AOkz5mTeo1rRoPLq4V1S
S57Lgsa6VrNESd7c5ZZKvGBg6Yg42EcVKXJN2J5eQqRc8JnR6ombTd8ulJ2+uZX7k6ERaLCOCV1+
TFvmS8dIK7B2wFfKjLAEYbE1FV40l2CeStPOk0ZhjmF1ZlhyJlE3QPaaA5wqVYwfBWTbRKmH+8kc
mvMRAsDwNk3yrk4YKbhB3nR2pK8ftOYUqjVaenh80dbTJKTeIQzzU6VJ1NSExm390fJZCXTPu5+k
fucP+fq855t52iv1Scu6KUE5MzImdh+KxoSFo+dpOCuzr4hlDoQYGGPjlO70IYtohmCiKPA37aq4
kzae/tkFrwMHwG87+3dvwoR3vOrZoM6m8CmDWhFvNhsDIcdUPRoIOSv90XjqgnHIW6B5Smic2JOQ
gbZk8XVrgf48XDfqan4Zw5QKf5LViWdSbtJY636NNMNPYGRPIvdS+q+gxGQdTnr6OdjKbysz6kim
ZN9w8Hsv0PP4isfh2qwZpfUOdVCROxe178yYBeJrrjWvKhnMUWanP5bG3sNSHozsgS7BMqJrqFj2
k6FlTjM1zqlWjchrjW9plv3wBoOsK2PrghbeUbhthRYKr2BVoFrNcXPVVcowFd8EvnSJUgY+9n6Y
K0dDf3AweE+5wcSjGl7KYf7Y14m34p+l4LTQM3bSi6W7S9vOYaWI3QNDVszRrpLuVNDCx0bLr89w
NLlbvHuyiBRhhw7erzsKeHtdPrzuaHEwkQ4XswrKoW8SRWQc00mJRBDORJgdr14RZ2kbBg5g28jI
vlprW5M7X3+z7KELC05WPhg/pipdX/jYQsicre3nHZTfpkoCJgFPXwTGgM0G0o1HGMfgOC7hlpos
Fsbx9lb+WOWmhsPQ15G9mVZCc5qWB4x7MzUShq+s8Vv/iUSMj4c7fqqEsoYrNnd/KvMu1GftsKcc
Jrgp8BwO4LukkaG6MWykr0ojnr3dTTxFnU7jtKiXvpN91AFJf5IqwmgOkjS/ANMVBTNSutoM4tYB
CZhWvq6U8HeLCA20c+HG0ftiYKnzO9urApQ1ZciyagUK6W4Xqxh4B/X7Dyebpq9lkVtYyOXjfMQP
6GN68oCefKkDl8HqkA72dalZE1KlKxNgaGW8qBziAbzCW+VspzuZiOfmjNCyu459gsb6a+u6P+1a
dCd3c04ARp3HTsy+R58+3uHgx2pNYdHolE8YaB6LXd41kO1fG0aGZF5MX/ZMSe9ys3Wv5pxzvjLJ
YvJS5Niml3QOB6WuGUtaTgZ1sE511HQ678We+DCbcf5BjWJuwPtv1r6iqV6j0QQKVh3Rsmb2au3F
71kBQ0XR3B445AcLTXKy6UYfqV3z0R4sHpp448lQ3J9ItnQ/6wz1m57taTAVIBDaajx1ZAkA5OkZ
uK9PLQcuItbovJjemziGHamevRureGuWQfMZrmUnTqUfuuCvwWkpA7dpGBnt+5hMpdNG8L5I1rC1
JzXrVPzJzRpyApxORafEmozqvCriFmcQygUzaNrOCzxaTUFaCJVRMFMiyR19sTKofs78YfZqlUyp
dm8JZOJGIU8VapLz4HZQwgww0LkwEl2rl8iw2KGZIbkw0jqH00SXnVp+nFhUtw7aOTOCRXVHelaz
lqCL+cU8Gotu2T+7rMWJ4dYlhl2CZ9VxQH/YArsv7e2hqRUvqAgejQa6l4XVMeFazedMw7BkUH82
UDzpxIdWweo2Y0/zt7ThtGX2epR5PWChTUvmwnuZB0u9pBk2+mx17QhhajD2DW7XJUu2rbqg1cFO
oDiNL9qZsSTzcC2HSeRlbLqg/xy4JfqPVPLK5Ygjan3t0BlUZ5WVM3ALhqI0dCtrqs+75N0Oph8G
Pl1IztB0BMOxHDFcKfnFAMPAds48s1z7/Fs393gBOYoIJjcBRCY2/b2iX+DIja3GNs5Wm2mxrg5w
lnfkUR5hM3deXt5VznRu5fB9cJo2kcds0FQXN7DS8s9WbPjSFuPXauFTnV18HPVGhd5nWTiNGzje
vr4OFdm57mo6RBTl2VlRKuU17RMXQsxQ4IClHd082o4DbOS3o+BOWTvzKqbVDpGomH6roP+0LQzn
Im55lR6VlqOqMbB5o54JCFmBIOgUTM8Wmq2LF21M1qZxBFxud7xD84lj4XjwKRSsaKuG1qynvB7t
9GQIdz6XwCIdhbIo0xmJQ4ldA3rjFAhOXsRFQ/GZOeZhbvEuLg3jJ0RUX1RUab4o9Id6MZXYnTjB
leQMJFqvRfZ38l+0iP5MczWZrytr+YMq22V39UDuDNaf3m01AmGQDGrFqSmajAlIcWwbI0pqb7mw
gT7IekpMytJHayT5RtHGqz7g+63tDAnt3F2lPdzLPgVyI7Y7U4r6od816s9dc+gcgA2f0JL7w7bi
eJdrz6FkzNm8Ni1MZf/V2fiouEr9tVPnLs5TLBIaBNp9zHU8Gy27vbT2h5lnDj3NdDEd7robJa5J
z90PxwpDtWI+o4s5ZQS1GF6vU+EqWkBDYmD0QO1awoPyHZOYcC9DdnWo5vHnM0HZiBoptUYQt+Rs
T4ulcuhMsQG5c39FtTCRbbE/KXY7RgZVWKAfhnlYEYQJjgQ7D51GxONmd4TAOysMlIkS1HBTCLvf
ysAeVf3REeDG1lQl/WlFQZJLx59n0BW6Sdt9Ww9CKzkTsQvbMkMq+Np4+l018LwBoyGfQ/WCDgDJ
qMi3gqcvUPEa+R05HGXm3S2r99Xay1/anBPhRUCkKMp/vbjdJv/zN263KbV6pPOB0HUJgIzMjmH0
EbtZHMHXJdkhEACOq7cbbxe945bBONpLMA/tkAgkmmk/DpdSx+Ws7BoUpdvXf9/oHCbe/oBjc9Lm
6u1/jinvs3xiyN44DvX3wmrhp9WwMb3nt0FZuksF22R1C7u+3XN+ezi3q2rTNme8B2wgJMj+fdHj
rSFW/j9udDbOoYVdfhD+0V96/rzLbqkvAyEosWkJK1H0Mbl97+//AOLApmzt3GBkJPPXo9WyHUTX
7YHfLm7hmM4sr7IvSo71RHjecEnN8bQvfPzrptpOzi1Q3VBf+8poYuv4CjbRo2fbtEKPr243La4h
4jEzX82mbFhBM1LAqkrg7/KYBEfZ3iTCIHZKpoxZ+yb7ae/W5+3HccEKnOzukGjtl9E06J6sHI4V
D8nDTUP5/y08X7bu9//+Xz8/cRyGxCINxcf0r2YcBN4uwtb/2cJzbj+Ln+1/Bjf+9TP/NPCY/4by
1LAcxu6uamIx+A8DD+TGQ5eKOhUKjvXXt/5p4NH+DdweQl3HsTSTwzJK738YeAzn3w4FLxJwZFD4
Fhz3/8XAc+Qi/iehrnWYhDAhezbpi7rt/h/S51mnrbjnq3Le0mhHrkB3xfGZMjWPTDCg8DHtrvPZ
gTNBAWaXfExNutIWs9dnGlF6aKxmYtbtEuYq015lau3LvNRJM6OwHIef09ggmqr0XyQvbKHZas8U
pObRw/vZO3keL5x8A2G6kOgFA2wQTStENZExYs/VK4VWtAt2374dR6ba3ye61Ve1os80G5LUvgyU
L1P8qiFOp3E4quAfvgKooie98fHc6EGrYhnouKj3FmGWNC/bYxpR/tr0qQ8UExzUuKY+bj/Gbmjt
FMK6B89EVFNIO0wbSwtmmhATAjHwVfPm59TAm+W8C2XFbM+5J8Mcf9fDtuG/9AStLQmdq9KfpSbu
NWQxAx/S0mw/Ldv6URLqyHLXYezr/sg3T8X7bI713SxKNyzMygMzZRFm0TjJxlkIlSiAWeRWPMUE
b5A0QSTEoEW1txikXWNdFl1zVuXPfPZ+V2BPet25NnUFtUt7VLNaT3p4xzTU+29W34ZdV50gHOTw
EeHnmeV8HZDvBUWRPzUDlEpdmL8yZBiPuYlSwKkQAYsMivNrk2sZORrQmQw6HcPUzhcYhdGGx+TB
S1f1uZ//lNOjp+vZGy4dhoVLVYWkc2JXdZzLQgfW6NEXrR49dxoBCbC+l61gFI2D2X7s62eSX+iu
aGVoo4iLxt3JnhCoOedmUl7Iijii2apPG+090Kp5AHLm9XSBOLsWTvMiJKqFXNP2U16U5KEBqeGQ
ZjyPCJk4m5Qqpqv6AxtxzZ7WJTY0LV9b6PCPjoJf3VW+Fm1K+T4Yz3kO62GWzRYXW9bSx+BBt/0e
jd/EesBd6u1lMqQWQhQZz6mjjaFOsYZON/Kw3wICIJhyHa1Qt7blblOX7KFlHBLNKbP/SbVfyVzq
3rDqbGMVunWGFrcWZpyqdMplhjyonaBf7Tk+Z2euGZGDNxTzcpqUAp2meB13BLEpze0zKvUYvTgc
C0DPdD02PdAqGgw40CFNNGh6lPmSNyYshHx/sK13hy0WtSbopnTAyZ7p9LXQ/rizooabDnc0W/qo
Ef2j45p0BlskbHPTDwH+wqsmqtgaaysgsnwJF7XJr4U6/ix2+20eOVlTywaON7/TA3osNzhyblEy
rpm6F8XNrGvdPztL6T5UJeDlskRMYUlyvKXzu8qK8rxQsKS71BMNyWKoTNkvpc7jagSw6O3Nh1JV
D7mhAPVah5PO6x3pM2Ij+ra+YQ3AgdygoMlUVR29FE1DeKCVyOWOvquNAOPOmu2nrUXFTF4Y6jtB
ZhkygGXi7Lv30/dy6+9KWlWnGoEutcJHC3UMLax9D0Q6DduVkcySTc+zNf+uVII8GH+YGFroeVtI
n1NnbnxiU/2aDv1Lf2/wdJmTSH2UgBxMDShU01XXIQEh5sQD/DD1Emkbxmm12U8VKKswF0SnOR0L
kGlBVtPc/cQU7l4x9Dww7C6PaohC8IJNXJSCvnijUl8uV+h723lt11OZdYR+Z/YSlm3/nLfOFkiX
HjcTM5r5xj3FTxoVHmk6dE6IjDRe1M75YaVQ/rOmuVuUt1qfC2Rk1ZticjyHCChpZW4tZnvzWfFo
qk7Gln2vsDl7a0enZGpZI2zxJVe97zkiB1KpZIceSrogMfufWa8/yIJoN1mJb+7WOadRErCTV+1p
WBB8CLE8ex5Vt7m7XxqppLEJt+ZVgBjNimZJDJE9pfv8shbNjv+cIHdtQJ/vsY5rM2VAheKf/AIQ
4e6fTCuwduvz125qzGer+H3gHxK7oV+DYDAqFfrdpTl/32kBj7v93evKe6HWL8qqvkxq/2m6tF8L
dFVMp11E1mx5xYbYY1sfqT1iV1O7C7ZVZuVKJyPXBaOAIizbafuW9P469WEZAfTNmvO1zbX93tVA
vCDMVxKj/9GqZkGzSbnS9FRwMO0/8cd1ya7lv5mmrNfS+aPtGfFn3rmFgxq61Ltbp0Vtqc3PjlEL
ZPCPBgO+FzNlDdWrlK7zrPMslNtpgODl9yNazWKxHktvs0DLbivFdb34OxlYESkPRmaSwkTBkS3b
WVdU9fHI4jVWC2JdPXfoCJQOUdTekySy/0zNtrxUXfUNxQycps46Z11T4Etau5cGa0lFLyMxTVYD
m4abW2QW2avt84I0N2hGhhezR/IuBPc6GtXud4dMmzpbZ/UvAG7pUAHtwR4um0XLoNHLe47apY/6
dk6sGdJB3VKDTekIap4Jj5Z66FfU5dduWA9qiWDYsA+cuvdLOtkaTb1rJU6pd7HVoExsRfuEru6i
Zey3hbcjTZl/ldsMn9YsOTijyrtjUbqUNGIOScRd61qvGxLgUIFIFpoHJWTeNVqUU/9FhcbrK40t
I8sgPkcrLH+lGAjhG3/pOwolPAZPkLs66LWjHetCTRFZfsk7Tw9gWckQWWZJErGkh6PY53VoqjAv
yU/oqtEM9hIb8Kr90XF7JG5n3zuTespmsKcbbYB8J8qFGJ/poT95u8bYxEBlTQud0xdKoqTEM4dR
t8qxIriPrYIjRNu+jwPFLyYywieJP0GOHTacn+42R33KNnwh+i7NB5Rg29mROpwbxGG2Mzv3maSK
MkdFSyyn8gLVnD61zFqvfbMUIWrnIw6gvC+/EHHRBZoYPldnFrHQxFfm9+9Th8yhQrCAddeA3eFd
NjHVrwXJpyGroastbtgpDamSvRk7EP5I9qSwl2TWr+rKms2cL9KV/VcxoqLTyvYBU6PN7j5RsxcI
wSZNj3V8Yz4SNm/41j2pqP+F29jk6aD60TrNpM/hkrkpaX9lxCJDrvmAcKL7Oic90oFmhlAVcj8H
JUfdtZelq/qk21Qk5rv2Q5mnkUMcshOP2DvfrWtcukhwvQI98ZT2yHVZ17Te9gXsETFL9ZFRd1wj
yvfZImY4kGBN7RaC8gyhExHZfhJ7+c01evBM5HgRY1tUk3I2iomWB2w3VA8gPca7pqQtNW2IsnYo
d0i1c9iI33YW+tVCa+2JJXZriLAQmI7sSrKuRUlPR3AKdNb+PA1oE6b0PhdN91CZ6ntedOKyccr3
D0YtVGe72HBtWH2yKuoFOuWrTnpPvLZuUfvGQI3vbEdBqqudGnUdfY21yT8bRRMXux4EVlbCzcwc
wdrKxE4OMqwzyFi+axJwNh0oWTct5ot9XNAcnS4Yn2k83L6+XXDGhkI5vBiLh2dgMN3u0lcspvxs
GTGTRNUtCmMPLJPxh7usACaPb7fFpMbWrD72s9ld2EWo249r/92X/91tq9Qd3BgFc+bjZ+uBzk/X
2F3wP/6W2/9Le00nBmHFWMSJSP7L/8Y009bkk/7zMUyc4cMcnysKnv/4zr9c/ftBZbZB+ro71HDF
/vnTigLoI8uEHqguh6m/fu//7V+pZSjcwTLZWNea961H0/T3vf31F9x+VYUqy28Mxfvrjm+3iQH7
UOpUtDXMitcdfWs/CeNk3d4Kg8HI6PYNcbwDbtfGumfCnrKd/f2NYWC5cY53WW3Ca9RIEAtsbect
lXvVgZbVV3G5XaRle4c+v040eH2XY6n7l4vbbZ6xEtTRVjrKhxIhIMoxvXbby3xgm6t6JbcjJzdj
dEhRg4/a5+SD1l/14wXNG96h04F/9pq1ueDqbf669l9uM033pJZyTjaHc8ud3lttYnrtBQ41J0Cr
I9BGZrzhj8+OblU0T7DYOX7e6sjakU5I4v18XWQyuN3P3xc4lhu0KNo/7vb2DWF7eHl3K0Hij8ye
af0lYwASE26G5cRoL3/fLuXqxfDxrzmspMvsMMxTEHRgVOGHvNx+ybVWxJ5lwrvOkDHQrj2+Y+Dd
M3Q5nG4PuDue69u1//Klvm1zvJt3vKOv1mEjPB5BPQIsUI7eWnXr1B3X3KMdd/sy76Tuu3lZhPbB
LbzhBLFE9H9xC/+6jfddSBpiUp2fGC1enkThP9FO9cG8Kmb8pnp+Ui8csvIXQjrj6tr6zv3beoEy
e97iPgTPSocUFfiJ2TEZP0/75W2JEzDVvo2IKupq9G5XL42ITE5fE0n0z7V2gwSPU2Q91/4cX6Hs
BGSeB8i7k/2C6NMfoh/HnREkTIHoP1VD+Fa6wRWI6PmtdcI3Fwvo4/bBDXPIHdKbfLVoc4hPHNhK
BfDeT5rrW/o6kTjLQefA5bjBfinOnIKfeWxawhHgOeF3897+M4YE7oWINYIlZFCENS3HthZ23muz
4yXmuUCIxl+3fC/6exP1sxnTvRt3clE/eHq2So32/ewh9+Qc/b5uj623MG2bCPm89GM0pZEAVKzE
I7OOJvK2RwLcbZxhWbTuZ1UHmSweuO/0vp6yCBmVvzwtwO3wEEWLEfTlta5OdMPln9YN6Fmg+tXA
BqI1X954HNV1dhMeBmrVARFR7S+xzaZwLhf+rH3wGQujembizRW+9My428/7Fqw5HQLMkZH5mLeJ
ukDzRGrj8yJwJLC9e5eC+cOw2HBjukC6fdLeZUrfnJUq6Bbkb8R6vS5E0/VGYI6XAq5+S+zu7c7I
+K6Rufvi+27GrB/Vv7N3HsuRY9t6fhWF5jgBbwYaCEjvM+k5QZAsEt57PL0+gN3N7jpX94TmiqhA
IeEyCWzsvfZav2kcvh3+laAvgq1O8ZyMTrwQzyPj2rGB2BJsaRYw3px0WFJ19lw0bTGKvTPPBSqK
59i9MGIt+U99ypbymv5OvsKs1VC0ihdjvY4eKSwHj8qZ/H7uAApDS/aWHmUEQ4/+DmS5vVNNu7uf
6SxOZ76LH2KzgSbdmWv/XbxgTMQNaz8L30lfuTvJ8Oje6BVhHmFQ+kYpfuXft4sgcob3TXUvrpY9
PeuBfC6QDQGhvM88W8jCFh2DW+TE72lyDDs0r6JHqUSHv0ep+CjeKPEugoVI3d/9IFjUeF6jc8ox
UtzXp/Qhzg/C9kvlxSm6l3bbx9da3hirLNlq9Bg5rt+zh3Lr9wuKMctEURaEOBoEla/+C1eM1M4O
4RtNAKm+lWhsVQl4w7K5a0/JrzxwykfAh2ZNEZ7y4ZJGET7q+dWaXCryeyqPqLBX6Qun1xDlYc8A
yz/Db4GxwFOHqUXj7dHZxa9hONMeeWSN8zTuxI81O5tnciWvsDJaB9i4GDsRCPIc76sNbh7xonfG
6oZYX5Ke+W7E+EBQxF88/pxaNO8NoArpquZHGpfnL3xj+kqNJzuh4I7+I38cl+SF8HmwRnWrQaup
U4uOFGcQVjT8EdKr2togNrloCn2z21MsozMY5C+hZS7fvNGSq5Iy/MISDr53pFHGxgJfKA2HDmnR
gPPN071Z7QAzcpdSfBTNhyK/RzK7UX5BhFxbybIot1m5RYjUILGF7xjKA+FBKN8rl9GnBNFwp5Sr
RD60BPct8imptJa6YSM1b4p7QbvW5pVPims0gKftX4v0RYRFEWcXOQfwN0q7oka7nSfSgQ3k/ZbS
gcwKAuYUG6U1l/CzX0+pbWWPFX7uJYHYgnePXKBml7yT0crEznbbKE7rqB+gzNDXKLfI6Fmv5pkn
LJcb7mvrvAWOea7tU+DftPXwwRus41U3pQyZEDlduUEb3Ngk1rlTl2/KVVlPtjsOXXl0GBN6T9Z4
HMa63bXLqe+mj32hKfEda2nXfNCv9kyKBrgz9LrpF9Yi8GimseORPNOwgkBmghGWbM96y31HvhM+
SxJ1r7wqEHGGD2QblgCmyw0g5zg7DSv1Tj8bR3/umgJoVyQM4D3taIT8kn43PFPtO3EPyLuRxViP
6nMjQcBYuudh1YFOuKfnDIDMbqEbcLeM5oGfoHIwDrrtEm/JZ7NfDSuI68MHvQ9dac+71qA9zbDo
bqQdIoGMHOgYtcvAoeCbLNNHOstmweQe3BTzM59Ry10aazM46GczYiSl1QsPSDClX8IragrIFrQ7
HhZpHPkMZ1n1lsnWMohL7SR8fVHvhONn7y7FD25ds+BXUD3lTeJ1nC4fPpFJodvVgu0IwYRWLy3o
quevV4D6GE52MHLnzXhdcveFB9iEdvcMcfLVuDL88RyNNTfIf8P1cz2uuwVvNaMIkgZRvKptdDFX
DOwiD3oaCTFMhLm6Ex5anydF24BDksMVNdGmXTCYjVf0CpY0LX4r8AUnOTCxpzmUNh4OO4XbRSgZ
bac/2RE/3mh5DBeGQ514V6CHuzDPPCXryls/MhJXq9FBBPqacD3Gg/WT8co07JBzYb9bcDidgrIW
z8JReJB2PCT+PYWPvfPBTdDvMAqiL2EsOHLHWeXv58+i8TOEtrvpPdX2wDLhQ9rSleEF8puWPcaP
8h2PMTswPLt3xrGGs44GzY2fHtJlca8QPOfXXHnLKK17i/DNT/cyz8+ZXG+HDd84rhnKENEY+NEd
REDCE/5O8IRHukryrIgF2dXzCycToyQ0aSvZ01V6W/yUggMPns4nfqQblHa8edRLDvxl9AHPDO7a
8YW/Qnnlr/FgUZLRtbk5NZXiFV9lvOJEfQB7JryyIOM5AHJcTGzmRbIdvKVxbQQadL7kuaS2oq78
t1TbV4yTW2S4F/SSNFZqPvwAY80dTsqFcqX/5yyEGqodKCGaWfzFz2LwnzBuyNNumnKT42TywWvt
GkgxOem4ZcgeIsKGJV9tHdulEGyJooQDZw76pjfvplaqLmNpLdPQDwjEucWWpHFPsKCuukv8RS7e
JNrzbvjzjOth7O/IH+A5qjcPjJtAZs3iFRMWW9O6C7cgOwQXvOarbg1KKNm28BeW6d5FMpGcPq2+
RjlW5knaeegkRmkPzVG4AfwAs8Et1qRdDrie5EdLrgR5Z44rm5Xa6vvYB7GuMIXfIvdFUQt567y6
gEWo9fuc8gG+Y9AGHe34Zt4xSUftwqZrmJQzHLhIwAf7k2c8XIbiOUXmzFaDV/iIo0g2wPEEsExC
BpvBiep6a7jjYbr5iH9NIdoq6O6eYuwzihVh02RE7pjtXr6TpYOenOmiDNIS3Ue/kwYyGFMSIHeo
iOCExHeWdheEgLJbu2RU64sldsDWMc8etaNu7XIeIgURaQ2UMk1PVg8vdGoGZnbMyyk37Dx4Faak
5skvV8NwITIXu7WcHX2aKxGxulcXQCAzOn8iV57PzQMztVSSvZ98YnYhPDK0Qg1gRkkD9pYK76m3
oPRDTDM1sAPAWr787oM2y3BOnE3bTTawSbtLqa6qF6xBXSJ/zZbQddVWxfPQbMWtu+JBN80mVFe9
umIMTNO9b6KGuuqvvXmSsMAFXIrkkrJcr9d0cnV5Ex4QbaClZc/0V7SAXkQgAvTfqrGOqGjxs4L8
qAYLaxmtUXMH2Dx1KwMIVEeStxQFmWEQrfSO+MsM1kBoBfG+a/f8YGYctK21ny0q5jsMr8Rutpzb
5j3A7QkARgDcMHxuJCx4EP6wY+IUAmFg4Ki5HPsBg/dFcqg++uorSSn+XanupRo3s9Z28r30Wiwm
bfw1jPgIC51yX9vgCbCQBdGC9P9ou2TZY7G/FGSka1fdGO8w2Znw+y8FVvfhGzrJaNbEgQUPY6fV
j9GaEz2mqCCKbmO551aY2+Q1z7a9sVM10DJAvYFpOIkTxPsxOgdXYUlsudRoXBsC23JJA6zLmMkT
HEbKX8fqpeZ1T9YMpESt9U3fULKIgdcLDroUJ9S+PnjlsnA5mWwZKEJwbah7Ie8jZQYCOQvw25bM
V29bT+SbYCIFHv4XdvFRfzFMGXsrXQIlEY50JjxcX13j7JuFC0/YxJKTHLsjyUeKndVVxGUweaW4
C+pjE1E98VciCURCl0RwRs8WW8xcl74zQGSnJNaRrtW3eAg1nS04gNfwpzCVi/hSCFMT6nmVE7tt
fpnwdHDUXfsYGAikY2F6XlCjT5vHjkq3tguFZ9SBABX3ylEo9mwZmHk/Zp0NWzhduQg+0/NXdtA/
95rsyBC2FiLIHutT1+mFXhoNtdl1mO1M9lA9ApWZroAjqc219s+W+EZBnT8FgXJcFT2iZ/C9WP2I
q8gx72+WU6380xyYyMzabO/VOvHiGDdLWyef3sNwYcCzRip0exUgLJld2MyRt2lJBDDqgjxH+vaA
ho0urAVn+OWRpL816iLapwyDdvokICKLatK9u2HS3TfIT0MOzfR4J4ZGQf2/o9hz1W4ViWHw65BZ
sMml9AkH6dWg/ylewffxrJk5+RBUiGFBszrazb1CQlV+xYqTPLqvqkCXkdilaYd33pH8rnazGrD9
7wDi2nSbF2s4XuId9nG419CNSa/uwbrVheRkNeC2ctluQiC7yiuPWW23wRqbdLemf+l39D80BUSe
CVUFG+f4wjho9Qkykl3uh/YaaBevux/jZ7VdZv6w9v0XhR9ARtcOCjtRC1vRAR0gWO+U5/hjxAbn
mr50r8CYx2DBCEwvuYeWuwgOA3hnG5DZgVEZfeu2tst3/vfP8Vl+qC8UYirAnVATgFm0Z6s9AXtw
1YXaORhoeuFSOCYyLn7LgkwbwIM3egwYTCEakp1dkKKtnBRsv4NmxVZfg8mkhylq230dV2jnH3x6
t2V98CR6QqRHCA/ezPXR24z30TLqmFv66dLjjrTbysAM5xX0wgITpsDYbcKcWJn5HmLhb5VgXkSD
dyrfqk72aq1AY/LcHSZWj565MI/6A0mWpUxqWDyq6IvTVdFqn2CoI+6ZUmkncUcd1VqJKF0wv9r4
K4jrcMp1ATWEYwBHbBXtPQJ66yzs90OypYyhX719sfYe5GZTgE9Gwn6hkZg705uqL4gq7DXRVjZJ
tFQ2yiK5WWJp+wfECdSFhNfSXjtLCzLe9AoRh/WHDK1+702xAwjWqVM+p9uU4s/CfSnWYkEGYJ2B
vNzlaxT4t2gnFpc794QH38E4C6QUbOMM2Bgqj93fBZtGWPpEofIBk2Cmd9hgLfr7YBmvwMR547P+
4r02D7W4EP1duCgeVO74hl9cORPMEDwCAtq9zbD6JN00j5UhOmXyPjPRnLnjQcNCofew4Sun8ClW
lLY6wJ4ZSAyCrXV2nDzF6RMzx6LPP+VwhbfGsnoOnyYC9AsVMm8tcZeVbRDSf+8zFRwGjlLYrL/m
wT2yGbzF0q1QLwNKL4Y9qltT+iLqMpErYVAqYbug0cvkP8FruVRE+4WpE8MfEYLQTpOYJAP0UfYO
4oXP0/+ZhqAuQdEiPJhLHBWWXuJU29JBALHHeay3Y/Iq/BZvC82M6bw9og/gNIfu2QCCQExrPiUH
9OPgLDfBsC6fwChkHg4ZTotkB4oEe4pZzKoo6VBqMwEGQbS3m6uKwu9RthyPwkxiq2iPpUu0JNJm
A3WwNGDs8LaGD4SbzNCH50hejAOSHHa+NKzLKF1J9YvbdJqzgyRZBnwJdCJUNLuFcBxWb7QCcLeE
vcmass0QvqZInDpwZU7+pvtF6Y9ZU4rmC3UT23uIIUDfGcv6ydJ3QCzs4LExVnCq1GNmuy9T7+09
1JSGbGXVP0dfwVPzjv9WRvp9gTYF2ZOFtYkGbHMcd9iK1SEaXnFjzifmFCU9YtUj+gRJ4fBefOkV
PF8bdAERx0ECv1mipWPL1YF0gEwaxV/CAdlSZgIfRPoABBARAr08iI4cIdvn/M6PnGrdUcHYmFuC
/Lux2CFzcAMVCyHZzd+yK/pJSC7o0R78E8kh6+SfoeVK6SZ+MhmrOsfUYF3Y7q8Q0DBSC2ZzqBQN
Gi7Wm82i3wUvzUIgU6RMsxf/sQWELmOj7oQ3ARgT02dEcfJHUqofdXgl0hLWCMc1k/fFycp2UkVK
OKfMNG7oOjAzwphOCJ12252kJ/OlEex1sWZ6D2yXG9re1U/6i08vSkl8lXmYy0Jq7jdeeIka0Gva
GqhA88kdYBb4lZzk7FPTuKfqQbn1xBMPhmHL7TF6k5n3wmSiiWS2tEIHw3FB5UJ6pLz8lL/n79mH
ddR2JTN78hpn4AKgBZTiDn876NJOa2Mo5yifIToiAdH2xTope1oHkozkMdbauc+vMLRQmd+J0pd7
qN+Dh/wJ422isrN7nyoITZ29wnYVhACjhe5+FhVEYn3qDBiSYogL8oOJ6sZnjaKBM268PakBYykb
S6C7dG42EQAd8CZYt+/4wtioq0Az2vgU3fb9pt70YBGc6T5u6Em8K+Ht0TpBGLrPV9kpMp6x/DJX
mOaN8EABb9zdrJP3Sr0KBxK6FvGOHNvjGwUgfeptH/0nQqiQp8zXGhk9nXmJrVVGDIBnDP3sk3HS
MNFluFPoyVH9JPlphyuIvNU6OWpPPSordvaq3LIHd9uotvEU7Pp7WuJngex/WpDQflS9nXG7V/F1
tD9QUHmQbOPkgm6oHOEU7YQT7IGEpuBe4HmNC3QV7CZzvNcEyKJ9njRtUMiEGrXXHX1HcEZ2A7Wo
ukN3Ca6/dQ8m+1AL3sWbCkBe0jP3n1c77N5GpxyIIREWhaCWKY5YtxE1I+o+UIIMAF4tpY+OCtC8
zSqCfQ6OB5EHSlj+MKaUQidUl1ySkgyR8Uf+4s89ybT281H1cLgLxftaTNFPm6pz8/nzYj60VkOu
NEQafNgeI53fzo9kHIS8bheIQLBreEnfC2/6OG9z844Q3Te1N/TgSZszHcbO82+H/nbmfA0to0L0
czXMkrNVHFV3mmYC/it9xGNEKB1Ui+aFV0zfMa9qFOyxcZp2mUYEodQQ03SN+eX+5/D2r5/5s83y
hOKPS8wb52OSuAw2DDWrn+Pm7T8fv9f8BGm53/ZEKp6lRcXQ9LPDVGq+ZP6cTXazUp5bYM75rX/7
+vnPBhGKepEw8FpVHgEk73SSW+0SZBTJrymHizXfqs0tEnpFsg3bYqNphr+isi+uoUAdvYSaVxCS
uxqVewnnIlvp7ioJSmzO9C9S1K3Q1hosF+ZREMrQZCxs3TdvgSe8m9hWV6r8ahn1ekjBUdYiaTTB
AlerPPkKUmQKJQtLwJPPV8n/DAJkPrC8qSNa4Uiu2Vy3iSSRMW5VnCqkjVgCK0C70dqgy0OXHD3F
XdhDTdC29VCCwRPv8xnrg3DHxN15wDOeXjAL4ZOjKu0SnonFMoWVE0obOURAViW2LKJLmDx7HnEK
WQ4krRZowG+FqidURLjW7+JyZZUB85Xg7FcJ2pcGfZfiXcY30VR3Bvo/2OMKOzUpH/JAeBP18YoB
38r13rtWoRYE7waMgG7J57FMETyILJMqqSYv9aY+Go1EAnQkqeMarz1wUac30wtQM8/JylxjcgQ6
khkA1VdGEc168TzAerlKQifrWuHox6fONT6HupcXUS7/AklyFD3j2YuAsMrNuO6jD0naIbT7kXYl
vo8T0b7yEQVOmi8Evt4pI6f7BvWtNR6hqBmj7pkLm7EAmqhpTKdrGZhunT5B6qRWLu1KmFOASbZJ
Qp1ldA99IN+qsr0MKDMFXQk6Kt0NERWhclKqwlC2jpyy04nF6O7hD3LT5YfGWrfmPYxrSNqGvGy0
cS3p5t4j51lrr9ym9wrQH5SXsySH7xCznbhHJ2hEJwRb6i4n65Fwz5RQ+szD5r3yRJdig0q0xxhf
AnLhjg26cagNqURwR/P3/mjiNYsk3gB01rYKRV/k/bXwcvVjjCgXudotqYfnJC/Jg1oN2VQlBmeU
fkoeEjd+gzhxlSElnKUbFEvXfUIaTGuYU6lTnZrAMgyR+PeL8FeWOBhaiAsv6R4QsaTTqzX0tNqq
x3IwPPTggdAthU4moBibiHF+CirxZczlybPRhDCvMJ9M5Me+kbJtlYyvkT7SpcgSWJmqXAADEKCp
dy/M9ak+eY4Ug7yceJSWon7SkpaSVD+6nflWD/rZpSqNCJTsjGL/0PftHk2/ZakXIHfbxFtI4nEw
vDvDT3cJsl5krEh/KJ186x/LhIRObLXyNqSWmcu17HiB+qA0JqIWmvxWfIiK9VVECVoqGberhwbs
G8Ne1iQEzSB5LKxhYPBq3X2tQcsXin5EsWsn+cJpFN0VCF/3BPgVq8f6U8KQdeEyeYhz/QE0eQkQ
E/TtUGA81Gpvegp8AX3vHNYpqiRI0QqlSNViyH6FQ7IcXKU5R2JmIrxyAvx8lmCr2FI5WCsVdwFX
6cJD1zxriPXZCCTvtFjXUTGjuu0PkgkaHU3HOPkqDRidVscobprXEo1TvHMIyNsvnHLuQDsH4BiY
FrouPLYwC/e6Xj0FDbOLRO7QVALRS8WaYgf6I4iQPcZSoq1ryF65IDz6vJvcXe050K18JQlkZBAn
RfKWWqUOd7QJX4dOwlwJ+Jdc1h6Co8yY4eJCThgU0kMD/M6q2yIYc9RMaa8HcsWMRjwlfkyk2nmX
7LMt819uTZ1HowCZ7BRY7KhlBobjG55jQE3EmrRaokxIrk2Tp5CQios7BDvLbF6RmCFriX6TLdD3
bMrYJWPWB3Dyilctrx6KtDtxz09jKW8KAtq+CamaCuKTZ5L0iqx7tysuCTZAQp5fAhWOppAyMJTG
KNpuEnypPf4RvWp7ig45IvMv+LFEQIMRMY9FONyWhGwSCFNH0FoQXfqkfhXVjtjGH1ip+YCr6y8V
gVMbb9etp0bvEZ23Uyv+u4n83BZocL83XKb89N9YSuL6HCGuQp80GPVd1QRfdSAPF6mm9Y8eaHXV
6khBMAoCe8hWidkGpAebcPL1eI76vHOqOj0ryB4gs5yDYEk+tUSWnV+6OpGK/Ze4ftf9kVddlJEU
G8TUkZJxCVAfv+Cr4Ja4pqIKBrp6QpWSUJcyJMdkF9PyLqZaUyePgt+8a7KSY/M9lbqmXJ1aLtok
jp0uSwWG5+4hwI2F6NRC3ILb7QKcy6l75gMAdnkpxHCYe8NYi4igwNFFGSwjY57XJEGgwq36PLso
KbUvoLjYPbndk9hjPBao5rbM0LNKe1Q+Akt7EkuRiF1MabVNTSKkjO7FUf7A92aJbB9gHqRoSNbm
GtFTDLjEkCAghoOOyEpIJr1m9umTEVtmSQjeyI1RPFUzCYkBR1F2QnMwFJdyk0iZwXMtsCY9+lqR
5h49Uo5WAujTUIYPKyY7JVakjNBfvQotCf3IPCVNNityWfxa6iTYUU3sOolEe57emqqoVq0qolVT
kQIw5Z3ooggmBX2/CFzB1ktcrwLAYcuqyT+kSP/2JPj/lLL/RCkTJ7eS/zuj7H/Hb1X0T0LZfMYf
fDJJtv5lGbKpW6ah/INPBuv4XxOXTIQUJlsyhK6//KAM6V+Kin6raqimpmjSZDPwB51MY5eGX5Kp
KIrB+6b8P/lBYV3wDzbZRGKTZElTJex0+Nmm8puhgWm0A+KJovo5VvVX2Q8eAqkaymxNHC+oRYxv
Qaij41WHv4oUIDsKPMq1DKtwKxkGUdQEPIVQcPV4J5ZNg1KrpWnZXVm21RWRTrDicX43L7ymZp4f
M0z43pDfeUWuHhvNvBiGRMRdt1ZtV5HY7r4PFkzkWOB6gf7wmIvnoJAh8zNAovlVxdnxZ2HkbXY0
/Zq81RDAva8Yjhc/u+e1+Zh5rW0NAUXl74vMm1PZfYSSTqUQu1K0AArpOTakk1aUzacU9ftBapqX
oexRuuw1/QSoFhcmkcq8hwbMnSq2QEYN5sjGCF4zFbOSHLALmqx2c6Rr3YefTfP2efGzrTBB3hea
BR2Vk4RArxi8r4KCVr2D4VK/T6dFhZLbfv5IS4s3Vpn823ZTjpAhynLMwOej58X356yP2DdfCH3K
bRl3zcaYj9e+z6KjoWpF4sooK6qNWVVdUePyHHUg95PEarIX2obZiI/NxT4aPCR4fl91A4gpai7E
W8tRjGhZpmZ31NOkP85rSLaTLDOrKtxPe+cddZF561SryWCEVA/KqCxegtElNGpb5Ggtz3zOI8dD
PujFcnMPHUJp4iz1iN6geN/hEfYiSQwBaYmokRk26qMkM+Ho8uKll/V0g5q6t5oP6wLxmmWqcjNC
LB1+Ti+8VnUExUOuzGg0Y5EKUrBDKO7y/dENIvWkuxSoE1dvYaGJgmyr5hlPL5wNGySmiQMFog7L
PBtSZp21aUFQBLMeW6+f7Y2fujtD9q7zpnnRjKOFlFoE8Czp/riGjyY+idQ+WSEN2B2aadGKWgsy
B7C80NO+ftsxH/KzrZroN0hDEzsaoYEUpeqvpap4mj81owr6a179/TOS0uyCaGjs4zgx7LRRqR5M
l5gXaZlM9ovgtL8/zxsDgFpuQZYIF9H6Ni9EtAaQ2zZOSdrUtyaX6n2ZBtciscJfGCecBtFP3pQ8
QBUktyhsVYmyCJgRUSPwAVz06GO5IVo5RuD1OBJYzd4Tc6F78OuGtB4cEOHkVyLKacUgbfp2CC7f
izgFf4S16N82TTsFs9AcLfKY+f51bNBaweWXzOj6x7nTniSsmNGk2FeEMonpAqIKcADrvuUPus0L
VeY5N7qvYmT957aAUr8VMoOAAFvfYGM2B9EUvk9ykefaGkGCjlsmY9zajOkhStbzB4SMmCD8bdUf
KvUwWLkJ7Ev5Y083nRbKgk+m0QceOShk/stK9E8mogm4G6nHsKHfayb5y3rarnkS210TjQxMKtX1
93HN6P6xH7bPLyWRdsgf12uhVkXmsXAjjcW8/r3o5HztVYMB3TaSbvO20aB3RCIM/X829V6SMs2M
nn9Oqv1Sc367KGYg09HAsM+Fh+GUh0bvxcSpexTl5ujiHnH53hQ1Fel7o3Xmj7FUpRd4kcnPsT/b
NWRqKd+C9Fd4p3dMiDEvU1v3CHXEQtJcSz7IAQhCPL6LyK3Dk0qioznEHECgP48K//kALcQCihrP
3+KBy7ezzf9ImwQANSKy/+t/wuz7bZC1RIvsDmRtSddURf59kEWbR8rqatQ+dctoNjV3/4B+hHSQ
NavVV0as6esiqR8EWaJimKh5tKyDMVtjvSTdGmbJQy9rZyR5xZvUahkCY/BxymnnvM33JCQy+tRH
8DjQjlISbgmuI3ObhuF7PGq+A2x8nY/eW8SU+z5uix470nQ1f5oXXbsFlJPcf3/IgQb4Y3Cp/U64
12oovLDbm8O8M0dq2knTEoDidC0RjZtKz4B+hGZ6jmNN2CnjIIANF3GwjouL5yfhL0kMnqMIRaJM
D5RVGkTGiqnoIfFbHcBxKF6CEJBEGSvBzq1atMSTMV+SjU0fpJSKil/10ZrMDdJrjRztZASkbL9t
MdtrWOBmhXJSYrjbAZYhHxGjT0bvMH+aDzMrZLnjnK8eKkhO34dhL0Mh05cVHqtZqeteDwVkpgPj
QTPg3JVe++56kYSGhDVeENUd9w2a5wsz6bN399QZElInCXXYMc4Jf+pIP/33jUb+3eKMpmBYkmao
GqLtismUkEb1N6spmHJ9QkrX+9UZoMbitoxurSeNV8VbRqFMbrtopyxRXVx0c0hWg1vVSyXsk3sx
T+oD1Hoknb2w3ysF4t/CqLp7+hMqrQgfMElF0bzISFf87JjX5m3zcfPH37b9nPvbjv/q4J9tRJgy
ORNjGwdyinSuqh1zNRK2kma666hV20siFCjhqYL6PBjNnaV06lfZAR+oFO+j8ROJ9JqnaIfOj7Au
MSpl15UitkTzZ58QAajStPV7dd6q11q1lv3g8H34dOK83ZI7INtBEx+QoAw3hSxW29xN8rMVgltP
IsV6NrP6PEiZ+xkI6Vpqi3ybWDqFXqsTTxBvx2UXtogQtAkf62QECTit9nFxDnM92s3HzZsGFzl0
FKcZ5iIjYWjQ3vsisg61wrs2Zom/rLKWhGMoRlcvYiHmZI2rjKighLN5VVohupoqjnbQozBdmbbN
x6lCIWyYxoMWmU6bF51ZCDtopiRD/9yk9m1yNPBxVbjlC7ns5A37JmW0SHmISjDbPUYB80JVCpSn
YxKI6TTu/+yY1+ZtSMCj5/lf7W6gjNq97AvQ4v684LxWy9iyMV9V3sa4Kw+65X2qKCCeerPRHo2Y
UrDiBfcwars7HzHZJNSEWy4K2SG3FKa2tS+hQoHOoGfKT8aYYO3cehRKcT3FRLH9mA+Qo/gz17Tq
ztKCYgv/HoyxoAhPJeQJNe+kd8v1UOGUre6sR2Z+YPQZAfSwI15DZoIZLON9DRvSyZhPH6Mh9Y+D
LmeUAnx521WydyI09u/A5V+CzBePBYKPd/C6rU1ogKKdd86LVigvQ0mWcf70c0ShBJw+nfXXNeYj
kL1xv69Rhx58BTmRUenFZIlqsWsibz2thplk7gTF/Odqf6FAJayNRqF2rDXCo9v644JpnLZRfFN4
FBXU7VWT0WDeq2NAIRimQB05FW4deg5Yr4DwQ1L4Pxjkyb/ZCBoiAx00J7RTpgwj89p/9loUWPtA
iOL0M5Kt9pLJcEi70K3e88jft8gFgYQ7SUFCubr12gOyS1RI0bXd1SEgx9gkyRQoPS5KyCys5tHN
jGJlh7RAvAvaNLNWGL8BUzagiOhR2v0HF8TZBPPHm07l5yuKhlSdrkkmna75m1EpQpKFNeq9+wuF
hCOuVdljD62+iU3luVLyZpt2QGh0RVGfQxzMkbgvmFAwYb4v4HKMbq4+K6YSbAL4psv5o9tkYKSq
8qKYgnA1sE3/PjtPjZVao5Q8X7uwsmsFGgduZtq9Bv1YUd2EACeWMlm7efX7c21UmPSwJ9KKHI2i
yTS1zkC4ZEMKsCrLEHTwLUg5eDxjqITklas2W9zCQXD3uKnsg9gwvhdhXwFEmD+j9VAsSMpLMEEE
iLTT6KfCYgrQe3pWJeTweznrt1aWl3e8Q7/mA0reboDlgnkbxxjSE7rVqwoJ/pcYYIgaWNFbVfnR
Kurp4rSxlh9GSxRXaZUrSxQn//5RHXTEdxVkSwzVO85aj/PavPBzppumaTar33YEo/efrCf1f2rr
zI+fOa8iMvIosCLn/X8bcyXFG0SrD/VfbWWW+kmDTehNEml9Ip6rIBhuWKayQEEI31/ZX2nTx3lH
LNTLUNaH78O8qnO3vkcqVAfWYUlYc4G0k80rdWH3GpW+tReb5LHNTPeqjp17HSQ8VjQPH5A2zoDd
Ye8FBUYPsRedzpgPHD3vif5V289nzNuhQU9XnTeknmrOV50/zWfMV00kXwYw8+dV/KEEP6MVwXo+
LqB6XXjIHCoF5YqojlTymNPqtJjX5kVnUs3odOJ/eFWsNuG4AGykbZoIB9X/PvSR5H9/DCS+VIka
DvkMhfTZPzsRGSu8KA80+VecV6WDBUd0Tsr4ZkGF3hm5F53nRTtI0TkMQFZkuZmv5m3zsfNaWRvK
spMsoJTTGT87+qKrt60/PP+2fejL6JR3d79tjqZvl73wUGeDv/+5zHxYJSBfI8eK8P3t87bvhdJG
JGJrNAH/+r1/nAFFQK4TXp1/7kgrdAA85jc/23++TABgitqfsJ93ztsDtU52PmTldZIWcF8QqNuN
dWQB7Z0//746H+DqlBmBVXDs31b/dhrYUDCZ/3ax6YRaAIyk55CUm7I3jroYm8d5zUgcWW36oxY2
d0Hv3SleaR6K7P8Qdp7LjeNau74iVjGH89OyZeXk3H9YnYY5gZlXfx5CPa0e79n7q5pBEQsgpbYk
EljrDXUFzwntAStsxg5Sboge5zxik4bcye5IfmrZ9KA0kxiAlKeE/Uuta2+ThwsiGajh4BSOigjd
pH6kKOcvtC7RdlPg5s9lqm9lnM00sqyNW66yMNI+dPsyQrh9t8lSrUtNKPdy1r9cVUMl6P5/f3GR
3/rnRo/Hh4dnl+qiI8kzhPvZP7+4cVFoSd/p2Q+SHnzCtj/gRdTq7j7pxbLBuXQre0Wsh+p9qGcp
sjcB2Lp5yh8jPVhtP62uoWZUIxXmg+uxBMXT/DZ5mALvOqcuk2w3xtBwcPyG8jmzoJP2MZplo/Ce
cM+e7bL+cWDaY1twlqG8yWsw4wloSkRrz/rclJMNyS1WMoS/6Mp5SeO2C9W220cZ69Ngm/E8XrsC
4kmu9dZWHt0aGbMx1Fpyi0ayc57n6BUQik9zbt0/hq0EVp3isZmNMC7/dP1PXXmBT7Gq5pE42ggT
/+c785rG2aCn5W+pECu7wsmVnTyKovq1SxDg/hRH9OLXDDnXQDsTip45L03II9/O/zSvxz93xgFY
958GiqJCi1y+SB2Au3N5t+hy/w7KK9qkyFYeebSwtcytn/Qm4hNkTicP0G0ikJFqiMtBd8D58S6b
RfblvNsZZN/Ovq8Ch/59kdtp17nmY+Q/kd1Vdy7v5UEFCv7a6NaHMae+E3RTG/IMX+0uRszbCgFt
kbk8DUFKSR3ijjsi4ZmOgh1GCyI7rB3rXkH15sMjUSO3/XYaorcyG3gN2O2tnCpuVjmCRn1a+Ufd
n1al65SvSl0HxzJtPjK/qF7jICl3LbKQ5Fzptkh8r7NE6Fgqz3OzFmO5doofknm0F2sF+bSoQKM1
b/uTMcRiPQJJeSwtJXoCBIbLh5M6P1TvI3YB9KaIRgBMjKaLW03uuovBOorEmJ/o7XQpkT67s2NM
B2XMiiGCjxFIivkEGSLZD5suxJEwCND4kQNI9EJ3K8K9nNENBf9AUlwgtSuERjycFDqkSsX99Y6H
dn9356BBtRq1iq0890PZyNHbnfE2kPBssXTy0rcQ+k1c5HZDvb3SLSZnI63z6/LQmdbyuY3rKs/x
xgPLKp/r1/78RB81i5qGRqFSTplDt8f/v60G5Lzb4uDT5W7n8iegCC/7ptaH/8diwfinIzdLNsuw
XUuzDEfDuNGai3V/pkkULVCcInWM74GhbKGFpIBmo6RbJRmEgWvfi8LwVFdoBA5xU6yuQbdyy/0w
iQenGRP3LsQq7zSpkIfGkdyIPKVJMCERxWQu2DvHx8pEKChnRX5vKHZ8lDHZ2Pi1P9aRCvh3HrDm
xhF6AOxn8sf+/0gnGv+xxbLYXNnzf7prUVmcH0J/LFINzFeFFyf1d1MEax0tiV1a+vqyreKfg/Am
1FiquoSGNh8G3ltTKg6O1776HWnxZ9SD7VcNi7MHf7C8be059Z4lvQlREE8ngdPZFpQW8ATMevbT
YHjPdqYvo1B13/Fsy1edAwVncELvvTHbr6Vf26e0CNJz4AUfpPXP//uJOtdA/3Sl59N1NcvDdJ3l
oKrZnzOn+A+7+qCr+XeELM2FiAf74uNmOiWhfZI9VXX1x5zMBfYEY4U4u10gts1HK0ezHvWqVM/Q
ZPQcc5ngaI0f8oR/+lj5+K1zVBr9sVMnElFzj4onnB55KBtrRLViGtVNj5MzRQnb31RKB5EradRH
pOmQVYuAKDlkIZ6xHwoQSSiROhPIJYS1q/C6VhTsApuGTKqylUcyNpl6vG4dH4MJBj9Nk3PbpAtq
5NQYVsR8rSjqDsEYVS8sO62l40b5cppltpoRQV70XeCLz13T0N4UxbOOsqfqmNBOzas3qJj0VdO5
VvL4ig34Pvy/4Gfxbxnuz2VkPiePLyQLIpXVvK59Tlb6iqYOoMmUb5Fi4S2dK1+MtMvPsvEt/Fzz
ND7xNrGMY/ev7iM1x+XRzmHvxPlZtEGGHXkGPrLy8VP1A/uE41sXdRFyBu1Xq1f8o7wWPtY5KTFU
G1RTHG6vYUV8pi5LTHk9GVci8RJAxGwSfTq3ZdDy8fvetvXx/CniZoLkYuuXNEajO+q7/mvfaHgj
FeZfborbSWq7X/XeRiTB8gKoJ1ODtFPubzGMah46Idx73MoOt3KQOeET2Bpa8meJSNgXDxnXnSwR
jV7e7lOt+teTIvCiKfAN++LMJ8jrKu7Q7udXacJUA5EyJn++gqVUp8jqMa6oiuaSZVW7F5E4RIna
XGSIHwWUn9AA6DLP0DqvWJJGwX3kvhode2f64ifOABhwG5F3RvwarcvQfhd2PS3bged9jvvOO3aq
+67z4qcB8NVR9FAoyjnegZd6QFg2xfB3RMogSZG/UAp8AEaINU2v7G9NqNq/uqIZXvykI8f+FOqd
gdTX343um8Y2bZEJRT4VgEsKqVTG5JSxyYxtWKOUkKjkCkRctG/6d+F0xpvaVOM+q1QK13NXUTDY
FcaItamIjDfBkuCu7/Lg8OucIqjMC7pM9mPYhxV8wQptSP4Z38GaTUhrfYlglfS2ghataIsneyS9
ocb5l2q0RoBLChjYvhlhIHSrjJrLFzT9tQf8NLM1BjzRewwMQc5HgdXh11maLCk5fZb54uSPHNPL
FYnc9ir4/N9/gRo+cZ/ulfzqHEs+Az1XR+fw05PQCvpSZK0ovmGZpuE75NpHbW4q1IIXTabGSxnr
W2Tk74Sqr5AcLHe3eaFb9ls/9XdVbzRbeAuQMJxBewzG1oPj0z/EnT59jT1Q0r3qBjuzwLjHGPN1
oOjilFs2D6TcXqN3X59kCBg80FcLGvItJgesyeYHnHZ73+fMSnjYqmYF0rqqPlP2DGAXlAv6rRai
7Gl14EhkNwjKGMS1QKn1eiijIBOB+/0xQR6WJTWfOAaGOl+omZvr7PlsT4jpLvYTe9uZColSzCuf
zAGWeJ24rBzGXL0EmJ3f5QjGLyz05ZdxXYQ72fhM3I0ldAcKGej1zwMyJo/cefS/xoykT7a+/Xyb
JadSI4Plr8JZDctapQTZQhBRKhX2ZepgKm37Oq4K7Mf8efNml82y9jUgKnNodNLiqGQTxlv0ZKju
8nRDYQIpeN2PT7rT89hnI2oU9fhRiTRYmQGM9La0x48wCrc6C8hnP01Myn4GTpHzND4YUHZuEh36
3DcunTAvMg4apn8QwGjXsquzp4un7MOK4QkDjPXiAl91C+59N4bhczM3nfYwgO55ukZCzD8C3Go2
oS2sY5Jn5Ta0mq0+tIKPgEYx+WzSsI+x2LLFUx0G+FXG2uzsySjuzaAb1LFcKywc7sc4iA7AVMSm
xiHtscmT9qJPaCaxRfe/Qa5cRI3p/7Tt6o2StHjr6966V+eTqlCpF3Zgx8s0iIA26yJhaygPnZxd
4rXB59JcyEND9f3HMhYw1cawMqCTmC5VKG+Fg3OCukaQQ/JSspWs7eQ4FlE+CMZHWfhB/b5fA4DZ
uKBy3lhEpBh5eeneD93piRQu4kqkLgI/tx6QHhzuUVmF7Y3X1yk0G2+nWbiqzr2qLJyTPHLhJXr4
bh7cNKIqgcZJoo6gaeU9142wUW30CIYV910r92EPywHZz6YBXl2pbz/dnyPLuPRYZKFZEpU8ozKo
7oganp0iLtAU0aOX1KPQ2yRZ+GEW9g8H8b/vQzFuOjfzYdD1ZyWZkIxJ6ABd9Q+ycSs7w4EbB3Wn
s4zrgKJY/qHItfdoMihmywGlRY6prLpHL/fUnT9ONG6m7WTXbVI4XrIvaruGAFyervPmKddR2efn
oV5PkfP4ip3kpYbZakekBcIomEhPsdo9yUZjoQ/s62IjAv7kxxWOSXYiHuVYgGHNvtS6F9lr/bx7
qkT8zcJCc6EZJD1L1/KPsvGquEYceoaU/o61dqIcex8uUlbbu1vcSZx519r95JWUo65W7Dm5l2cL
TNy1pQzKyUCx47VAYDNximYNECR9H/Hua6yM2hdJ5RMo6m8yHEcmLKasaZey2/FFv4u5mR3t3Hef
vUbBy5KzG9dBbzKNkntsqFNgv6GGvkeEaqUWsNG1Cw2FdNx1CrDEO5Cn3qnMMyBlmie++glleOA7
wRnsE7AFo/d5v12/xAkpwiNDga42N4luGyVM4b/7gzLBB+kr1HXmWCaHUWlut4mtN1utdNJ1m+rK
QxUr+cnxFIioQol+NCj54Bz1nRovGjAoVh6LGLqv5rU8w3DlfR2y4SxnRrr6ioOu+2Jp44i+tp+C
4FU/XStw4dokdnly+knDSU5zKsSDOTSHBByuPBxM6PllG6xVBPi3dve9dfhkas/u1k5gVy9VpjX3
dtrj68Cm8QVVggbfTVzMWbaKl2J0+UOGUKfkqJf1PPd9S4XEwqjjimRd27m5kN0645ZmaoOCRT2j
Yafmu7ZjnSK7OR+Yk5qYoU0VSq+YJf/0PNBZfg8LRvVJ1riu8yX2kd6NNDd/mupaebB8zd8B3is2
ihsGq15boOELV8I5VCN61L1X6M9mji5T45Tj17pRt60wlC+Jbq7JaQbPdh26p8lA7dRR43pRKMmH
b9fZXsdm47lQI0T1WhOSTm7ma0qw47aweMKM2U42GvW+65HsIq2c7fq5uU1RfHt4wF2V5BdSAkst
jx9U4J1b2ZD5brZmiPvlXePaFLQyFy0DYbZ4F/ewEeem8LJo3eXN11tIHk2KwEw4KrSVkqFcABh/
/JLp3hEgTvLcOFG1lXHkbscvsYrrTzLCoBfGtgeycy8CbHpDLD8PJJSLgzyCO18c0m78NTrOXRmT
o14KFKb3xfRu1qi+66NqHUD513tByWuhlHX1rROoVZR29jEGLbpXOqQRq6z0p9IIvuoTK2DgoqvQ
a8ShGGNxkEc6+T4MGVx7Qa5sVgpzGZYjrh1TzgsslD3mU24D8uSxttA3cMb8UQ7I2PUKlh49OSzR
Hk2Ixh6PMRC60THuS2rWlStB7NFxrIP+2vVJ1d/ZSrnrxYA+9yTGbVP28EA1JzlNJdqJpg6rxmG7
jBTb0J7qxoHnPystl2j443tmVeQkM+TK/tlVhI3m4UhaL/vquwVf4ioznlW9iD46wxzQjQNRbDap
vRyqxtwWqVpvvRYFDhwgyjNwDcQNK5sEeBQWj/xy0yO2qK95lKtrY+7JEE7e6TF1WgwYWlD6OXq0
2DvMw1mYVA+uNv9hRbV3Szu8aH2HeimK2Usgze1HmKXAyez2WYs6Z1fi3brQs6r7aJxUQSU4GvaR
bk9PjW7uPWjTH3peZEuIYIBH5tPB79wpGH2eKyXGjIrCPQkKdyPr9rKBb+Rdu3KgkGX92xx8VqFg
o3yuKa35pJvxsku75i3l97nNgFshMBE2b7HRo2ofKggMz6N8lMi6Vb3D0pNRNUdZwsjcZ7Op/FNe
gevDqg/ZdB+zx7TwT5RlUVG3qV/PPRmSTZ5/jINtHE2AgqdJ8cp1knonNckj6FlZsUZ3un7VM8u8
azLhQAeli5PY12bsrYPs5b6+UpFkuMieq6AUPLRPagbPJ66qe6O07V2N/95urtFBaJkPZV82UT+r
vYg6fbhNlAOfuq1TGGDDyj+ud7vIp7n/ds2mogaq9m3IOiS1jq0eRCtDwMyOSKwkDynr5kVkYuej
Jm+j3do/mo6flWlgkEIy7VhFqfJRe3giT3AhL/38be16ddyijk3mHV3ZpYZCNbZg5LkHLc+2Vkk5
XnAX+RJY8VEESvks41GIgLSM51p6tFgnXfTua5NF4akaSLuV5SC+NVZ1cOIheLX8msV6zh6sHt3x
VZB/kBMUO53v/iY+sGOs7ewJYXgzCupvOTT5AWzal0yxzQcRu1Dzw7S/2AMEM3mqG8c/Aj0rn4ag
NtZm66RLCEPDx1R0CznBEIq/GJqppBhpOvitA6rO53fVp+YqnCX/KW0i2RGDBZcocNlI/LeEisuj
28CneZ+6cnIVIW/g2kOA4QAXvV3g0/Vur6GzoAeZN2FsacP9sYpxWNXV2Hy4YonHYPKltg0gsCkf
U6y5yReSPFB1nJFcqDGB4UA1RU7LimbnkUR59u002uDAoSJTPsID7R2xjdSk3t663RxLXKVlgTMf
yv514u9TbrGywPeySATcsX+ZHGJstBJWBKgM8laUGHwLdE97buv4e1ha+d6ce2JEHCDprWnVKEgM
KBGPrPCuwL10IRNK/Hks/MMj/4+UkztE2yqyw2uSyfXIvMV19HbNIN1OuPZjJdjW82R1KvEU6S10
PzqsvbA5Cdk7olwrj+aYYsbVXyaicoAgvJ1hO2xL5kZ2b00RAHxvtJ+3yKdZkzkgeNDMljFsF0tR
1JdkxsbBJdSB8zXtRna1Bilec8Rex+vz/NkWbg7uSvmIe9L7lTEh2FCk2l7REvVeKTy0TSuxCRPf
/jEODrYDQf+aB7b1YIpa32LOo+7bqFLv63QEFFlmykZ3MhDavoYKnmErR9vsfjUDEtR3PbuWR1tL
g5McaJS+OartUnbG2PSxIBxFvyRpt6m9GA+YAM23QE1+as2mDL30LxS8f0aqS8UKM5QH4O0Tqmnq
uBFTnz1Obl9egCaGeMaYxbcUOXV5EmukUwM7/V3FAeHey63xiCcTO+3BfNAigb+eV9+HytR8w7BY
Ip6jyoVCnVXRwZ5RfRq0nLGYirOp4Cihm7n+rZmUY9gkPlTjyHy0sLdYUUMXL6brX+rcLr8MjvUy
qVmBRl+XX1THZaFQGRAV564cUES9yuBkHGQIw0mq9xQCG+ON3TK4B638oSX1m8h8yC5OjZWgFwwb
dUqmI1tD2KPRkH83i607JdWPDLNBxFG05Jz6SoVgalQ/QrvNnsMG1RQ5pR7tR6PR+g+oHPZ9gNPv
bvJ0d9fzuLtvu6n5sLpsJV+XhDhfVNaol9KCbF3nfn8Y7OlXUwDv2mZBB53i77jnDlALuxiEf8W2
aXGbfJsz9pQLilHz79rEOke+Gj9K50uWeip0vjBbXbtujaxcyD9CdifMEBaxn04b2bUSqLJdrXpb
kmnhqzWLXFVaIvZyNGr8dxLSzoFbafTKNvhQYtNwul6IQnuQBclFnqgZiMD3TXZuxwERk/nhnVHC
6hPUZeRDW8baPqZqKuz9LSTjgOT6imxyYwdrNnxxczFFGz4C1/yqNR3w0WqEYFqk03eAw9OqVevs
WFT8UKrCoPg6Is2UJLX3Y6TIrI8FoJXKqA8tmeQvUY4gvTpV7cX3542gAtTW9vt8i4tv/FhqeXMm
q64uVACn9+nkoh7lj2B5KrDWpWfFF9l4bbpWQUIdrr2oJk9rK2s44Ml1gqvAljdQhF84DYJYrb5R
rGTYy8bXG1Q15eHovXdTvJzqwH8tfCfc9jWkMjOZvFeYsN5Sz9F50Oeuh4DAgq+Xt5ajwkh/lLnp
HuSpVooeiUq6jMRHeTFS6zrJdkt9VxrJdCfPKQI7XeVZHjyoyHr7JksThErEri9GT1vinoNFO3cn
JF9qV2NXGNU7NS5gpcmhwiug2c7zDfkRZPjH3Adppi9qFkJHrXW7TWxkZ9krrKA5/jOu6v1osfZj
ro5xjJxrhHp9nQZm9Y9ryLgMDdHY70hVvRRq9iA3Q1Sx9IeupYbu6Fn0NkzpNZ6pA2INeIWvvTn+
z/ky3omieBYBWw7b8Ldt14Iin48waVG2egpXR0lIlg+jgrdGNXFj+r3otEyKG1NfbWXIdVzvJL+y
wt80VPjWVVkpaMGJ/u2/Lu/kgN5YP8taC1kX/WM9eVsKtkmPFryFSU1tv5M06T/IgHdYlqOE4czd
MOqP5EdZCKWxvg9qSj0yjvMPX2wx8WxT7fy5Y50v2G8EuvGihFkEyc2EXZKpykeiK1+E31lnwzOS
Q+QhfifjtstCjq15SUIL+RG96OxNr3r+hq8eie7fvI1aczAkTsYGLxmoHaw3lJOP6JHsSe5HGati
OfX6cC9jmYOOxhS39YOGPhhgFP0kBmE9xSnST5Ynqkf+vNYTSXN1W9kGRO5SMZ/klN8nDMA52Soj
iYmNbPY8s6In3YnO+txLBPdEiM3POLVNd3XtbDp7Im2XN4N/yJwMjbUgQ6p1Nhgtwk2eps22CxDy
mspmP85wPNno88YrsZx3v+/qtQzF8wYtnBubpNYCxCeWRIISnjLBXZ6UYERGsmi1jeEP+2tX5g/N
pNxHpa1vZE9MOjdU10WyCJdcFkH+k2yAdL4Zg11BK/D8pynB2ZjFu/Mg5i5Wbt7OLJUvJm7cAvWx
csnqajzJuXDIUcacWuSs5qsZ0Zx3dtAKoMyqPOHdoD9N34detcVCGQuE/Myo22DwbqGS4tlrM37N
wef8pfpwVXDBeQ/CEj3k3P5hR7V5r8cZ22v8ZChimPZB1eL6LHJTnLWwvYbyvGM/Ps/ABcs5yEE5
bQ65vraB21Gu2OMBoYMO7O4cuwjFfaRFTxDZixULmgksyAz0kMPXmZU2TfeDYdSLP86Uk6wg+JH0
aHsOpNUuojbOmWmO75PKVp/0UbeUXfgCX1JuXqc6mq6ztIacmtsAO4/YKM4Naxq+jFMHcPh3LA/y
cE2FtILG2CACpWK60qlge4eYZWlfR1sfV8St7MpmKoKcshKS6FVRshSWQS1V8JmUhwkYHHshD+WZ
zZL6ZrlqartapWFXX4IqhH9rOt0PoFEc6N03NVUBAwijRlEVpdZA4/Hk9zbQwk75Qmmi+4FBM5t0
7ZylqrqBkt8GKA5blNDRvbh3cxHuydWxoOrQVzd6tX/QRW68dDAYstRST1auGi8DvWTuybEexo0c
U+eZ81gpEu069p/nyTFtxkD/Ps/08CnoZpOoOimREhhyKmoj2segzPtHHgPlU2F46LDOcCYbwS6T
nGBsI86cRea3HlwUcsiZflImUWz7pMKBDTzMl4q1WTnhXR7MH7lKLqProuQAzBT3wXlAQ+zK1tgx
iZ4fjahDYxNZDV9Q/LyxE+Taadwfh0CJXkONtInea8VKaxJlB4gJLbXARD+1yqxNnXa/jga7WPlK
H66MIpuBP/OU26g8up0WmiVKrLkfH1iu3w2VYb8Hjj4+lkkyPA5e6r8PmYa/i5l95THVPOhalmyQ
M5ue+TOdbG58WGv5SP/FU/fsixBwGhJyS29UumclTgYy50gsydFOreEjko4wcge9j8qtsf4wkosF
vfYZnjyJYNWctrcr1di6Lov5wsxH+dIQW+En7S7zPGMRdLEy61PQrR0+/LnpXBtZGXl4nTgHEyV+
1fgmPd7myaNqCs6g7aDal+KV2379l5hzDjAbfrDk7XBD8tLn0nYCALQYdddDpG5NlDEWpTIcEuEM
587JxvOQCpZEAAVkSDbWUC10RI+OskcGezhfR+UJoWCF0OFNcLuG8Lh9o4m3uV0jMt0R13bxKkMZ
t5KDhkh9JqnAANQdtHWgC2N+6Wxv3UwJ3iIV35pAMorlALh+hJHMmT0s+7KpEz8BQ14t5AU+X/WP
Pu5ol0o3XQjpVrbSABFjFKqor4gONQ92o3XozzcacoVVBfRmsDbYl6frcU6uB/osFpxH6HjkYfYS
Ot70mLZI1oSIIr3gvKgjLC7qxdir6UtnJeHOzvEfuHZDWEq6V7zIXqWA3vUq0SwmL6m2IjZQCZ6P
bo0SuZRIZD+mloUnzTxeBy1elU0T30Vli6W70j77HrKfWdAgd1LH9UYMbrKQ3di20m2u5xaqPdnw
gpItqCATXWA5ig6Su+sGpOlT2+pf+si1kNK0v+dzLyfdcYjj8VWOIZdmHL2oPMkTk8A3TmMQbuVY
akbWuXKUpRwrytK5+AFKA/NVvJwnXpP/lEODGSYv2AggUYKzWpyscgRbnuW8HIuXWJARla+NS+k9
ZXZMMdsajYbWzl98nAsTi1IlbIHiZQrJTxZefZBjbgwMWI+HZCcH+Zlni8wT8UaOKk5U3JusqFey
W3TkCZBCURFV1aj7l+4298toX/6zGcf7Tu21nQxPrSjJUJvTr2mxBn8KCYf7NkBF6F7OQW+AOVMz
oVapi/OvrjxRjsuz4zZWl35ooodVos9Q2r26YTlAzolHNpAeKzV2sz7UQqGYft/4hsdHNQf7Svjg
TuUkNwJJrU4kF3t92t+aaQjUvR6b6QaE31qbe3JQxpOR/DcMcU889pMZ3slgrsFiR3OMy1xPLqLo
oRZY67LI+6srQbdR8gWp22vJfTHY6U42YQAwvLtiH2Xrtk12Hcqq/BKNzqzH8XuOPFSUONs5/LEL
3CmPiTN2Cz0KcHQz4/o1qni6D56FzPTcFXp1mRI1PsmeiQXuZHTjE6sXthrFLgkqpBpEVdz7OgXy
aFKM+Y5lnsMqGZdjhHBW7MUh7pI+SC2jK4plgtqb1Pcf7gKVutm1rwnvGGbutMtM3TzL67glD/Dc
OE3z9Yo4ag7WiC76/BIyBOFqQpyt+UuGrvEpRbMkNOuFfBMy1rmI7rhd0D6EnVYsNTSxWDVxj0ym
oD4GE2xR0zf2zbzhEnMj4woSFKGmGns5FY/AHlsM51fsNk2e9XuujGfuWO00ne99W0bjF99H0EAr
1PchchD8bL1mGcPtk/HAt6d3FJ+alaVWqHibiO+xUAl3ZhX3i6aqzMc267rL6GQ9DmSr0G3Ms4yw
QtFX5DmVO2fy0COKc1WlpmTVayVwuosJiO+ksf+/jgIIgnwUhd5Cnhxmyc8OKDFmEmPy2mJeOOSZ
fjbaNIFYaENc4UahZZH7En6VwTpy2yfRORRfOCEfSFcUdrOVYzbr/aOnjG9yLCBdu8dcF1cSJKou
bme9BpP4oftF9xxXgf1U2staabxmweVeFM9X9uY8Zqc1fipJ0azk1M41pkfESmpuFoxmk+/tfl9H
x+Fzvk6csF7tI6jDtaYfjXlnVM27pTI3nrS4N/ayF6gNuaBm6B+Ugs2SF6FmNc+Xg8U8X62tz/PJ
3/YPctA3JnFwRvOIXSWgpRQf8ckd3I1dWvg69aV54SFlXpArsBCR8op1I0Lrkmt6cBzLaCUH5bRQ
G8z7OiAdfzvL6p8KyGpneY5eGu3jlIwWPpdcUc4aNHFxfT3ey56PdtjGnV/YnGd8emHZDeJ4l4jo
xbY77SgsgZB9EvqvyKX85Qlj+hkaz4VipDCvYR5rrj59NBE+IMNkAD7iMbOshDVtk8InsaawCSpA
SJ4jZ2wWveNar36ZrYIcM8ZqyJ7quRFBD+dEASGTF2n25LksJPTI2smenOFUNa4Cntms5Vlel8U7
xOy+OaZjFVwW1zpQyS1ILadfwwYu7/QkTA6dO+jrzOmOICIG9U7INvK9YK+pH3LGNQT1MjnIPrqi
DyDj1K02h2Tcntic5DGC4CpWocfCwFEat+vqY6oNgU2INm7q2vDfevGM/W35MfWqv+q7pn2woqQi
B5lCikmmmluooi5wXC0vxdyYPvr54RSWaxkzNI2EL9ug1g0uEPGKi08SFnRH0WEVwpicVSL0ADGj
2lt9h9vZ3Fi51S16q4mXMlZriXFETMI4OiGmOkGmb26hymjNQ6Sd9Zp1AcKlnF4CFecHj6xnlkCp
+THZibWTjeJ6pLrkYdFVHBZmMN5n7I6wz/h7Uj20v6ZT77VYgf7dDYN2PVCZXZt+/J37xs8BsR7y
ntO00/ww4hdcdE8Qfh3K+ar/NbedR003lL+szlsqgVp9G22ExbMmw9A3TLyHSXFsHAxqzHLQU5ph
1cEZyYVNbAXgtCw0dGvnI0wzd6nF1vCozV2F4h0qSdYbUqFY4nWIZRYJRfYiRJIinXyMMlPFePOC
/AWKoXXShzx+nqiuynCdhPFWCfNhIbuB4Xv3WZeZ//Mko0zyhTUJ0Fskp0stRBQPycKyaQx+DWNw
DHIcMRqjfGdf+WGqoGo607IuVYV09BwWGryEUYj6oY1SzGQS1AHLobcpMA/RK5WY69mDrpNGdLIW
05ZsM1CM+SAVg4IHOKFlWo7BhzGGJ78Hk4cdbnQkjY9++BxH7Ua754cxJzcDPESmZR9b5XuYazYL
jSnGuXzw2bqY2gN4y53qk/Lo2DHuO02P8Cmnui16UkBjZ8R7kLPJM4+XrSxzCzzGl5PbWI+yOA6/
bdFT5XltQL1vx1LgzjRXww3YP/DeRH40UfI4j6P1Li9bFUn2gAQSUKb5VVrsBv3qo07Ro3LsJkZp
mmg3+fwf9eQ+65o76oQF4XzRqVTwNgYdsK7Hb1an4kKhGeNTnITGqqQ2WTyGOn7wOZyn3WRRR0ja
xntUm9CE1tB0DT7KUBiGuN+SXNVQU73GimjfBChazz3L7Lol6+FkrdijshUlsth1n3nPUTUqR8tL
d7KXYNryPGuezENu17fbosiQBxxi2ERQ9HAio04ftfAXfc3EpyYtwvfM9b6XiNz+8H1ksGMKP3cN
Cx23F+N3mNZ4r+EH/op2DGaeKZLCQh26hz4axNOkoGgqICpeux3M5JOnhhiIaZi2mAZozRzCwkNo
+P6h1N3uKfj/nJ3Hkty6tqafiBH0ZpreZ2X50oQhbUn0FvRPfz8idar2Ud/uQU8QhCHSkgTW+g3Q
Km7kj9HQU+kzvNcNRA5knxKWwzk0K0iadIYiYUSi/Uy8MTnhCR1veF2SWonRLMuO/cVUZea1bFXt
DgLTh+p3ro4Z+gEk1RwWuCsJDtO6YZOz6X/TalHuDNMC8zYY9kddEHIV4jtXMf6OIXRybq2/dR+L
js5F0hktB0wqhIEHUIwgsqJhYSML6BsAMuUhAzksULc9VHPxd/+/hn6dbzQtWqZfdXn6vVqjGBpU
uX5zW+JGQ5l03x0VWIijFrMwgVuhLQFQO7xGnhJ+1wNk+qvO9J7rCsY3SBj1SngcIzEYsyiw1eKo
xCJcGKqdHurM8m9ITnXb0AtZMQ+Nf5NtPWyIJf9ldO9zlcBw2vE/TNHfycsJUXwgz+9jbX93UVh6
qKEwPOWZgTJxWrFbbfFPm2yQyNz37HU7ECQCxdCefF307nksgTF4OKlZIwnIHOzHI6q55U4N9WIH
7kZ5DHuuoZJ104uR4OGhGQIzKniob1M5DNgzWFiPz1XFQ4LTLaIXJH+AmHbOo2xu8sHbJyXGLz5r
hTee8T6gfCzEZa/rWb+h5WJXM3fKJlltChwaYfwjwdtPO69P3LXZt9oHEbFz2/nWk55rwdkJxXMy
uM6iULt4Bjnw4jpuBm0xeGt9roKxq3e1nyeQUalCTFAOik8mHIGr6MWIyuCihcT1FesjL8I31Rqt
ZyFyHZusDBVMvoBnw5+RtE6NhYFQrGeX5MTFLOOXtEcAVm/6YaPUxqm1HKw0Z4RnjkANAN84OY4z
SBQ1qWA/zZKtsleOixsElFkA3mStH3X0IDIgl27l3QAJlwdwdvZDCBSA/60Y/tFaBEq7PPvmm3G4
Zm3P8kZ31Utb4iUkR5SoyilF/E9D1GopXPLx/gSqw6kdHDA8ZJtE6+ApMl3sKjqhG5y/O7GGlaaa
4ORt+Nl7b2KywWPoBUv67tKXITkEvoj3LsU7l5WovjXqEQeAgPgIol8YemhAXGbF07Tibx7p0Nwc
01AuMcjOw1DymOH6t571QAsWRlWWNzMN411mKMrZ67U/hZpWj2gd5/uvdgTxH1ITT48x73Fq4z/2
oUzFtQXj/NvPEjxNVZS5IyJ6dg3YCdZlsula9onqoPZHe+KFVT2zH5tS9xc6wi0/nFLfxLo1/jYC
/zASjfkm9KJeqmPgnSwrDrBQrFv8ePr6NTLy+IA0z7iU1Tq07S2YFbJ0c6+eoMgRZr61AZ9Wv5K4
LVaO5ri7ce61dQJGtlkR3Jl7WQzBW274JZCjrV8nMK9FVSY3OVOJh4FdiP4ZmM74POL8Kc/RDT3f
+WVhX9thwJOvan/77t5UG/GLZHC2GBKtfLGh06zFaObnTCO4b4VZjlr86N9U4JLLMbSK7wm+LnD0
mt9ZZe17Ai3f4jCol3lUT7dExyMzUjBwzstwPJtqUiDw0eovxpyqdSGr/rLbJeu/5je3gJ+Znaiv
TYoXKujogn8cnPgU8u12QLnhwfJAAOuxs7EE3yMw/u6g5M+ARrVoXzlNfUStRhDTGh38MWIzqY+y
kF1fVVuPAFW56Jb965w8hVWhoa+94/FRXOq5EGBOVlrddyuUKosL8SUgbLJbE27yr56IPR0rdsbI
XlgtLx47iWbYFy7P4nthFQGro77ZVH0KXnXu6CtU5Re50D8QzMKgQlbrOHZRIQSwOg9RrclEHtPv
SL5o0ZGMODZi8nAMtPlwysW28LvLvafq/OjYdT5O5vLwX+ND9zoSYLl5pthEREfeJtXIz+QUgZTN
1agJxM4wuDlofhe8qa1urAiaYPUx9/KkrhZT0fZn2UtSHeUuRX2yxqp6mqdEN115lVNGLV4osiqn
7Ml+rWQ1YHlzn1JWUYfYWmbl7LgG1YNoiFYF0LEQKVNxTvlsk0c9NoUHC6AntkNzz1chz/uqyqOv
NhYsO+E1ZzI8JmICL02ZQQg3OvehDRz3wYXLldrFdPpqN4cBt/gUzIQcwf4Wz5EZldgQiSVD9Z9T
9ZqvRre7fiHH4VRpkJTl/pxs+7B1z/V8pLnxnyPZxlbpT+9f4/63XkAJ7n2+Ig3OPmquSaI7h2aA
T4gSEQxZ1zNNcykPTXNi1SEP7wPkWJJ5+iJ0O3E/VbbV8nx5+K+TSJc4h1KzmtUYOhlEAaXeRR1A
XbwxcFLIggDOhsaysgamU+UeycfPjjFxggv0eUTNGfbV7iVozHK/AG5PqNpdyO7G1M+givvj1zgl
1qODiMb3wbIcRPQ9deMIZOCRGx8OnWWi7y/rk5uOmI0UPv6xn/1mmdMvh8rG+/h7XTcDbMQI98Oa
9PA0u+ZuPn0PCgys1DRvDngp9E+61rzLdh+5f2scB6FDzWeZl+pBcMuEpjzkLgpq/NmbVS1shWVH
aIgdqUcVtboB0dmpauwjKMv7aHkKi0vvipO1rJD746zeUjYeKa6zbJOFkYItBsLLXUUN/UXnijl4
OrNkF73ITYI8iceVlSuHrk+gpgbji29kza1U9eqWlsmrWZbjO5oJqBNuqrBUX5qX2ne6F+F3Bsd6
0nV4XoB1/nNsGwhPZsF0habtLmO70De9UeIc0CEUBWTpV220zkmPUtzGahCaGERY2yj2h2eWusGu
ZQW+kr2KKNKzmLwfsjOtDI0l0hFcQopxMy6imhFcjbED0WhW3lkWWUuSe2H5Y7PtFC9e3Otf/fLI
qdqdaqb6oW0Ttd02SuSvypzoqheX3dHqiFUg8K+0uBJQd+ZCHv3V5qY6VHoikyzEDCREdBO8j2tE
p6Zzgmvr9n8Ky0EueIinavNXB4QBdK4qV118dRDfC66Zmcdn/i/Lv9rlnH5YPI1odexlbbD1/oSl
zUoSeiTbZ9L6Ym+ZBVyt/9B+ZLvFJg0q2heRiDF7g3FfTfcjF/bQ13SyTc75OVY2/TW7HgZHza7E
zhymRIHNjFiH5bc7L8niEiZCO5Km64ti37nJfEhdHuUopS6MNDrpYcndx/GNCxJe5sXUpwANoXGl
dUp5sUcfIWItyrVVrMQ5oPu512T90HfeQkz8UcAq8+nqMXobdf5GeKNj4DpXcx/7JsRbqj244fjN
0OJf+gxtkp2J9chV4rwwxn8gwfhQaUr0BpbRO9gdcoZyEDL+NberSgfdwIRc1phpm644ysFD6J9r
0tE317bJp/GfkM0is2pkaW3sAOeTdJO9nPLtDn0o848qsZMHCWlgjSJutMDgSR++kA5g0P9qKbSP
OOmSB8DC4o6X+L/Pc38dYb1/zdEPkMWgKx/afARTQKA5PNaqP9pLAPRAw+YCZmOzyiesAru8bKEr
Km18yiCsnuRRIxunyWZzrjchO7d5kOyPhN78GX8fJU/AGURfInUGNPevSWT3/aTYwYewPRTsiI6J
14pt13rPBHgxzDMHqz7Lw6jPAxhWNI5ckNw0IDWA9nPwq1MgOvI/iHyiIbGvHCOiI4sivwzez8b1
8S4k9oi7+px0lOnH/z0pKbsABPxJTypGuGl6fGxMb0AgBYJqpc9o0pr9+VkqsN3rn91C7ZX+8lkd
InSqMdGMwrOG/pFYpcmw7CsrOQ5ajLeHnEIWDaaE8gViiyzL5bN6nwEFI3wZ1QwbeTZJN+3Dtizj
Jova1ttzbIbA7UPuXl0olH3k4O/T5a1xy0Vq3pIqgDGi+FhKfbZ53INXInFIvM5TyY7Cqf3FqJNh
/GpTVfvdS6bmKGeS7dxXVwL8ODQizjRwVXpQnPr+erKpds2c9Gz7KM+JHQi3XaPvI/ZYkPfLAXAf
96vO9zpWqBhW5gh2tLxwH1OqtUWyax4w4iqOzQsmp/OJpRwkD/2AxKMWu2L9tRqr/3ut9tfi7Gvc
14Lt/z1EJAIPbuAvm6Fj4zOBbwjaoL76wJlRG54Lu38IRms4tDzmsTef26rCeSUCa+5lzUnq+pob
WnV1vOrnYFWgqj+b5IhRN1KQJFO5Gy2kiJOuxAnYgPHth934lk7QKYfWbx6HPrPXaan4Z6/B/srU
RHrQEXA+CXcKtkbR1A+KafWrOIuyl2nC69HsLPc1bYfuqLQq+CgSJC4wTQqc4bJTWR21PPJOuh/Q
iVTwn045QtfH+GTq4UJlY6ymVvxQzInFOIqdi2tjJDvXZKFwF8CptfnZjUESA0ON+m3pVbh+2r69
EnZqHkQA2TyIQmVrjpP73Ck1m9ZcPzYWmEJS2g9edHEsK0H+kSLhaXxrkO7NXKe5ytq9PfAO7AWV
EwkIjD2KXHzz7cg6yBFqmqY3F/FlHC57a2c6gRpgPo4rzCRqbFQ/Z1czhED7nMT5V1shUmU9GWm2
ktPICduqHbek1flE87nWXAx50uzLMMRxWr4FTzVYG9jaM55AY7C0UaY4h023/XrPrW3kDwXh08/X
l339MCIgkwGan9+2bEKH/f7pvpo+P+HXO4hNl5RIHNi7+0vmbDcAqrB8+HrN2HFQ4MnJwH29ahcp
/hoq3J9PKCescXu7f8L7txWFLlK/86e7z61bAesdPp0cLeeXn1AgnPb1Jvv5E2bN/fe7fy19CQk8
Gf58Onm26lgHJXBBRc1fhDy7yPJvsV5bh6/pHdKOi6HGWxUYXvUE7mjmu6rlubRb95FU2ZPQHe8D
8g0ae7kPwFLzq7dCy5elrWSYznrm2puwEmic4sqNyXrKdSJy4eRzl4kSsp6pqZ8UzfguO2VRAcYw
LG+8j687SPMNAdCNzIf2cdie3DL5+TXe04gf8sxnwemqq9ZQWOtVs0x7hs+MiF3tMQwK/RFJrJM7
NMo5nmtj5fSHMOarlZ1ymO0jWc9qO0QHkyF+EyJH4SJ5PM8hC70ph3XWOeW/2vxEbDzbEdf7q4yx
IObvY740zyHPaswIVxC7zA6yOmijuABuvtfkWUODnFFlV8iRfr7fEOOiaNLcB9kUI/iwQ0yiWH69
XzTDfxdqKo5yRNrE4dnRxf01ZRPa7sRBhwTbuM83Y3wkQdfevxLA/uVWjTNg/Ma3wTsbfp5fhKJB
YB2D6CqPrDSDOtXX5U5WHStFyb3SQSBEZhPjkvZfo71EHfY1bMevCeQIWfAKfj7+eYWvZjvBNcz7
fIWvjrRq/7xKAQkF/XjWQ2qHRrIaZphsKoS2WXRsdEvBArYJkj3LecSsJ2/AR350SbfX1cXzsEoY
1LC5GaALVuRz7GcldINlZ+TDuyX6ECdUY/wRF825djv/tzeRq8nDgTUhLsFIpaNKnro66xM1/Mcx
tV+NEyjvYea5KIS1+YsOr2eVoa96g7rE1tQw1AtvV9vaYeccHaVz917u1vsBQ6mTUTjShoWVl+b/
w8U1noBqlZhuy1Jjyd8YXbaXPYPhzYyjnFwy5rHZeLq3Ooa3GHgQrEFU5PwEDb9yvoxEQ7xf0dJN
q7E8WVb5nM7WbnkizMcK/aFtJMp9VGsRMVMvuKoeeBDwxQoClF26TPSsOU/CVh9jVbzIdjdIjFU8
1c2BW6sGp9JY5aWjfIBn1Tae7tskkjl96M+F3iK625vhnktDW8tmdojHvhrU5/hmTaELDcxOG8Rf
PXiWG5aJBCHJ+KbHfjDToxBlA0d5Ppx0VCtcSzv0WlAQXwxXkduV62nMsxfPJn3WDpgjuI6dvpQK
tgp2Ab5DVrsWylVcqL9lbVIa9+rF3lmeieaL9YhK+hJtZJ7Fc+HmO5AlzbOs9Em5Rbm9uclzs3jC
UztSL7LGJ0GJ2A/jkxya9oAAW0L1e8IHynPG/nPPpVCqC7MUEbF6CmPQoqXq5AZ+7dGftimDz4XC
tQAobBH2kwPjQf9P9zzQbqfy4I8FeOPPdmy9CDR0asKNdHpNcFsBVl2lb50y6sj/8+SXVaMk5mnE
uNkGgLTeWAO8qhYut9DVp9fWWslBWo5lo1F2/I+ZwdVj+Ey2xkpgPiV1LdL5ig9KYO4dNW6OvTO5
Z9k7kf8GhxS8jKCrbpaBnX2TZm+m5kbHqZnt0eaTim4qNjYYi408ySpVBZRvxOYBh5Uj6v3+JpgZ
k7KIpS+PN/vwpLNlj2w0wBISHUUKZgrq+ikmrDUmrX5rE6NGbTnCxoxveCM7+9H1r6Qd7zXZVLd9
sMzTkUtoPt0jpX3UGouM11CSgEQI9UVpg5htAjMRCPb2MeQCEMy/NUv8QNkB2E8008RNp3xIzMra
2ljbwZkb0CVUeGR7rS1mZjXG2AQjvgsH+hQelMFCazGLArr0j+1X5SLJCvWlDG1SLaauE8g2vV2P
QtTeU6YZT1JGmLwWxYtI2Zrxp+z/Ib62us9U5cm+7Dvze2LCVLAhhj+1DVGvJo2ys6EWZO6SIdhF
quNfQ8coVq6WZG+RrfzMHMf6lQ63+zyYXt0UrFY+WqvHi6/qlJuH6gNefRMuTUP6MmFr9RzhB/Hc
CZygEgf+3NwUC3NawNoAWT13Vm1WbQrC6WvZy70xOXVmD0R07i3RU35ujl9zkY+bo1pJc5L9jpdl
69bhT6Z85F7bPY9dtqoQcH7DS0sDfhFhoDtXjdJyNnbYVkh3N+KNnRhWTskAfUL2Zv6GxEf3pPlZ
/Qi16t482Fl4zIsZHT2PSguuOegjw3ZUW+vYK026MC2lP8/6FCtVhP3StKfhLNtkARRhOKdzMcWN
vcLSiSHzGT3SvSPYVXpkXVeRaP3qlm2yFzk40FO5fVRFGi/bfvIvwg6cc1M4w3I0Jvc7IbhDMPjT
azlh4FD4otrCyYzeA3PCWyJ1vysQmle5PpmnqNPih5z0DbRe3fmex+ObhvlEQGZjEfp5D64R1++v
wmn8s2Chc4TMWLmLxPWS/aTY4UIOSSPnz+AgQnXZVPNzYkNtWtiE6haV1Qiuf1lnd7GpMr6eyMrH
B4Gg2WHqgfJIdkA3pv/U2LBeJHOgoQakJ0TNCVbB6EX/qHYbXSQ7YO5r5pH/H+fJWUxr2LtaHV3V
CaqAIkjE+1biPYZW7z26AviIa99ky6gS9EEmp1nJPtlmu81m8JrpKmuplSQ70aNcFmICly9tXzwg
0zuc43mywtfdzYSLVKRb9mOIxwoSmhkbE6OxH/Vicm+pA8yFPtkibEtZ+/DZV2khUG2Mk3htQAA5
a6Cy3bqOl3Gc1K9akf85km3QrNqncSiXYCiib17/27CL+t0p7XzvQHBby2Y/iI6e05oke7lbYR2D
lEHWR9/iSf0Hyn53C5O2uIzG6CzkeJEbSEUUTn/xDDW7+br5S7ZbXumzDqhsZGu4zjy3Osl27q0N
2plZu4+tLHiPTZLz89tReiXdpkiwbWWVd2d9vru+dwcMI3kXKMwcq9b58+46llLLXvc3AimVuOqL
X5WjXYnIFu9TXFgrOxnUs9941bHCe2jT91HyMnVAFAijFL9ggy+TZjCvraFnq9Y0fKQuA0xA5qOv
ImuVcWt3ycmz23+3y7Gmar4Gphu+dJ151FJbf/eHCh2yPAnPldZCj1f9Yq1nvvM26OnVj1ztZ2wU
j6Disjcj4GP1daEcY2Pqz6hTzB6sofgAK78PWHv/1PzyG9Zc5otaK/nGLQm+G9iQX/pgimbRTP9b
ogRrORQ5JBydvFI8F7C/N53ZBgcVKvsV9ahhqWsjF/FodoiPjz6otsl09kbs7dhg4GaPWNDblNcN
jtZj+s0qox9lJvwfRBIuBQIdvyp9Wqvc9sOF150RPSniRWsjfwNjZAH1Y2MWWf3LC9UHzNTaH0YX
/Zq60NopttdvVJxHnnzAe0X5hFxE8dTVFRvQ0dc2sq2bzPoKcWyXF31xH4FcYbD0UpMwBg5zYxE9
hnnsXcvIAsU8H8HEF6s2LaJ14yInsg5RHOMX8I61TlKaxyv7RqtKHu+9jQ8vKXaxc00cxItId7fM
859T7m18q/dT5PyhVmjreIiaTep2Cta1qXL13V4/piNAuSQo6u9d/Ar+2PmR1q2/RGxcO/OD2WcT
oeVlPXe04z8ZPOTvsd3H66BmH2CPQFRKtUdeLYmdH5NZwshow/eyT7pN5MbqXikt9dGNQyyj5hFD
Zz8bcDBfotwMduiDuoD37PqlzbQnOQBJIvy94wrImRD1Vlcina+AfBFQTOB14t0Bk71T0qzc1BjB
OG0SvqL4r+9TLG3X7qBa3+yxXUVOPr759WDuXB3fENleqz+aIUo/Wuzcti3wo63mRfa3NMusb4ZL
RGFIVWdbtX36MaY/ZF8Cx3nDttrYYdkyvY2GWMl2zWKjGotMJ+Y1hK8ElHfyJYjvOKtIibY4+ypL
jLexOmMvcZRH5Vz9apMdZlj/H0N60zPhU7Tm6q9zB5D2B3Ts8S5D4k8WdQxOuYpKjNY/2/KsL668
iXhLpgAvos+OdO7An8BFZ9v6+Ve73kC5DQM86/97vB8U+bkF8d8l9rgUsJaXfd+/5Zaob9XMXHTR
8Dl+NsF6FzfMae5NZNlqgkiwYhW2taE5aqsSR71bUFjGujEHBE86z9uUhlmePXZ6O1ixw1Ft+D1J
i/v7wPbKY1aE3U6g8nm2fBR1mqQkg6Hg4peghfwQxgJNAL8OnjKtQyE2ZjEa6+oFGEBxrW1D3dha
5y/y3PLZWN8/mzru0EhgZ2rb+VW2ySM/9awDzKCLrBleHCBllIXVWZCQitIeR2TZFtcZFoKZmq7C
cVSfIIMHh2aqAbD65lix1wuXAKD7m+y10qZaORH2oLJqJG5/KsfiR1Fn6pMw6/aC2OIpDXzltdHj
iIyulexk1TS1fpGXsX/vjfppa3qJ/0j2NHhu9HYlR7kT65faZB2vwlYE+IXWzGhN5Al7Pz6Ftdm8
RnjCJ6OBHLNDpHAyu3Ytq22T/IQbPz64WZfccvaeVpMCEvVMY13aVYPuJSdluFUVZEx2aoG/q2Nb
4rF2iQKbaXRuVcwPk8aKzh0Pf9kni6Bv6nWrh/XatrUpBQjdPpiWrW4DECT7PPKzqyw0Eyt2tbIx
tDOK/N4WNVMGWykIcQG1gTPOg2WbPILBWe/UlgTnV5uvhP4KtRdtAfKwnNZdOpAbmTV4Mq/NDjGk
pm1K/YHzkLPr2pYblPfi6Yb/O0oPPDDcX3Hl/9bbQX3NamUCliTCa1MId4cifITWom1eeg3+bmmU
1asWlxH5jar7BZbXMvCBN+r4OX7Oa9XkCTXa96LJHBTquuxWJQWWpv/d3s2df7UR28BmpV2kVvi7
sgKhXzzwzFAy1GltAiw4FxOG3Hj4/ULgfETVZRyP8uircCwt22pJC4saezdvLkLWIbAe58PYqJ87
nQzxl9GbbNcVePqy7T74c5zs/Ro81Fq1TlXT3ymw0baYrY6gjWxSfJqioB2oWvtYBNFbmGTfcXoX
Vx7c0Zs5Z8FT8Rr4zkBoOHuSp0yV0A+kDPulHJSygwX5BUuDKCzPlJHHxtTDLLIGx3ixY1NbZcko
rqmmY5+tVhn4BcM+VXGabsJ60B4dSGLLHjrJRz85jwTZZyA/yy+SVph7Z8+RzzIkNI16Cd2xeTQF
T5Cs0tSThlbtIXdxfZ8qdbqWYT6uRoxMX/ueXXL5zj0nO5lWSQogFv2CAJearIC3pqdgpkl5LVTI
hazLAkheDMKhnfBoTP7TI+eQw+WY+zmyrisotvbdxyjM7BbO0tfa0BenIa+QYqMpnptAIFjnuG+2
skkWvam3V2IFC3nOV7s80mdN7HsbI+5DP+dHGmx7n1DNiNNlibi6YV6c5Hh1ipSNb00CIJbhbS0C
W8epiqtDU/QeIfg2PLvCMDZg4pIHdPHdFRuX8akYrYaEsVHNz9wScyYjWLktvDMzMbUjii2IGGSz
WohWN8lGNmLK7lb3QzdAodknmjYe1VEHgqaxny6CVjx1fQoS3PQJVmdqtlXbHmHEoTT3Y1ZX+3yO
TMYoMm4mr04fSkWGsvXg2VSLbGmronrHRzhEJ5TQYocwKWzOnKXyuPXnTdQCYOG66yukxvzC2Tru
uLBmwEdXKdGBDTh+b3PVCVt/AV9COcVp1r1+Dmsd0IXuAGOmCI0/w3xh+5iWMcxjNtkuZ7PnYeBa
/j2MVYgNTmBKT0nT1FsldUnuJ6P+FNl2fQu5g9tNaFVLX4cU0KFIcKi9VH9y7FzfFYEFk38e7GJu
85RD7ZmHmmVWLDWwbjs5VFOb9NAqwLVl1XQaDC+9St/1DikhZIPUpyxEWdPyrOS1DNj1tJNuvzcx
i2F+fu17MiElETbaTyXvWHOlCG0Tq1i4hLniRVBv2WZgugqeZi2SrLopijCXooVqXscdGk1tRuiQ
JMB3SOTnImyJW8TuLqgL9zf5uRd/iKuPMrPKpaNU5qMBDm7ToKN6tuPE2LdjZuywYOguckakfnJE
uXxUs7sh/F4XrE55ds2x4/uMVQZ6Z57R7LxyOc4ihSawqL3c4/xvu6C/2siIVYcwI7Q9WbsQkmJc
mEOOw86YrTP0h1DpVowyu0VNWbxUbfVS9IZ+Gf0uf+FdFoAbLSIyc+ekFEjduUZ9kL1OK2L0O61u
J3vJelSoO/k2/pycSxjW2ghi3YNoL2BoKvDvRvrhRurJml1XbIftSeB777lpz3KjUXvxYgEws9N8
tucNhLCk6hbCcJpf08YPlPJXnaYDABEksdSy/4Da4Z18pf5TNK0Y12mRGou/Ov6q2rVgtwU5UrZP
UYF2iIeFYDaZ3ilsCEMjvs6mNbbY4VfR8JMVGYLMQ/8b5cNXDMXDdy9DJxheUX+N08HaCXg5cF3c
8pqREF4hs21vbXP0ljze+NrnooVgcLQ1Fx25wcBeXDYWuKJiLD0mZKYtn+fXFC0iMzBPvRD+sx/0
84WiNxgzUs06r17XrYXlxTwYlwB7OxkmchtzNWw9dJwxQ75P5ZReewmV9kWeOrErfkTwaOnMQ+2m
7ZcsfaJNyn4CXmQwJasyZeNZGMpgvLUZtx+xYt8whAsgyQPODxGiA9aqTMb+l1pqTzlZxu9+Z4uF
7tjeKw5m4xLP3exJbdVojfD00cscdALDEc3WeCr2A0gclE80pVg2dXdgqeGCZ6dXc8x0q1huuioS
P3/K5mIks0Cm4SZbVD84ec60V+k6h6HtnXWtsCZ8u6FPq7afrYAI9epK9tcjEeGiQ69YtP45Ji6/
rMzBXeSh+pw4sK9sJBm2I+mnje3n9VIqC0nhoHgmwDZFOVvHA2tVJ4G/Sqq/OiYfz030q6yphNBB
Xj/jqSoeNDSHD3WR16sgd6yPsSt+OpmV3UpPKBfkoUl6Wz3XET4PczTyRjZZ/MjC9qfFd/bBw6XF
+xJYQGy00RLF5gfc5vtLAYlpHbkuSGLPwTJT68W+DqBb++hNjrgFYTCkTieulm/axA0SHxAc75ou
2NgeCEv03qKfHj+MUSvaLtFiZUcA8MdYI2yemQiQV+ih/+GyoBCZ66XzZo6mv8XqJN/aVdneQrs8
p/6oY0NmsPWvs3/UBmUXgs7hgxNXt14J4/0wRPYREW8UIefCSq9B+b2owiZYBD180SLqfvf6RjXU
7RBV3ntY+P26MdT66LKBuAa8xWXcssgyUHDY4LptXuupDZY9sUjYQlWMUrQXJoumTRxon+rV0Nrp
uzZbrCKeki98pyz5R42bQnXfQrR2f7huhLJKD+GMB0q8tWuUUXzV6t88G7hWbYbdP4E1buugInHX
Gs9dbnqw9JRbYOe7xkRsYXQQHRkTfdk0mEz3WehuEzTJj8Ughp3tKgd/KvK1NnrHKRXdQiXoQSCm
HTZdZNibwm/fQydvcHh3o4XIx+gHukwPrlU5v0ouHqSc8YBFBn3jKU1zQPr14MFvvjBgNjOHoXDJ
R3DpCTCQIQjjmywQKNOOSoIq/dyUKAqyYplrrcntaOfeGbWz2pfvg1s+VHZONL6on6GPp1eEndWX
QtFeUSl0LnpcivNo1Q99DJSnzOL4GHm/YrXNTyqiE148jPvAQQEFeH9hnpSL38JUDO3soweVsQWb
jjTTXFVG+zpHth5tvesvrd1AXFcAtZlKHK1qtQ2PuteetaZ10ayfEYczMDH0OGKJ8DMpQzBSI/IF
sl0WkLHA08shsu6F4huL/hwV7fFlwE3pWqXxS6MV4kKglStp6snw9aJ7Vd08XkCyyLZ11P10yYTc
sAk2zsPgQG00w2jJaqM4cXSTnYjG9zd8EYArT8kPwvqM6DVr3HtRUi7u9Uh3hsUo9BRQXd6ty8Gt
XisjbtfYYJZbWbUNm8ePp6EvG0zw37xyXPYNNFCibEZ+vB867FqPvgnTbzmDKo5JYD6SClaWYY/t
YugdcjE+VGNsXd0MVGvfrE3P+Mm+7n9YO68lt3Wma18Rq5jDqXIcabK9T1j2fm3mnHn1/0NoPJw9
Zb+hvt8HKKDRAGWNJBLdq9cqFnJYf+90o72OdULaKYPmswy+jiXfw1BSl0MTVj87/bGzLVh+It85
FaSZFrBQtas+onimCZEiD6TG3SGNR8CJr/M1gcnzmk490tDXRI0Lijgxick2o1Cq6/itFENZ1ZM7
SSm/R6B6MpTOnspIbrkHQQslhlbgjefBJljGfe4JzGf3kDTZkjII8ynP5GQRABMgcd5/VJMbp2Ec
adx1ffPb78TkhIeYcLg97LWBq79r1lkwZQ9B/LNwc/vQF3A/2g36NlTdJLtAp8KK+kwqk0u4yThy
Dxst14rLaJcWxZZyQwzHuzp1ke0yHtWPqU1ezufrv+MeQnIug0oBwsPxAilztnaDQH5oxshCZaiT
n/L4vix5AJ3keu/bNgx3rY4ifOg59WUIpuSLE5dfVTc9ywXf9CjuUVsHzkSUS1uaFpLrWmPou8Yd
5R1YaZTMMzWGHdwq9orJboC7p1tGV5CZ5rmUguS1KpfmDztPHpUBmaAqk2Vka6R1Z4T5T055dz6/
hV+9llfY+VEGRVPQ7MqhvrP5Km0j1e62vWEPV9myvRUc0OqrTIJSNZPwZ2qeyWQBHefLfDX72vpq
+fCcFq1SPZBgajZFXGdgXUqw0YSxeOaqrlmlN8u0sqLvRdYv/ayMf8h+iQhCGsTPJtDATQv1yXEc
NVhaDLC8vtMp5PSHs1rr9pPtOAo/2RuiXMW3wDco77Tl4uDqnQWesPuheBE/lLYFFN+oTIDwTXiE
ijhcE7kZ7hLHzBetYXwPldx7ohRx2CkQp24hPXWeOaNDFZl6f0NjAYAwTYaHIdE7yn5KeVOmbfMK
L+pBeARmPVK1RnxO7aps2/TVTra8eA8nhLlXyD+c+FtGpP5q8wL1hLMKIPJfNz1B90ENhlNK2HfR
B477ZOg64aCyP0zYk06DIbjoQQv2dXwOAOpRUVPW69JAptrjvVyZKH7uublIL004+gu7tUl/T7NV
Y6M4Y+hPsgz5KIkHHopqbqQlkApNb7t90xC9Hm0l/erE1o8OpOm1cEL9mmn+vxBrTymAdhY5OOol
dXwwLDiyuUdEatj2bZQ+eOoUuc6a6m8T8qwkaJQfnHJ+FHJgPRdQP60VJfpqD2W+Iu/pXJOpAbMM
kyq5o51rSqoE50elrMYSzJLvls5VODqOCTQ/JIk923KpN4n+8sMy7SLcYuJKV/u2922z2ERcp7n0
bUewWfL8tZ3l6VnyKgQIxhjip1aLT6Au/rIATJ4DzVhnfvUIBXWwVEf1NFbOUU+I41qOrZxzRN2X
4+ArK6Ou+50TV+oeHZLhkk9NsEsHQi6gDIJd7jnBSjcb9dUc4NMv+/4nxXCj33Fih9bquSTevqhq
J1t3ECTxcxl744EMwtLXJQOhqFzbyQMgtrgwFWI1nrVzIyld8pHn+6rEX3xHhQbGRgRGk/PhNFKs
ukw00tGhqfWrzoiI0MuDRUld07SLqG4eIQtKdsI2N1SF/XKpbLVbd1anLXgaOeukCl7tqiMMY+nB
y8RGuWoTQ7tGju9sfIqz3cTYkpEaTxQYpTvPQPGmUwsYf4L63JVa8gijAs/VqOyBvdL7vbApCdAX
2GWBg0r2laOA9UNRCUONkxyZ/eBpPCWjNvFNlqTh4OvZeACPzbvjksEIKOo/NWCPeBCMvkgVaYeO
Itx1CwHzLil6+15G0FS21JZDD0rz1L0SKw044/hBs4y9JDiBGU73wUjAwgbmsSqsUV1pvuNC7tI9
eETDHcMkhT+GknmuQSi61KvdS5mX3fMsPVU7Ixsxmjw1eaB3n02EABA39HnIi+vyGZUvguiR/sTn
xwSjs4ThPb3azaSk3DxbFCNfiXwmt6YgL70qYAhbD5OXmAiLyr2r87/FAGlXeU3CNFpZVjleYZhy
FppS92RZtPF6s8mGuVVjWwf/iouY4LSgXwwgkpMl78JoKRsIuNdSU556xypOTRO/9WKoFmDohoYR
0mtAysLn1uWXiM9VLLebmDvhuTTQM5ZkI98miuNSVUnDx8DZN7VF/D4dz0ZpcgNIwvu6kCK+/vws
8gRroW0LQzfCJpSQlIZ1L2y1nRForKAtDW2VY1LlkqQjqgvqbzvKabrKiuGugQ7oKsNssNRc37v3
edVbQnMx2cIO1nxvvNqAiU586apOWcErqHObdvWjk6vJtg71r63fRme//RdB8PIuboZ849gubDEB
CkSVC+mm6MGpDE2O6M5Nbd31RT8QOkV+pDdlE6EJC75qKf7qworyl4G8xcLQpfqF33tlWYeu91jY
JUptYeleTJkPRRBB2hNER7NBjVhtDG4t01A0HaQeVEE6WZ8txJTaE7dOu5XUxepVqx4CQc4kmzHy
PLzBN+4mmXDcnqow0hcjRSWcetUp1IeAmyBYEk3hKzwW+GazUTxZuxE4lXWD/Gqvwi80UTgJvw5d
K/iizVOUwSOQh168aixFP9QB9foOYK4nxTerB47TC7lPsieYH9fAJKX76UHdbSrlVYud4lQmgXsb
GnmSLMOhCzcQuKCxkra9tEauVdrGwHQfKj37m9IJMGJp1x34rgWLjkzVvZFF4OWceNwajgvgqpRe
fLStHrohWepNWT15w1A+ZYl9zSETvss9qXxytM5YtsPQ8AvL0LYVd0uKIly5tXtnZHl3bvPBvUuR
l4efM3z1krDcB7KfU7jhRa9mRGySOGSwE7MRddRg5EmViVlXQrgqjaRH2dblB+4fO2HurTY9xX4G
somDJgDJ0Ye8gQymoVXxinoI89mIIwi8VbjDqagyn5OK2DdAM3llT0NjkJVtnnF7lyLLeE6oUgIS
qsRrsVZ1Wm8Lw3ezvq1tQA5zt9dg+MWZJ7xqk42uB08aW0VtH0DaTv2XGKqIVK5h5pc3wjntwKTr
0I7eZmUvSgnd+Pn2trbv3RWEP/JWOGsUU6xK33Zvs7FZNSuLMvudcJaDDtBTO6VhxXVHX1rqdR1t
wY3uDMtpL603WJskGPOTHR0zInRPqH21itw9TZU0T0nZv5Cfc84ZzAI7GB5g19f67tLU8Z6Sdudo
aRJsLMJWK9+Kkcqsm6nVuuhOB6ngyrkaQF2a6keyIwe7Q19b+KdlEK84PwcItqNuYqUdj3gBeWI5
jJGtI3eRKP3faW603/LcV9Hx1YwLdenhLoA3qiYddm2M6LmRkQoznVQ9EFNvl6HTe68loeONBs/B
RswqFbIfdRGjLjLNZjqQviprr15gay/Nt6pIvJ3qZ5CWd4TtwsQsV5VUlFvQzNy3bG8cDg4yFcY6
NKxf3Xjq6kpSqMsPDh+6eqLkm2iq9vKMB8RtvReT/x5Fy8NKggboRePTdu/GCBFNI8no9EvoDQ9i
FI5pdleAzhMjMFbGSUOhZxH0hf8ylpA82X0P3/m0KwKd2mZi11qFpqRdBld+a3Rpb0mUHM5mHvjz
Q+wCppycZnusw7noD4G5/DSReaG8KNxk2M7OwoV4BGcdE67598u5LQdGo1SUZ4QJNtR3D1/t0XRX
Y+10p0FJ5bOsEu5qVICDIWdkf4BsIpgUhURTTLJCohdrxsSDgTDsaKEoJGzKey/OpiRzizztpwnh
LGZh7UX0Y9pZLEPz14NHASKL9QiI+rZrRWwZ2BNJqWYBknkVDWN6yKrgraE2MD0Q+U4PojdPzH7z
xCe//8Jl3h64GYT3Yv95nRjOPvOV/guXT1vNa//4Kv94tfkVzC6ftq886dfL/+OV5m1ml0/bzC7/
2/vxx23+/ZXEMvF+KO2AvqMfPAjT/DLm4R8v8UeXeeLTW/6/bzX/Nz5t9btX+snld1f7ZPv/+Er/
uNW/f6W255c8HWoZor0Dj3bB9DUUzb8Zf5iKKp9VKTnC26rbuNGj7OP4tuDDst9eQRjFVrdd/pP/
fNX5VcsdKjTreebjTv9pv/90fQ4zHL07PeTpfL7ibdfP78NH6//1urcrfvyfiKvXw3g1iq7dzP/b
+VV9ss3Dzy/0j0vExIeXPm8hZuLpT/7JJib+C9t/4fK/b2U7JdS5pfZtkIzg2EjtxJAI2OwYvzdi
JhqG4qBqV2EWFtGrxILZ13TL8CimSxJIeydGlk3rvIdMa/SlVxnUVtWGdJ8FMQRqdf/EKRgi22kU
51QStuBbpnmxZgx080D2/aeYF3YXnqjNWMKIJWyiqXrYMkwdEFgN2f4JuugLpB7xpbCleN/ZDoLP
HXW+thndGhgq43OewkA6eWlRhJKcmA0sCTibJ59uNjGtRvqPFgAVkbMGahmxVe731Dnnqry+Obqw
Sq4qI7DhSTaoL8lGJHY42YPDREx140doudrw3RjUz3fFRSdoQN4+pLpnGg6BVVwKJS4uitJoW08v
gK6L1a1WDTu3ANnwYbXVOwCT0+Yr5ILsKBZWZo4skVHfz3uJrf1OqwhqesfbfkFSNKcwjaHl/XVJ
4Zb2XX9WebC4uekjRzRL3Tly2VPEjF6QNynU38TqoUemRP2DcH0jU381Dt3W4O92BJTrnfxq0rIX
gvfCKJbP0wU4EUdy9EPSNaAq7Lyg6DSF6SOz9nlh+beBowQOaJjJngPHheCK4NVthTDOyyRrjJYk
Per1hzU3z2oo112cpMfPC0dl8PdNKN1/2ksMjcw8E+k29kploFUfI7Q2yp13FzSJdyd6gL08dFtL
b+sCmSWvzew8Ifw6Z4zOI5Wlk+u88raR1j7YdhQTNw30g2hGQmcHlJH1g+ghmDbsEylZiMnk3U0M
XV33UgpOWJFRHI3YrLRoHRl4GWpjPsRjTaHetZKk3Alri5jcGkytthQTt9nJXfS6USbkrXon4Tt7
kHEyN1IOpQd4jTffeTZS/EdEhlQCtv+Y1MZM3+mq/W22m+AJVfi00owsjytvxcx8MQcNQ1B1HRQm
06t+f123YUqpHqWG9lq8CMPyVN6RMoFhy3YPojGyDMX6Wztbu8jEmlETQrRw8k1AtiB8PaB8N8ad
9GEDvcgJGMRdLN02vC36sGHZw/UqwdCwUmFGP+pTE4Z5cxRD0ZubTzbq9KCN5SC2nCf+pw3mZbdr
qL2zyaC2Szn4lP0p4YiIArKaXH3ZT6+hkXK6ChGUEBPE2yI0qBGpzeBIh5fWPlAKMKYLMQZ7+ma0
DP8JoQV5I+ygx5zDvGL2LYWwpdhGrJ19Pg1zr6caw6n3oxx9lZqUTEZuwOSmh9FjAEBtb1sEDWQ+
Ya9Fq+2EBwVcDmdux79aE4w9zaiuy824BFJlQeE/wUnaCU7SDIB68jE3ST1OXWGspxnRm33Ekqrf
WD3yTbOrMP9uGAiIyrxTLI93blsP96NjXPU66Z4KDtyHXFfL9VDG6TdPN0gpAbAidDZA8jaloOTI
/VIYAFejAvq1sK7dhVQPewE2Fihk0dSV7S4Nw0nWs03AllOq6tYJ+K2lmLjBk13HDbeazUf/A+jZ
q9toD/Pi95tjQxV3FcCYi8CVe3AKxzlwctXTheiKBi52AwhBhab9zVpSpt0XqrHRZk/ITl1kOCcf
8kbIxE6NWG4XdQDAkrBAblY9jKEphOry6NXI5gTVXZnD+yx6osmHhGrbVAfV4VZvE9F7L/YAOcDk
rG+Fs6xpyEFHPpyotVVd+jR+CV3Hgnw4BnIqxQO6Ib9sIamsi5jwp96f7EmfvsTve0TtE2HL/FQ7
eXSG+z86N6W1qhxCn5B6vZnE5Fh0I3iSSsn3kNCe5NEeuoXwqToQ1OQ9UYZPnYj6wGmvpK2rYCu6
cWP8sAM1236wiUuFP3N4wU+iLxEy7XstgehOdw7J1PSmAiPlPBY9dILRJTGr3We71DqH39l6w3cP
EqJPaLpPPrddhVWMxRrRtAOlJ0sxUxSDvCOr3BqmctV1P3+piTf7MkB2M/b1Z6IetdnkL56Xyiio
d+D65exFQUL+YnTmo1gR5nZ8LnMeGnOdaK3Z8EOjU3J99FPfPYpe0uV/DZ5tbsSoGwr36FVAkrm5
/3IJ33uzrQNmihqOi/rENDtP3BaLfcSOny5XU62zSutk4sT/x7rZ+W1tIKNCYQUb2Q+ybTHq3r0k
l7DQF078hejdV6PXlZ+IazuGTurX9sLH2Irqr04bkdIJW//BD21+M41QOpq1GR8/7dNA+nX0uxK+
Gz7EJ0WurH0n5cSfoB1Y1IjnnALkJYZzAyvgpg2BXoJFMMvXMJKcdQxb18IiUE7CNInWnZY3p2Zq
SNZ9bGabcFFkZR2VtrSf7WLBPBRuwpbmmrkbIwettn9saeTjxyvM67WQdESdJFfXMCiEihF3sGAl
34phLOfJnZPEdwBso3zZpKhZeD5qW75Ww/PVo8ClaEG/gFSrI3H+jyZDrxe9VwNu74WYCjsFHmvR
zb0EFdiCsNoHo1tk5lrrQlBuTtVsAiVSppID/1E0jQ6BBFr392LkFRDgzB7d5NbhEVjjLw+emsA/
Ksh7K0VarUg7eudSkCQVdcxju5v1a2GEOtM/D4IQKZ6chPHPPvOa2aeaaJfERBhq3k4GqweDUK49
wxUSuUr+3FYo0f0a/JoppELapFRHUQwz/e5pXrYOoXJYip/B+VcxG2DG9aeJ2Xb7HZ0m9MElkD79
rIpm3mqemJfNW83OGYJNxGuTlN/1enyk1r9f2GTcD2OEXoyaWB65VkqKYsttimUFV4nfqA/9NAkx
hr1sFJDZwreXTOMYVJPebaa1BWmV4GiXanARs0HOXyRNoDEXQ4vM/J3u9UeEg+THcli31MdUIOmA
LExy53amrdzG9PcpQhenxIKFizNRHq1EF2LxoVrYGchOylDLTT2kfbUoNPnN9TY/LxW9Lpg4GAbO
KmJIlJ1qph4QXiRlDzbVxndurSlPA0nPpRZZ+h7UlPLkl5YN273nojidQxUm693SnLKvBpKve0Mr
/i5G2ea4OtnANHqAwJpyP055WNHonqLvg7r+W4yaKWcrfANKd37rO+05Lxc9sa+SSeUelq742Edd
Qf06z1MK78NFLwHMCFurUK1ZO66zHYtMusup010PdYvaXO/ly75KlMMomrgC4JRNcoILYfgwNc1n
cH0cvKR96wmXD95aFHxJM7ncgd4pD6oMseS72qCQHBTDLMiOpEX8ozDVQpWwSkidmXI6UfD/0icU
zqVJ5ZzUq0CPkSz8sKJX8qNhWt7xtoGYmXcZU+iuV+8vY2grEuWjFy+NIP9BKjV/JANVPEpS/Be5
/vakTyNFNvodkEmkrCaPvFCLxyxoVlCfj1fhrxQjQsQ9JVJiUjLM6l6tCd1Py8Ui140VAEdofd8u
YMfJOUkNavu1PF92hEoWZuRkR+EMimDcqwOVQuL6KETI+8EmLQlxtdVqr01VamdLAh4rhpYHqfJY
U5UjhoVjVQtZj6xz6kny69uatlW0s5TAM+4WjvY6r+EhNryqKmp/PpyWgRV/T8DgXLKpIYWpXHw1
Mdb9pF4628REomfoJESo/IihaISLrwePPejEw2wSPWpGe5PgzLwPuUP74KZQ/r5f7uapUmvu9g5Y
1+kliKa3dBjUU3/buVJ9NDh75rANqPVR7cud2XnDzlbqGnpaTLFqalStiLHoCuttjVhuViQRgeIW
1dofwT83dfabBZlMzWcUSDul4Qghmrj1XFBX07iSJfVmpNzlbXp2/GQbpxWN2Thvi8W0rsXqVgGX
/3lrI3bsBG3Pf2ybU/qy0wb4G+EFiVcRijNflMbpuNPqiHSaXvZFsZ8hRbZeoDYrz1WIZKDVx+mX
1B3yte1RXs4RG6LnUl5YmaysnAmZjxR0ejQm5KboCdsIEB1Y8TQjmuy9J4bQpDHtGDG0PN104826
vcwz8wle6uaq+El7VRXDXXUdijezzZQL71zl7laYOoouYZmdKF21we73wiiaEGKIrQmgY+K5bq5z
Yz6GtZtdQWdaHBUNijizqnQA3HPBIjTlc2KAZqPEdBVCr7nLyVa/NBXvUBUaSA5PSszU/1Jd7Tb1
UZ+GXQ2ClQph9yRmTdv/1g3OcCeWgoC9JKVaXMWcrefbRjfjBzEXSPUCBE78pDiK89whPwzDi2NK
TwFMeVcAm9Uxc0GkTqMEaoNbr3FiRAiUttqLid7wyqtT2s0OJi2eRybneaLxpb2s6A2CF7gJX3Bs
3qbxAKbMvmJ3ROSKyPdvq29zfgkcQ9KUteR57sbpfHgIYi+7iEY2kIYaawR0xRBB47eJKq+gppFl
bzM7p9MskhPdyo9yqOfed4l6Jbt4vuqsuyZHIOh9QqwwOqJ2oWRBxqRLGxOm7T3XMfepgmrMRE4p
TwJ6yHKhFSxoLefxPI1wIYSXYjzUdbGrdIqX/WjcZuT/YXny2qurqXzepp4WnUM0AC/klN8soZt1
U9SHP5BwmCbavC6pYABMSrR47UoxdfqhA08gBLT7zqmt6zA1VOWiAlwSHYuVwLr6iWFdDcW1tnUf
WYvZpiuScqLC6ShMYqnwhcZmUaeqD0aR3cSk4nnB7TKzbb6M01Jx3MJNc3R8q91TmE1xepyPryaP
3KtEb4hHTkMbNirK9vX7vpWqx0i3tp6sjmBNWu8YgzBdBmKoW9E6brxqJ2aDov8WulOqHnTOc8Gn
V3jBrQLxPQdCRCvYuqiUFFWtMtiK4RgWoCgV3zmLoVKC+JTS11TzmzvuVPFtEfosMA/D1LAWXrlm
SIuyBM8vhqkFYaeK4LZe8LE18wylBeiA9lVupVt+dLVHkg38kkMk8K/AhH4bQvzvcAT2Swup78sn
Xx2eALRY8E1jVN55fFxRvOusannUju3UiJ5oAqSojlbhuwUc6MxIwK0WrRbVEG4yjMrqQXPq8LWL
aid8ytOmfs3l5ofSBBvbKor7vJPVJ8rSgUeWFU+Kga899aA9Vp7RuVsxG+ic91Et0QBg4Dyg/H2M
XGBS0eRcEkO8UgJ+EJNifVj8HduchoTFz8OvXinBcD15SznE/iPU8bJhyKuYr9qDaCi+kg3/oTPa
/IFizpFYkgzZ5ehG8dKOOa6mug4x6rt/3WZbzTeMO9VSf7gJgmR9p8SXLuOXksdJ2PFBI16aqRET
fZqae69Pnmuz+GWaFqSpnZ9LM1ze/BvTO4T+eG4ERelEPi96c1P/xjYkxn/ym5eFIZ//TKr7lR57
EVhpF8adQadieKo5VStfhTGIRvTanDzJQow/TYMFDXZ+4J6E/baDWPLJb7Z98Mnh6tjwffihyIXK
QwYX/nCleYnofX41qU5sqOexbvFHR7HjvLfw03zJWBf8qsDUjUbAsrNhleZTG+UbY+KWFmOoTQLA
wwAaZ1vXa2gYfRhPCxthFGvmprSt8JDnnXQPcNB4bKv0bykzupMYEXJVN5zNjFXL5+YR4ZBdEGX9
KW1sBZUcKjUGM1TRN03Vi7CJpk0NSC5tNVuLYS6NYHeLdtwTs+Xz35T+C2jogAo1pUErMEs3ujM0
5yiqHOpUAu8gTcyvbErgGoCQP5YeGHTPv4ieoXK3yZQGduR/TqAyRvTYNV6F3RyTEBqKyUWJf1Yd
iSSxR5LZPuQQvcrPnGSiIEtt6G1j4VsOJAzcv2OESY5JHWdHqw/vA91ItuG7SdgLs/TzxeduT0U7
Vt7o22ox/8HpfTdh+/OWuev82r3OvS0gJ3utdE56ruKghWiBSoOcGpNFYLb+jxSYJ0VEP/nLfNHg
xnodlaxeuYodX7IMJkHI/dTdYBbKxeQZbWW2Tb6kdN8h+VCPJ18Hnr0pfUqJrMrqVx+MoisazQOg
3taaC1wLzDbYbnU8zdMDFPfNonF5m9BN/jZPBNDDosSG5qWcZA/cbfk5ho5UjKiU0I9VNn4VI9F0
uT59aLpyrVZD9iBscgARTDnafLkxuYhmk6oN1mJOn0zQn6jbUdKa5WxLktpeDC1g9XmjPvruKmiX
33alHOxAmVy4EHsIW+rALevGfbgRNh6OgmWhBvUOnpFLlg9IfCCz9NA6Zn+GN/McTiPK5IuHARb+
DaRp40oMRUMM/wdA+ZDoJG5xZTgXl4y3WCRMNdXWW5gN2mUJMTR1wv0AksxFmrHP1UsMOl7Px+Cu
nkbCrvqmfuTZ4SBGtjzqoBTVodhaSG4thPHWVLJ6cVWkwrQGpjlh8ztZu9OHcFElZbg2Ham4C3KD
7CzUvLvYUrQ7/t82gGdLeW5NEihyq/v/GnJlmUCGQjF3qx9SPci++QWFqzasVJAdSdI6GgvrpMNQ
cnAqWd9aBEWuLfWQKyhY5FcjC76T4Sp/WuEWRQ1vw+9MubWonrs2jmous8LDZjaNs8h4Nj81tXMQ
s6YUwXgfD3zE0Ro1dzJYyH2MxM1KU0vzRNn8DygVfAooFCS9J9PczDYTjvZdJjfUm+Mh7FI/5C1c
1r+WUbv5f9nud1cVtukVcu5S1x5I+XJKX9ZT00yZV9FQbLQKAfyeZpPw8NRB2TSqzB908hU2sV4M
KQR9AO9u7MVo3pcqmRQukG1GudShAVY+ySwnT0UbUyxq/QWVvXOpyLANVVrsMlUO7tKupvrX0Mx7
okEoTzku5ErokC6QxTD+6o3msYv4BEt9tTQ6cpyc8o83ftUPVKuiOziJui4LnVKZiVlV1Qwa0Zsa
4TJO7KzNFLUOxuTnqObDhV80aK57v/1OscqhoKzy1YPcaEt9ebsrAjdExkb+bvAZ26W2Bf1OZmUv
PQVIW8ceh7UYVn3drhFqSrdi6I5duJINLdyLoaNO5FcIXRwHfipfPJisKDeCequQZemM/jO45hT6
tUK21edeSd+G5RRvFUMnclyoyNq3WTFMrrm+Hjz5RzuODsyvpozqUKyD9a3TCHR0xwnGVFAs4T+z
SqRWPouRaBI/mYgs1B9hp6XJurf2qkmgn7CBRjmMrN1608M6hTFFRxKIQjMxoSPlcJvlq6ZTojR5
x6WhrnO1g3v2fdopDC1fiR1v21JZuxhSV1rXSMUs27jNDkaUoBOIXOxqBH/+XTYgYVCdv6SxM9aj
4geHprTTRy3SviPimWxzzwOn03jZWTS229enzr6IwVAVRbOaJzXJU5ZGicRS3xTdDkLDFzctKCZ0
SnXhqJZ0V0+CIWQDvEsaw7ZkKNoHe16knr7obMgng7ohboCbWAUDbbsfW5QuSV+EXxsVjkrTsL/V
nceNLsrhiW+py2i6uoUzInO+QRP0Tcnb8lHXhujAo5KyhuK5+xbxeBxrzjedSB2Z2lwGC6sqD/po
/xDrOAdw+6bs5L6n4pF8RKNz3w2MGyWZ3D/qiqn8RUUp2p1ARPbi6CiahKOQb+XcpqbTpGiCgrJP
uS4QCE8tG6bhfLTOuWOuxCHUDie5ttRbKm4tX6oolC9Z5X4tA0/Zi5FoxGQYuYuO2rjzbNdUVT81
uTYWSFXKlfNijtp4Nt1gWLQyooIjJHNrR+3trRgmkvHcqtkSNVY0MSbaGl0Jfd411T+JXjT6SbUQ
Xc+zo2oxT8l2zaGlVECGs+SD41sX2b+FXpsObI5jfwqnxiMKk65KrftiZWazFROob7lInwTZq6mn
VBzmpV/xt+5AD4muP9HuhJOoxXTDOd2aicnnNr45NaTcFLS+IMSaMNMCFV3B56Zw/PQtNEbhpZYI
FaPnOqq7etLuqYDLc1cPtV2dqOqz3Lpvs1DfhYehQxmO5wR7QS2d9320om0Z6vpPGPb3VdgQ5IOk
geOjuzcrK7uKQH6sFuNC9lL/KIae4vvrQoaazI6s56of0UeKxr9M1843cd0TfHSs8stkzwp1+IuS
WWhZ+QiT3lkWIKQOmdwHX3Q7gszYqZ6aARbIJGh/CLOddP421/qFkexMzmgHmLthap56+j+Hg9R3
k3wh07fuzd0HboV0OOS572s+7XPzVpAXSBfznp5j3VvUQWzL1OpOkpd1CN4jZWV0yqVBy1xHzBeb
mI3kvjuJJivTJ6n3rG1UhaZ7FjaoQcDQqHm5ECsAmQSEp6ddi3SMdgr5nxzxV7S+qUnK424TvRdz
8Qe0xoWYNYLwa1bJzW6sFZWqhmlF4NdkgnIzoErv3VFUgUHpY56M+hvH2CiC2rLlgSbnIaSsSWJs
pTIyNzl8ZrBdq4q88rz6Z54TypfiAp1A6l6orPgl9s7/Fdn3pnubEALwN9vEkPFpwk4til/nbYS3
UIm/Ccf/c//fbTPbbvLx7ytSA2YVvru8mmB6NcEkDy2859dq+OqDp6faQpGqYkWMIbuiMJZerakH
voACJvMiLKIZfVTkys60Prg6cT1wHtrdlrzv0BdDws+Y26zFSrG1bsvt3UAsS5j0pPVRvDB0wsiB
H27G0PCchcJ99Zzb3VoRQ7EuyeOMdKasb2SPsnHK/NrmFIAInV+ZuDr1vhY/+GO7nSecummPFUHH
28vQ5UkETFoh5GzdJ4SdGodAqWoU9n1cOfoZ3MtBzMmTKessiDq0gaejaSgm6rzp1qXiOCs15Dl8
yQnOXVTMT2rQ1s2HP+rFhLznJHbhV6G5R81mngf7V+9hdTlbdrSzg8a4q40s5v6akAJVKhmIDswG
d+GoG3eiZ3ultvfq+vHmJ5Z4Xfyv1E3HXcI/jcA3Kyy+Eru60oKFOe0q/OatJlzoYOXZ4XZJBa6M
gKqsVTdlG7u28SjBy/OdGKJ1jhCwQSmSGNoJVB9l84hggH1EX8K6NZ+GYkLYWicMNvnghzAPgv3T
wi5eoG9T3qMxV94HITkvPVep+OqGkreZhjqTjzbhzF2wXsUdbB1iKPzE2jrk2UMnwHxb+2m/qvLr
bV5Ri62gen7Us/atcRrr2PHQQAk8TEsUU/2amCTLC4QQoOM0wiorN3CXwzkBzWChFN5K7PChK7YV
3mLGhUGELxrSSKOMeBTim0hi5gma8HXonCiZJsjW/T/Czmu7cR1b16/So68PxyHBvMfpfSHJSpbl
7LLrhqNcgTmTYHj68xFaq1y1eu3eNyxiAqBcCiQw5x9s3NKrIdc3lzYsVO90GTX5IQoWTvT+S4+t
JpXLfFTP2X7DE2QZnrFesZpAu55hFbK+4mCnlYYNM1U/BH2EcUzHKj7F8FxRnzePSZ5tQ3Kc+8SF
VjVXtX2kZuvsQ2t40MwBljWqyCtzlt2WDdT0OSWLAP90ehUhmgh8Q7ptk8lLvHCa+RIfcvFLXI2f
gZNcxltZr93gqogky4h80lDX52Zx181StsddNcXHefHeHVysBQwM9LbtYrZrsnHZ84uKNqo3RJr1
FDgpD6hlbl1Mzp2uxft+GYv1gXf0wuAFCdP5vnWkuWobVHvQgluh2G1+MY0ee4xQxsiZW1BcRStW
WeKnZxlX2SOOS7c1auJvwKyKrRO2GgJrfvXmw2Qmf1RB9sOjnYI/ron5DRTN5gbpagyEakyABq+5
hEInQqCISn5zYzQaubQceLYarMaoDtVUh8qFxx6EOPKE0aL58jFQnWmLpHM5fP24vAqri3zEhij+
3Ltv2VjO28ZsQ2Nbzw6kRY3t2gYj0nrNfbRlGbV02Ulan8be5C6e+0m2JYGUr/5tFliq5Gj65uZy
EXW9yyArlZ8MzWz2iZnE54+DU4KiHqb1RwR5pPiMjiVeCXNsP5GSDA8q9jFEnbWVN68Dw9A2Hx3G
5DGNrGm4s2UO73B5sUtQnZYNyA7UmzZmZv36V5guqbi+6r94TTocw2CSR193/ziomGqqjo/mL0OS
WstWv7R/XkabA2sdYKu1Vr0fk//Ha7nLC2tdFe3xbD4g7THv4tGNVs0iodWh7I8UgFdtKs03r4vI
R3pLSW2liEbdpNR31pMdk+wNmknH5ZI5esmHMs3iWg1BfiBGWQkDpjCs7P2YuS6rx0Z7GwbjAHMO
NW49Gil+LdrlS7ye6+9milJHnETiXHXWsY367aDJY9La5XuUey1PSVN7jhOr3oytNtw5uh3vXLQ1
rj2sJ9Z9NlVY2wnE77vuS966ybNZae5dCZG4QO7tOaAe81SGR9WlDkg/AGnWW3wDGc264r5trRWe
u19rvIKfUlPw/DS1tWrZmBk9uSM/Mi/tNxNr7Y1rrhwtTh/DqJeP6ZgnGy8Pul2WO/JRL8vkhjvg
i+pUhzEMPnusFk+qhRyHu2stuJuJTlpozcW85WK+G/1xsbnN+h2J4Jup7yj4zSVrmEXER6KQDeZk
aaJ8cuV2YldnqAHFsTbwEP7TiUcZ4xhZi7CzDb70o6Nuqy/YvLhILJMF0PKIKtOY3imkFSjD27rL
0zsFwlr62qWl+sIkuW31TF9NHasO1+4qyoWpvgKrXz24pVU+sJaGLFHMxU41VYdZwhNOEvesQq0t
m5Po3KfL+GVSqC12qSGbnmySSbYerO498cP+Wg2hkuHddrOz/phg6N1a5yZ5ag1rlbosgtMqljZS
wVlw8HPtNmlCjc0SwM8zlmXynA8t9X89g7QSIOW5M104C3gUNbsgMEzexKBd13ZEiWx5mGYiRds4
wfZnaamD6iyXER/D/nNskrjwjS3k3lS7Kh0PdUL21B5yI1dTknvX4xjVt3iU1GtcWvOv//uInGuM
v1+jN2o8Scwy3Ndp1j22k/Ya8DeeyqXVFH20n4fRWGua1T6a5dg9ptmrsLL0QUVsPEZwMrSHreqL
J989WyM6SWHb3WeJANZcW2f2pjhz51K+DzyyI1tLXjvXN7etb8aHMtWdc8/NwBm84LrhMddA1+V0
nH3tyqsAQOL67iGHOWO2NHfieUJ66dIU0hHPvQzcX5ofvWrw380tyP3t0bzNZ9Gd1MHXUT7goVsi
5fhnTJ3pPYoXpIIDqiDFAvCccmx1dZQlN5dgv6BJk97d5445H+cKdWwlyt7jgMQzyX2SxqztJ9kD
1S9E/KbX5hrRz+gd4CRwsNh7Fm6CRWIFBieVCLua8dkeNHFOUZCB3MTP5JSH1dWl00k69+CE+qcI
SgOlnuClbLlF+M7c7yQGNpvSn82nOrLaa8ofcqWaAnHwu7hNMelptH5tmp8MUfWPqq9BYCHV6uis
WkY1VWvvPMfcyu/QwPGup1RL1wAAsBeZnOlG1rO5xm4pendNd8tKyf4kuwpVEYFCljNp0Uu1GIIt
A9TMdDEmaUYUndRMltbx+1zb22Jy7U/DMFQ7mV5FIdLfM4jh5ltc43M4dYb24sjhvbGb9Fa1dPHS
9p3+DKSuv6e4dpNlJc7ffUAlU2ThWjVFMeQ7oMDOFTi91xx+/KFunGIGZa/N+wrUtchIDenLwY5G
NKd+no05ShlsBoat6lAHo8qcyzgXwY9rRMPWH/OzliIK9kd9iwJEEG3dAhet0evZGTdTevZ7XXDH
zIwHlJqHdVq1Hm/6HK5at7GQ4zLHdeWF5bXT17V3Oc2Dqrw2PJsUtFuhyKh97U3UuUm4lVgNjcDA
J55SpTlgi9N3w6MIFs/w3Eq+ZkGwJvXY/8gTeWchRvU2T/xgLLOu7jo/rfZycMgRGrk4m0mtbyKD
gj2a3V/UpMk7VKgQfXftIV9FetE8FxKj9cYN5KoJcQCnPihRFOU3105Ws+9Sp38iJ7F4jYFtV71N
GYUUeayvqtMtQ/+RN0Z1qQN25y/4d/s3qmU6rbc2vQHE2XJppIv/9lqqs9Zm7/drxRieWKbh31jL
ZHWtRDyFWW5tVNpN2n2Gu1Hc/ZGv+6UtR81b5z2KQ+2ytu4E2h8zejB7tCLsp8xI3G0ti/SqW9ba
MmmQvtW4A8ulqY/mfCZrTd2XlmZU4nFM79VEdTHXrg44eAw88+jHIKiGrZX71+paujn+/SuFz1UY
8+gxw+ByCEVnAx2N0njby7ZfqR5f1n90q+ZljJ63xgGcx+FjclKxswjRD1oZk8lttAHjdi0cvM2A
sVILzLi/LqFgkT3XI2OKsWXi9DI6jwHXakZynJHI0z3jzdYjYMZdH2yHsJw+mzPaU3+G+xqlXRXW
3b8N/zZaXaRYcnq/jVbhKEm++SXaxqPuyT07J3uXokb/ZE3hV+k001dEQh40BIheLJHYkKtsHeZm
w/ann+eVGoHM4naQPmzOIKoAtPefzMQY1yYV+BtWkyiv6lpX3qh2D258WHSh/OErS2tsu0rrRxFW
Z3xlvLdBNLgd1WS1XfKpuwadnaPb9tpJSl9czeXQPiFsPqAr145fy8ZcbjzWDxJDO1SHV33hz08S
YAv6JDoYr+VdsxvgHn8Tx0PtprMq/Sn00IIdbPuP8TFGUR/jP+LLeLmMD1zGq+urN/T38R+vG3Kd
v4xXf8/v4//m+urvb5a/353Kq5ECypPp298jsx++9qhAz2mGP4y3gkkXI/hvF3tSBuIr/unfxsRy
j4jcShactr1HPSjZBl4wfUavDSm2RvvkCjSP6yWOefH0GUWetfUzXkC0u8SX8bNnyT3Zk26VY7hy
3Vpp06yyXHOu68F0MfCQYqN61EF1fDTVWdOaTPlLd5n0xz4ax/1HfDIGm0xZpD9i64wuU56Kt0q2
zx5V1R/o7eaai95YPw/7EY+a9YgMyzar/AZpPw74aTUn1VRn6qANlMtDq2tRQuGRpEHRqubuRh3S
yu9u4uWgmoE92mskXrrNR6yxevLYqh1qc7I1rXBeqXlqiuqYKlRl4XQ2yPu7+pucTazemvC59Oz4
JAfXuMSnBImTMXOw09RxJGFvYJ3lgPxLmuXH2u1xUc9Ac+38AuNutNu1E4leeHMuVOTZXPTvivlx
jNne+CXbLXd6xB1kfvTwLoBSKjFfXGLQbiaMXVlwxA40P0fcQW6bHrvRRwIXWAbKx35Tr8PRg1GQ
ibPqdeKFZwVK7Mowo/mxR4hr2Q2zmOzWpm76r0k0fTLQJfyRpXcuSobhynHAR8wLTxBZ/as+Y90i
SmAHUu8/Cxhuww7nueiMBNSyxTQHrHxR4hr3uhuBDDAQdtPr6qhaI6mRW3VW37ayHi/nGs/YjS0y
3rMRIBAcflhDeQj1vIaZeNMU1VjuGjmxZEZQb01xcryxoW0VaEGh9GPK96At12M1WejdVtpVqOfx
MTWG+aG1EyRnEZbbj7rtX3ld1G69EcdYQwvHly5dBB+7IjqIpB9fJi8xVmwAC3wY6J3rlCcKBnhW
Ho+4lNQ8MX4eMIH8o8n+KDlqfo0ePVpAZ2hQ8rl1+zVrEaomicFtIw3xxFma8OwRvZPFJhlN/kum
u6hrlmCJScFfOVUrXitt8RBvU/+WgltzbYEuwRtKk/Alo2jLxbtV3cGOKDxP3KsDi/tbUzeQMgzR
LrvEkR2wtOquBbl9X2YQU2IxI7v95xQrrgfyhtHrR2hGpHOvmyS0Py5DnRRjG56Ml6ktwpTrbO6L
jRFghNwAxrlJZ2F+Qoq/DvXuU2mL8Owh5rlSYT0VOGhYzquBqiX1fm+LBTu4qZSE4kYTC1xZLw5N
2vjapk8a9khlYW1naeS3XhoWl0OO1QnG0EhgO0BRziXIyp1u4sNmt/10m4fSgX1juJ+RaN5WVlh+
L4futWyM8cVy9eFKE0l7wuFtOJVdWW8G0XdPss6DDSXyeN8a8fxCfgEYTdhAvhiM6SXy+s8aWBNo
grT00GZ9kw+PVtFZTzrYKT7e+aXAmecumv0HNahevjJwHoyVG6O0LIp+p+ljuq0t9PvgvozPpvRP
Gs/dL46HDqY5As6JY1wnoWSiSzcO3Zd6gkJXupl3P6Isdj0Y4AAmkNpfapJvpu9Wn1Dez/ahG8a7
trO7t6VkpAbg0osG7lTIYyOFeBRx/dKTd92F5AL2zSL82vmG8bQgjrZp48ZHbHwhQSJmtcbsS7yP
2o9aaNM3AKXc/eCLP0S+G+/NKjb3Xhvo912ItjfCY/M38EMIaGlfm9DLwN204i50sa1upYvlLFCH
omyTa39RkFaHYJr1E9iffDst0IqP2OXMQ2Ta6/hCXXrsZWBk8Ba7pkXQ/Xkd3hsHI1Ts1eqqGI/h
7JJa/OupaquDsKzxqEMj+fdBeqfplJ3DYTzaSc1VADBGYISQStABmZmxIc9hE9v3VTPKu8T/klgm
tupZHhWncAoeVJ/rd/Z9VEl93xRgUgcoBck6tSPrSpaOQQ1raYeozK65NZfIvjHct9B4rLxdXqPy
N1XC2M8NJWnI7C7rYIOKTzuD/8bAUvZ3bRsD+9eHs2oheNvfVY5HhrlIxZWKqcOip4BXgXHGyIRL
qVgXiNfc0LrjZYT9KvLwSIZiRktUwt0qwVrgHbPgH2vh3lO9T24z3cdkJvLuc7N274vc7o54ascr
1QzdUdzipkgKT3rzl9YYjqMA6aL56bzvNMvasujQ3wAgIn+qHdpRuyfzJO9Ht06Pni38VRiEP6wq
XZZ8i4e1/ejUrE066marEQXlZ5Em2aYN6pbXzzACACV447YsWFwXyrqeN951H+ktFdtS3gaLXQES
sdNj34MSnCwtfw1DbJtdF6E6x0FdAJ73fRW06TsufuFK5hbGHgOSaqnXCswgEqAZrsyfkIvFC6tP
3PuexN/VNAI/hDZubLu6hY0B8GDvFMK8lix6D6HkbfT05R6hO93emof0Bvo3tyJnTG+xWuSxyC7g
flrMTOqwmh+xN9NJj2DINrqejfbKaLzin5DCOORH7SJk20Vu/c3Sp0NVLCL8gQ1juJ+xOMijaeVI
w32eHexx475hUx02MKRFuvHbsHkFgYQzhFkiPmy6zWuVrdgLha+T7pQnpESytRqVuXC+zczDdmSZ
hOTLxssKZFFFK892GzT8pp0GK9Rae/EiH1KkT3aiFPLRDrW1Pp0i+yyzKsazZiyOAgulr2ZVfLN1
O3nTDeCLceLhK2s41F2zbAYo6yB1kYfNWdn1CET7XcerK3OlD6289RYamWLSKsYtWEyJHL588BY6
rgoNaYg6SybF0fey6nGGu3jEZFqu6iaV+xFM3BZ7JP027eIY/QrjrFogZQGmLAeUC7tdij4xT8jQ
Sq5qcxArrcqdB+RYxGoaneCz7OtbXCC8cMWj1lkEbXnVm7hIYY7URbwtzJIn5WCmGuCoDE9XkbgQ
Mzr3hjSVOW9CCFesE/vTpVnLQGw7G0Emj7I0H0OSbL3U0PWjnrb4bCEzuspEUN+oQ74Ubxre+fES
TIs96jXWSXXquYX6CDmyq9rGzCPzQIV0VpicMzPfOhrS9xM4MH7GpXWXSN+8i0pZnyEYour6Z6hd
zjoUJoNxcq8/4mOqWWunldXWiNMQnWgMO/eXy3FHBLsz2ZdLqQtjOdqf2mb4YbQz2vpjVH7Pz+3g
dd+11O5XlldPj14z+/xPreHIztbfDF35zgrAwUWDErLUi4hKGBQ71fzouDQpXqV+W9z8JT5avb5J
0NXeqGEfh7IkhWEVdypieXnlbcbJ6NfC8ourMTjqIpQP6hB5vLWBkPpBNVEqN1D8RYlnbOWDxrfw
AZnLYhd6Hu7yyywVQ00T9rqR+Ec1buggvqRzsL1MWIaVIiq27RxMGzVraCz50DT6C5ak5UmFRg+v
WdkmZzUJ7F6J20i0r6hQnI2BRNxk4FxpNgPJWGT5uXuKNy3Mw63lmOGRtLLxYMzIu6oRo9u+k93S
H1vdaw6N3Q7boMMrWC+TQ1tWtonJiwjOdQffv/ftE6okSLjiJbCxrUWkCmvCDTKwzYG8pffq8HCJ
K9d6iWIjOQ1g0NZV4HivZtRyK9SbhF12ab/YAfYnuRetuxLEvGF46aHNTeMEPi3eJUky3JZdV12h
Nqo/kK131lbbJi91HRvoy+To0jvTZw1DiK+tTA5Vapo827xpFwdzAK+EQx9xc/aLSbC7IRvvBAjr
Z9NbYGfeupv9+bpOpfscZ85VVM3E0V/ZGTO6qXZhjm+FICstkXUNyETgQm5SAlmmTyWwsKgaq9u+
mpv7IBq+qOmVJ5xNbiPLLqhep3F+Q7LZPPg+UPO+GuXZdN3iKsJt98muDRsKaxF/aR3co9WWpxkO
sRycH4gcPNtOWr7FZVmv9dYQD8U4hVt1xYGtx+WKLrqtZy0fMJ8anfKpHkcbaL8Rf7EjeSNSwSaK
KxagKr4ZVLymr4v3jCki782JTT6PwTFPZh5Zj9EADGPI3LfBBMqioT5wsFCRftTDjF0kAgVzpRcY
ehUXFF1YWP01d45+rVB0oFr79VS8B14dY0AVeOvGaMQ+9GkOMkMsaRhwTSZfA4a6s3axhkW46h1T
dmgRkOy16jVrSO0u1EK8/exrzRfeBs3i8D2Lrnj4G+91b3SYduX6yY7b7HbSrGKhqo1PC8KsKsWh
aZ3pmb1+dQxFEl0pYNnv8XiJKyDa7/GK9cLfxdV4bawaKpK5vdezJNzmvhFhQW8mz5E0tV2fon/g
Bkn6PAitOjoC80vVWxqZxr5j4om09Pq+wE19zG5mYynidO27gntYmsyOw4BMwQf6Q8Wod1KO/4n+
0EYrO6qYAoiojtamLtACDnVNhI59HNpuvNmkjKwl4q32uLO3wsHypHrrcLx+aRYBfZKAKJwtQ7Pv
drrtS1CNKlNgTb11VmdiOUPQ/3bU5uyoQh/xsnC63fBzluqgIP7H1KCzf5klovlbM7fWXhhGctvn
qbspofts7AqVdRVThxBqw15UPq5WkHhu20b2LHDh/sHzstZyTiX/w59TcAfb+XXvXV/GqWsFAaTJ
biGu/BLU9MDZuDN4h95uY20jrbLZNwjdrjK/jTDcXF4h5RXUtdV1LrOXV7Aq6W7ywCDvZPb+vTMb
MO2Msfnmm9+rMhnf7aow17wN+S2lZfsYYRC2Fdjt3kZGauOR1rpXWu6zszRk8eLoEnZOLfr9uDQL
u0F6OfWao+pFzEECZYqG06THxYvd55/9ZHDOcLqLFythK8+v6thFfG30jFdtZ716A8OHvFFkJedE
8/NHmEO3Km57ZQlCA9LwjKPSmztUm8l3ihds363raoj/mB7kSIzFqKifTSf72+khoJY3Zy4v0xFh
t65D1xdrNzdBY5hxsE59sj2pObEX8PrkU9u/+ogaPXdNq92FGYX03Es+9WbkHUnxdHjaVOmnkV3r
Vndb0FJ8Jitfc9qdmAIc5swmOo8d7uwj+tD7dsIiSQsnuemiyn6ZY+dHleFOUWf3UJNZYi8kDPga
q8Qpz55pjSfltKv8eJcQ33fsOOw/LXp/hpoaz8IhTwIgrE1/aLL6IUGdWt/BCeh+aeId0x+winqo
e708R2kDwzDw841pWSggLoc87z9nyKUcJlljHDh1SX5roDi+Tly336qmGqcvHfkkKCI2ZnG5QDM2
G9/MQOFJc3oaA7IIidm+4kBYUyGf7A1opCWhgOA2mtzZzchD7cXuslVqp92rZTr6MRg9ba1mhaHo
17mNTbTq1V8n5P1eSbTEpzzDSQ2Od8fqPck3UxtUxzbWnQ1pzWgrM57gaAxIBx4jOzDXupyWCHW3
AHJP4IfIkkiq/2nU5gdzkcnZsPb2Vt3Q8HxHo2xN9jF59roUZBZeqd/zFqRe4HxLgCGQNnbnR7PA
hnYcrfDasuGzIRURX2kunHu7KfErmkk3U01HH9F+H7gLUxoMkbbENmE3BpV7gLvtnNvYrzf+lInX
Rti36oWsONqncCGxhuNBWukzUIMySG7VmdPW3zQtcikE/havm87HwB538ZzU537U2HBK3ZYn6bTD
SZ31RfLHmTvY2rUeAxVnwEf4L0NxRx8uvb1cdFWcisRkStks7aN872NldSmbDXxAN7VIXlVntcBF
yng1ZV72pIpfrmZ9YalU3Kgu/AOKjcDfYqc6WYJkl2vVsa8d85FycpSK8A4TO3uDURPQphg2u4oF
yxl59ytNF5SLcSm8xOtAtHtJ9XalRnxMyGKkpXx3rEFp/nmROOdP8WJEfpaXUXE1K5WetfFT7MhV
xy9X5wWt2zjRq3u2Ev1zW3g38SRBgiwtz8ifNT32z6rltuW3IF80OaZcPrs4uuM1Wc0ne2lW4JlX
teUNQCeYqSNasxahL499O8vnVEbTOscn76DmkvHGWjKx5r2aO+rcsKchsnaXv8FAYSSQuCaouR5F
rm1v6tlW9Q5pYAN9XPz1aiw4m9zBQlEO1UvgJPtZF+5nx9KcTQb4AfJQVD3BH7y7xFHl2KTs50/6
WHQPniW+qLi6Tjy1qHP63XznFHCvZTd7n8feMrjbds1tFKf+2RG2QxrCQEOwy8dNO2IrWXvRcAcL
c7jTFnp+w2Ny1n0gZz/jtrCjDYVLmxUaI1RHaBuYVRQosCyhsNI1H2HX6bbArORaxXIrTVbcMe1N
fegSwN8Gq/ir2hfTIaWw+TSU833XDPgEdeQCJ7eVT44LGRGHgNOwtC6hCDWTBs1Z1Urgq+Flng3X
qjkFSXEVZtG0DVIwiF7fO9tCMXf0KOhX1XKKefzWamS0LGGI9Qu7xwDXW226JAKEs+BwjTnd5f58
LCpXe+u4pdo5K3K21ntERvl2gYh863J/j4la+cxDor1GIXZx2CWORtDXCdcb3Xi0h6KMNtNdVNfG
dcwy+9qEJ+P1ZMgFN+2VPYzNQ6EV/j6aknE3Jtn0lIvxK6l/52vicB9BL+FTWVnZ1gN5cSSZHt8h
gYucjJM6X73iwdHH/r0TWPy6gZOdfQNQQNuCetXc3LpGG6FdBax7uM3RVIcgHazrJTED3H8J/nLq
q6jZ1/mW+jCaj0t/Zxvp2l+2mizv1xgSBCfy15a3GVw93sSa5m76vHPPOHj37HkSfi1RVe+labrg
a+gI7RbAqLRHSIrcrPcqSEXLu3TbUQTZxHfkakSpa9Mb6J3opjM/4J1r7xZjKSy8pi7nbjx+x9yl
waYhmR9Cnw0nIitn1VITqB7qm3HZqupa1ecsbPt1nbXNnRoS8Aw7zKXhrEzUgB/s5RAKxDfCIvUP
qmnKMDtH+h7G8x2Ue9L6zYuN+kK4gjj/oPMnv0VhmmKXFJePOtyVKz3HYqBCleXgBnN0YLcUnjM/
xg+J3MtjFNbaih9+91nW2R9XFNRA/rxii27Wzp8L/QqrULG3jBRNi6YJXhFi/t44ZnMXwSTA7tF/
UeHJ1Emv5LO/85ZRlWvubBEbT+y2Z0zfhc1nTVyij7sZwXIfcaZqX4t8o/6Ns9MwOiZbXuh0blnB
xc7GX5u4W2orilDOOp9mjJYGqzklGoTT7bScysUKSB1ao3bxDmFMhQBKt1LBjzEmyr07u8r1dVyQ
dlTOwIaY9kVHoSrhN7mywWg+T24mqAPN8IDDMrwams576ZzlG1R+wljMP4dD/OPSArS5b1ntbSKr
Lz9Ndd5xaw2KQxho8cYLArnVanDXwsepK5c8qYJB7vjKlq8Foif9kri1oMBs0irF/hMh2ns7dNMV
1mbzlx4kKU+wPLsXaZpRPg1hK/6UalRnSnDxosp46WGjzSo32H6Mk8mQr2MnN9cF3nxDXwx303LI
ao88elh973M0QFRLxc0whkVaT6xF0V++DPOzpr6t7Fc16iPcTSxwbFHm+4+OuiKBlbgAGNXV1Ou1
ujTAu5pF+qUawiuLW8M5a0d8rvopfijA8qyFAwp1agAwDFFZfzaM7gXTy/h7YVINFT13Xd/YFb1R
sQW0wqPwWkylNPu7OUXmq19PERmcfHwSQzpuiqq27iQSMFvRJu1NL2CUiMFaCJ2D3Hzg5WU09muv
8qHoUTCjwjJE7Y3qbuGD4gwzfG/ZIO5q0sFI8ZQpNnHl/dw7+OgYwLgKrSL3ngrM3zCa5NOOu2MP
Hu8VZp4anpBnOaSyjdZNO5R77lLILraJtYmWG646dF1SRZd2ajdFszJbmOT//Mf//e//93X8r/B7
eUcqJSyLfxR9flfGRdf+65+O989/VJfw4du//mm5BqtN6sO+qfvCtQ1Lp//rl4cY0OG//mn8H4+V
8RDgaPueGaxuxoL7kzrYHtKKQmsPYdmMN5ptWsPGKI3xxiiTc+sX3eFjrIrrlXjmi0ru3gv4XOxa
h3g2uk94omR7CsjZRjV7wxbXDeY7vOX0gkwIbs0gOanW0AbuE7R38EaXXpOVJZKXt6qjFCPUqrpE
18xDqMuS2VXfmdVr6MXewZuzbqOaaA0W68bLk9NoVdVrvwFRnb+mJsWgbDaytRqkp1JufFKhB6uI
nwuvOM/d2NwZVlDt/bCUK8MsoY+rYFF70NWi4KRapFSbu8bQpqui9dONV+fNXenKL//5c1Hv+18/
Fw+ZT8+zDOG5rvj9c5kq1FBIzXbvHco5YOrK+2pq5P2glc/KFN4swBQVs+1slcV8IvUXNYrdRMZm
mh1BaBTfq4Uzow62NHo8fdLvQPOaez5y4knaH3+OspdMyc+QHjoWqrx6v67CZHzJ0K2YA8oFqgU2
GDJK/BJ1Wf9QzB5kXsaEWtCeE9siK3L3n98Mx/23L6lreEL4pmcIwzP15Uv8y5dUAHqcJVvF97lp
u61h9fnWYm14II2ZPSdDeetZif6l8HIKLL0dk8+OktvIz7SV6qg86xlt3eARunFylLk/XaVjjc1e
0z1iPopl5ZxFD7JLssOlGS2lA1U/0EnI7notwXgmyno4mD97VI1hQs89HbAq+6g4qDOhme7Nx1w1
6+OivwxmvnpdNeIjHozAWZEO5PsOlOO6Kqbw2oVpXl7akYmNJe/WTvU6y5CPcQjkRZcZvprx0Z0l
eeGsMZ0P/5e7iBDLbeL3r6tvuoZpC3fZPHum8/sn1OpGi5455G6pxfV2yHUf9yD0fzwfQiVpBval
WKOdk6CRp6rzIenLsnt1WxFfm5ks7mM7Ke6NDPfPbPCtg4pdDhLmRxhVGJIu41QMcduc3IXsd6rZ
T05xP1TCI4maddtJvXgQVBR1y1peQQkJkMGAppxaZtGtxkZDl9lMOa1B1JMi9dp16hrVyc8qeDC/
nHYIDu+TObgL9Ba0e1Lwjg+Zvee36ZzmsU5342DGt2WSiStgo8N9wi9igxFj+hRKUlTs0oMXrRqg
mI2z9pZF0bumAz7XhHdCb3p+gov10FhGt58BRpHm7NM7Qa7zTp3BlfnGBVBm/BkqO0QOky5/sfx5
9C4TqjqEmZmDC/2Y30lohQFpuFjj11gugm+zU9bpF9IqEJNdRJZCvXbXlj3g8ytsaL/LWerOSLWr
03aO/UtQNQGaW8fuh51S+w3XYLXTJR2YXfldBIRZHcJ0b3mTdqC4maJgrbXm2vAiLAAg0Z+QwA9O
mdbJa/LNEOBpqbgTNqyhfzkF1HyFGvt8/BhT+izaNqrtCOc9scJ2F5TdIdar/8/ZeS3HrWNr+IlY
xQSG2865FS3JNyxH5pz59Ocj2jOytae8q44vUEhkWx1AYK0/BM+B2hYrQez9lE+mc3HJDy+NOdjd
prOhZCJeecTkG7KH5h5DbvKjXku+srLGG0xfIvMHz8eiz4HKOQP5x84lzloDN5KDgG+ja1/B9xfe
VCzNKh0XoxphfzVPNhqXNGsWfgbj3Zwmt1cvoCV/FVmGAQ1nXXvLOXXSF3WXqpdIA5aHbPtGzrO0
H+rYBFe7iZ3zmGHNPnhW8NntYX3Eo+C40dXizh7QcXNzI/xcdTnEI89JwMeYyiNppovZed4zMZlu
4UYHckTjRfEq1V93eEeS1gRG5pbF1VDgDSBJi3V2OpVH2ZeB5UTrUiuuRCqe+wLtiIoTqL/miEdg
B2znbkSk2F8Xgk2bkoGLkNfJS2TNDSKINAl/zfu9JgdB+IQfyzoJEt7YCGzZ2py8YGWzXV5rjc6T
G9X4CyyH/Ci8yrrWtm5dxwg03d+fHKbxcV0yDF3VTFdTDVODwW3+uS4NlZc2fm+LL4PnrY3ZR0Gb
CyJvLcd+agJxOw9s2n86S2cIVhXp8d/65OwWdNgxzhUTtZH5atmWtWBAVl6dUpJPk4G0YNNuiH4n
HCGt+FIFLHuy6IYswi9D1pFVUFWEeJgl237lwiryu6O8RvbfpgAhekbPykdRp9bURS4y+GwGRtd/
f5/kduKP9duwbMN1hOW4mm46cpv42xNWlBHuxopVfFHMKFvaRIW2eVngLQqQ6a0TKNiha/cpd5z2
SDwZ/YK534lQSlQLMV2TSfHufGF+7wtrxKeW8wvbifog9EF9icpiIfsDzwh3REOLjWxqGRahIDie
iNoZJzMYqtttS61gQ96o6WUSQbpJdK3HeCEJN7rjO6y9sf3SI28Uz6DYD/2pvzSLNv/sj7Gz7jEG
2ifoLr6Ean4DGEdold76cTNvXxLiyRLo+2F+Rr8EDLuhEqHjcAwrJ3+c85KrIgvNjWwqY5NfYaXu
YuJdBcLLOgzvoMv3UZsXjxhkk2Fp6h/jqGjrv39azj/2QzxrbRJhgs9L6KQx/vxWV2VtOGQxgy9d
0OIEreUvk1V791Fa2pc+r/pFI9r+bWgD8AO+a8FWdrRnNHI2WGL3b6Ibkq3T6uFWmGmzrgOQLgb4
kqM2Fw6ZtaNsyprsC4ROrsa2D5EeZ3fsd5B0UfnZlHgh3yEWiF3swOLSl2px8rSxPxWYZTw3o7gG
VTRdESXKn11d/CDf0ZxlK5iDlE0R1EfZTNuwX1au3e+r+crS56jmT4a9laMhuPG1kVb1xnf19BDM
kDMwkO2pm/lE1qwd3y6buq9PoPaAWsoeOfY+q+x1ZMQdTgtZjdJUG/XfWfStOb+X6hb5MWKbDzzH
il0c1QRTEpUQRqwy1Yi7eWrd+Dvbg5xZu6N9tpFymxbCzO1zXpmXKhfjvpwH5Kjs1xrL/pcPXn6w
v/9MdWKUQlNtQzU5rGkfN8I9UtRd7/rG51H3q1VuFSBqhdLfipgvPGok7qe8iqwNR4robJWOdZ9O
CO/aCCzKFnnw5Co6EzgoR+DZVKpb554ZLrIaXM3YI2UmC7Sisotjs/b7jamwGcVz3EF1ilDLcOnY
Eu///qX+x1KtC0Pl62yoMGENw9A+bCFjU5SOoUXaZ1vzXmpIzeeGVea3YuhR54PvqLGRm+xFirj0
GdRIvzIzz70rUz3fxBzvMVJCg1RkuXcondA6qEBodl0yTWevG6pNgTXzHfSzftEbY3MsQo1YvFnU
O0DXoISSae14qbc3we8dZK1Qo+5Wy/5b+1+j733v80isxf/ySPvHj18XrqU7mukYwp0P7x8eaWzg
Js7sY/U5StMfWXYlPO+dhyiyLuGM5ZH4HKGn8QrFI7F675O1uHX0k4bB1u2CEo2ahaxG0wwiNspx
I28gJ8sBlGzm6Id3HElaj7+g3h0KA2UwBmitOP35Bv+WVXWoZ6mmMVn3xEDBHUAY1QH0wA3T66st
dUzmPjtstfNtCqivW9OYp/horizQmh2Rga2zu6pOn3RHmAdpNoQTcXbnq6LZCUR0IWDRlIWcm6fx
bW4K3t9ZiDJod74ybPpIr6H7Oq22aIfyDFLe+RyoCfb0DmA8IiQ2h1jxaja++9nq7WYJcwF1Ea13
7qoEMVZ9HkBsiHBwHmRXkDX+tZg8RDfngWxkj9d4I2bgIsjP7aDO4SEGoql4MQFE/v1nYsvfwR9r
gMWexgXYatsOIETjY2QAycpEQ8v2szWAHC/rkOAX7gLrSOntT6Xp9StR19YumJtKD4ZbNZrsLEd5
dOPeS1R4LIR4ythiyu7RAjvFw+0raqD2p1YD/+HkprqUg66ODYvHT4ViHnXy+6Dvn3AnKi+iFPZZ
+KG+bFFW/grMHUaVMb5OdQHqD9eUfRb6xVOlVC9yQqdk9cJqx+Yeucf4GPhTsk68QfnShAs5Idcz
d1W4wXj0iszFJ97j0T/fGj+9J84B1hO7GGM3GApuZJJ46aQWYT+/5/NF5miralF9P84F9J9ffVVm
VveyQCrl9z45+f1aJerq27z3Pj1CKYk9xR/3+nj/0gYVxHFSJ3v+aNvqJYAT8pYY2AvF5ZDt81qx
X/sI3fjafusaOHRJp1aoNXnWm11iBw5lkQ18B64EgxFEzuiHXgk1oc6suy4b0LxOoIa6brnvChJ/
CIUk/EwMH7to6P4R9Llq7I9sPPrgk5s3j44O9kXP608uBIHzZDbOI3A2Y927iLuFuBE/jn7VYXOH
71GEdMWSjQsI86G9yrnDhINXUikerFXm+hrJsCqfkoUcvRV5szTdaLpPODiexKAZW/2/QilS7+SD
/Mm7yApG2tMWK+a79y55wYfrPzQ/3K6F0bcqhW4t5LVSZuX9fimWYwe1wNIot5t11+fGnSi0hgQH
L2vMtWHuk6Nq4eq32t/n5WiGb1yVHJs3Y9wtCXeXVT/3no3WMm8DxKa1kysR8nLUmWfLWjH4gFOY
F5MjmgxIEBN7MVDUanQvi9xrEDPwwnQ5o2lufY0wp72dzXDheV47F2rTwm+J9ev7pZHdKhd9apd9
NOpr1I2eTccd7211qpda39Vb2ZTFkGntou+cdN81xXQv+7QUeLAC6Um2ZH8xuvvcKcbze1crIvTz
2+guM0RzJ7IfnkaquE5wNCLUOr5i6/WDfKN/5yqa+TBowaUZ7eFVlJYBmgb1JhxSfp/Vx6w0UCsv
Y1qAy4cxuIxGIy2XiX/xkDZ7cFVleKz9iGgDKcOt303Do16OxmnmHzpul5XEJ/GAAucCUpC5Xa44
kFF4OGnxo84zAl3+8Z7jcvGoDmm7trReX8vm6MbhfTaWS9m6zRhLbWn6urKFsUyI0SeWgLCXXW0M
zzSOod6x++uzHTaR9k6YVl/v5YAskh7Y58YVxqxl1VcLOVuONLZ6DpKifNBcxLPLRvTn2Ha0i9cC
SAJEWn5NECBLkXV8ydM022boKe6EmhfPWH/dywmfQ923D4FdKyFqdPA63MY8D44zEHsahysU2PQC
GWBxm6GxkzkqsXl6nyGn+UWGi5rVgEw2VYfNcuUQRQiwJh/EML9nSXXUfETkg5RmYjXePst6Y41a
Q4myJgEde/DSrwYCOmVsDd8xKgJYjKXmQzf5yOOkjbXzInVk7XXs25SE35xr2d8sksqSXXGXZem4
53mcoljx0sL0wqRvQACwzn8V7tx87ytSk49xJlpuQLi5i4Bc7itWfUupHJBWNrp7KkDMqMzta6Dy
WJaKAdOYPNhpqZ+Knnd5KnoUn1Ft/Dw5M2VJU4ZLqhLSMzET0U0OqSC/l0WjlZ/hDYE+CtwcLk3b
vkHNtZKs/DwB8t969VRsZTPRD8XgAQ8bxnI3jWa9kRcjCbnM4bm99IqCvJMXj2vZH9Throk08VxM
andIelOs5G20yr6oCeFCL+uRDmjRnUyEZcIW9IY3ExvjRWlLg6JpvMfI/bPs13yw2+C7pbHB8BoP
x2CerjeKunMx7FvLWYUqrmZtkfIFAX02rEJBsbMf3kbRIAFQLmL81pZ97IhnS23txdDU02vj1zFu
T+H4RUQ+vPVK/25E2Y40iQ8IU/mZw42MCOhcS07swYI096bP0+pH7Kf3ytAZ95MfZjCmxXCXAZtf
QpjwNnGsz9q+SuvtRr3J2esNQb32omRRoZ94dYWSeQtDgyFY8ZZu4sxHJT960wPV5YRVVsrZ6zXl
PNjogMV6eZRd7/2ypvZezx/FhvPDgBkYynrixbbVYOHQNcVXJwmR7TEV73nMjAREs6vcuXnh33PC
cRYGFA4ysfRZfp9dhB7ck6I8RarRH41BM69q44srfiHxLMu2ll2ySAHaYNMytAdSkUSwW7YMrqoF
z30M4BboSwyKpA2fUeqwr3FXsl4xaHnx8OgbP/IyDJ8LVa9WzpjieeQOzXmYi0KPkHfIqp3qZc1Z
dWyKuSYH5bTSNIqlgMS3ln0f5pXJgO2l9QRpRztVujodezctMdCpo6dpIA3uA774EeKb0Zjej04E
4cJDeop8qz+tfRBjt4sg8JWbKNEWAqj00dYRjtVgpHUIVhrdTjGbu1sTVXnzNNaowyzstQnf7rnJ
MDCoCn4mkUir5xKi4BpjsGDr+Fb5nBnIWbKq27jF0NRLEyNRJ0f0cm6Gtm3vArSkl7LptF15YIMZ
3ZooKrpHeIngj+bJ6WSpZ73wvyf6kxdP6heg4N8iIJpvQ116C78S9lNS6fUqd6zgHvZfvon6QT0P
SjkQ5B/VQzLyISVWgcQKfj5LS9XbOxi28U7l397SxuYCKU+s/GrUOGR33zUt6H/y01CqJPkZsbNb
xFgjfCrDMVhXBRDhn06mp6vYSvgFqJHlnvpS32GzyA+gMK1PWZkZh8Ibx7u5VTYF75QfZM+ggJOF
ohkTIqZq+mz7JpBoX6kOctTVMjQX0bUHEs+o3g09KnfutJFNssbRtiegt57GLH1Gj8pcpK0Sn9y8
Dq66rv1kMexewiDNdwU8m7WFMOWLn7saYb9CRZWFUbcLTnrQ5A9NxgoifIRt5m67NKsjbGa5oHYv
DXq362Ko1a0c5cuCyn1SJeCzuGXfrypgSp9MZPSudm/+9rqQAtO1vMZoh42OPaOldvUDjmM50OQS
y67YCi8+Uosrp0rrF+TSX2Am8f2M+iUZb/erM3kAteaLBNyT7RAIrMLniwIHpJaBrfHLFCS3iyyn
XzpV4Xz1+xSBCjuqH/z5lVI9+P2VAMHVL1nlv1iKr/xIy+63V4LVu5sUa8FaKkCJzsl4maKXRZU2
m3855M2xjlwm629ZedJouqlaBM4AIP0zztNmXhEoKnwKOwoMhD/b+KhXmf4p1aO3yY/qK8J/+qfA
iEGw1tXTULL16UdvJSfBxcbWGKj17ZKgGQ+RCapINmfA5BYVOoMPjls4g9Kv0CYxdvKOSESCsihi
knTz6BhG1xgLmjuNU/mB6E94yXMv2wUJPgvs1hD+EFN48t0kXwQRR8o8HGCXpgPOWIn1JGf4wwua
b92jHA+wHeG1m4tshRqPonRUk8PoBp+c2rUQTDE4javW1qsMZQYSOie4pdCD5matZNEujqMIvBFN
NykH5DVdeyebZmPBDC0a/Rg44yML8SfdsbIHO+6yh5gjB0hMMhldwW9h6Uf8eMMsPcpRECPt+e+f
oGZ8zDzMmVDXVQWxGguWkPgQzopsVpOydnpOeMO4JUA4GWRvJxZGL0Ucq8FMOzq3QjWPVpXxpeJv
hWjnkWi2RnHnZV911YkeiiqPH0pMrPdOLBrSiBHEchctURVh4m2thsp6zIvuVe14MLep0Vz92kFt
pZj2iaJ3r1PXT7tJAOMMEId7LQ2UNyZCYBfLxCEHfPjtcughzd6p+en0892KFoas61jlucee5NMI
PFteXhdTfijIomPAxbRyhlNkZlqdUtCnL86v13TdOj46bmYu5SxfIOinsToe5T3QRCKpOa4UJxqW
A5HAOx2FubsC8wWf5e3y3uUKMDHGgGib7JOFhxXPxkRd93Ypcs7aySytFxUT3ZOPv+IuN1L03uba
e9//qv19nh25v+7n/rf24S5x6Iot0Glyrep93SneNgrCcMkBbZpPadO9lgbJRrRdvnrv87V2WnWt
ZqzlZXKgM/VyaaZ2t33vs4WDYNqolxvRT9/BgSOPWWuCX56v7oVBGGsSPUrVdeg8oP+eL60saN/0
TjyBHwsA4ShrOiAwqU55Mcqu/vz37/c/Ev6GwRmBtJoFC52wrRz/LWGUWRxyQr0J3hCqCeODZe9q
I3uC4NX8sJx2K8Za+6z6jlgGum1cSzT191UwWVvI/vkpR/1+kQMcXICw4ks+Fwqy/isrBgkqm3rd
XP7+XzY+Zk0M2xW2QXDTMhzTMcWHwJmlqX4YkJX6PI3DKnKnGogIhZkUeD7bdrPjmBwvetX71acO
Nhbf+Nkt9NTs3uysPkLtA26uQbEijQB5Kk37Nx+8/iIVqXru0Qx7VMb0aqVq/1ZUfEA6ljK7NFhB
my78TD+PTUVoczDx184THvKW62jYJjIia7KQE0Eq9PhWhfm/QDUM58PCxB/u2BYiypZtkhUlz/hn
8ggWPUiMbLYfsFgwRVLmJ/Iz/mzkTdWei1T385NXwDkngL3/0C+bcsb7XNmXiByt1sTE62++yYd5
7833a3MX4g6spghNWLN/MBA3PwbCfYM4QAykNkcMGmxfbByzZnSeAhN0OcCcv5NdoLWGPSvphDYt
g/ImvYqNU+2E5g45uuFBLcoeMY07EeXcUun4bvpVi2rLfIG8ieKVwQL4hH+UN4FhNl5irOPkoKjb
eO0VvSkTJceEGCFbTmAM8VzIWlOb+QKZ5Xb9YSBL0WpfyIkWP5WlriEkW7WFjZxePC0DI+ye7MQa
L7whD23aoe41F+XwBmMqfryNW4RG2STXJzkGiEXPsuaUJ3jeWGWDlqsfaHg2GOop0cpfNdkni3ge
/TBZ9snRujHtvfBRp+knvziqbkvwYUzuhVYUxMX/U8jByUHwfpObY3GU7fdhNULSmKTBQJLWxW9X
mZSNMT95tblQwa9EWptenPk5DIwmPk9Ndu1vj2FA8hvMWltwCvPo7OaDBGdGJhFUhbxJV6bqvWg3
ckzOCtOp2qO6OrJRmZ/l/+tVtW7ch57561WjdFCXziCAbKTThIIuBo0JkntvNYgfWGmFe4W46Vxl
s9dH5U3vieIbCDCcukHPrmnWfMFf2LigKm9eZM3yTE6AuGRYZWFyTJwA4ciBiHM+NhJ1uZbN90Je
UaHr+t6lknxYtFqMTErTK2eAQIix6ZmzCVRLOcu+9yKw/GDpF2FyIHocH9HwwgFwrsmiVrwxX8gq
WatkgzbqNWqD5BT5GQpYTpGtHT6GVRUV1TpFZgNVCfSgCXINEN/an36Zo5/Rd9lj3RC37kddXd+a
ddveu9gG6Ybp5UuRVYReyqLDj47Jgdu3lyyaTgR/krNPDg/ZU+EsvMY0XoZBt9atqKetbOaYAy7M
aYyvZVD7nyp2LJqbmC/JNHYQlv+4yuruUkgybDebiLiAXn/l13wYAfe9eFZebfOe40+eBwWKluGD
nIDS27iwA8+6G0K3O4oiR0J4cIuvoEHnGziF4qwygFNHhIX0u3Y0p4UcACp2T6Skee48v0BdBkHZ
OAO9Hjr6QU4QJZrUCkGXzsFPtVjGqWd2T73LodVDo42Tc7WZSThfhhXCiYCsYghsbJmNnRfq5iez
Bpo1D0dODJrb4ryS9pW1dgIxHGZwMbwvpOeUQDmWUnFuUFeZjXiWJGb4RbwP6iKFl+s2xyH3fxE2
9KH7Tj6huMcDbbxUZUl6CgjmW21Oay1slCt6C+PD6BJXKsCQ7uJMHx50VBbvW/Mkx2RPpdkF6KTA
WsomsYt70zStA56Kwb4ODWMTq1r+Omb1Rr4X1tB2y6CZ6kualKTwRiFuby9CzKssy7M3zeBHjSuP
uh+CoXwUGD7JKzMtRgKtEHASaoBKium7a3cYg89wNW4fhO4hstc7aHQaeHVc1aTMllaFMILSIXmZ
mWib1iU8OcitpXurjLKCk9Ct8t+hUf3/zPnnS3CfrG6reVvw/hKKr4t/eSzr/3wq40xlqIBcTduw
3I9PZSH8xk2tdng2zcm5xkl7xb6jfNNa/DE7NFq2spkh22FVOgGziszgsm8JQY79yst9pYt5e+xi
mSGIB0lQiYDE/6emmLbLLmOMtrJ2Gy2tf0lNIlPy57F13lmRlrRsDHKBEBkfzzycHeqyAEP9ZFY9
wpuo7qqVoe1sEzFOWXvvc/9Hn5zn5ldcQxejkpKVQjMm2YcEpw/dVBJ5TFzv0OnFfsymyNhqg2dv
xpYnz62NO80GPWM0UYbkrWubZGXUlX0oXQRFRf0Y2UrCrszK9mEQpizPNKOx+477onYHlcmA9Bd+
l7OIAKRrw8HJTDYr78kG0vJSAKvcdLVTWZdkyEq05sLiRW/Zf9RBg//j3AyLfOUbXvXkp5N5z++P
Pd8M0BltnJdyF8fNgJOeE3vJNkDJ6dqT5T3Z3rCRrTFu3ausVa2jojKGn15sIz+9kJ2Klb6hoOXt
3yfL64lSbdT50ttceW3S8jSWnd2A63joG7BkDc3b+qFaslfpixdCwDZIgCI5yL8kct0HMpcmwduw
e+6ajAgvf5GFX8ESTvmA4lZmi7ciDb8E0ZR+C6fozaxyk23/4PEFdUCAYg75NE8IeU48h6Jkqetd
IHPzdulWlXsofYz5ZLWxrZemwX/ifWNVaW3hLd+3UiiU4rkAO247tWa6ccKp3LMfd55IE98bRmh8
KYQXo5joGxfDCIqLX9Y8hOaBNpguBT+sZ1fN/L0dVt2m7Flw6uibHCf1HKynBEt6s1FnbwavXxts
/y9Jwr6i19zii+5GL7C8OmT9dHEgkausZD/v+jLCHvh11lLd9q1db+3CVV4DxGvkhAT/qLXeG9UB
ffXoKQsJ0Mw3VH2zWjrj5JxhDxvXuuhIycwDrUfCFyUr5V73au84pWm5slLh3kU9DBd0ST/VVV4j
X1b4z4KzQeFr40tn28VprEz0k8ZsfIHmEW6a0MhA5DMaFgirKlg/XeRoBefJNrMXVJaGS4VtAkcS
ZsXhNG1HX0EMqQ2nlyZq46WK/c1RXmS7/rpFuu1JqXvlzs5wkpUvDO9lb7tBt5IXYbqYrBrPsfZI
mtXnKkKbZRongB31fGoKI+P5vYlP1K9mWXjVkdDS7005GlaEHOS1zeyuFJY+Id2U3KNrkvgXgXcI
/U78qvLo62Z/6tI7aNC4lfU/xuQViifWRmypYEL2ceZ54rUc6grJDgTnAKoSso9J0HS6tU/yWZrO
K1R8pezoWIyeeIwn5+HWn7gWUTeQxE4zePfspn/I/potyTKtEQSAtJTcpU3RLIIZaqKM2LWkgWNe
ransL+Bk8YOIkNXtWoA1iPOu7ayxD7cqfjX2QbY9kjFbbDfRyOEhixiOec5GZCzrEqueW19ZWudQ
nZTDb+Cauc/X7kcg7R6LBdtXUG5dFH6tev/BjrzwR9eXW5yK82BRpF9TDMKjRdFeORmLYJHHEYoW
/vSjHr2rVTn9V9x3vk9Vrr3pkzmgCobA3UDYe4FKPDK7nm0jKZhwgoDA5vIcUj30NDuHINdclZNk
rTYavKIcJ13KPqWCMrNQAu6RynuQQQi36Hf+lMPv1zk91mNBMOXrzkuHhYvMOVzT2F8rVmleOOOq
sFk1bZ+5UXsGt4VMnAjqRyVgr+xMVfcZpbir54NWXCgrP+u6G7spnElNktkkWUy+n2rHYAL5M/Of
mhFrCstI80VXDTYANAqCfdBECjzrXD9iIwKZVef2dyiodQc/qF+12Z9NFu7MJG799IxBvHKUXXKq
FSAK6aFzunqfawc4D2oi2CVRJVa6PvpXPW0m3KusEWe6xDw3kdqtdTfPnvDF0uHeGv5XYwACU7OH
XnRxsYqR9fmWD/GswKeZz26I+KG8U+Vrv+6UzwathqXoW0upxJnQVi7C4OzMjYRt6DntpwRht74M
N7WtzL4IjNiJGcFDxJ9zCRKSqEnU7Kikp2GuRVqZnvyianY5DoS3WvDfvg+juV/3axUqP+gA9eAS
G4V9M1cDS1UPiqCQTVkIw8ms9W0SyoZCx2iDqU5sactcK8K7DunNxDGSFyA/+sEx23qlW1Cd0ctA
GSwgOgBdLb1zEgMf1nkAPbRi1butcyj9wP1UJe0yscwBjxQoElnfjRvZBPe1x0lOPOHtE5EuhgCW
oL7d4ufKW83uOw9r7zOm7eEyzWeBMsWoNlkSZidkecEyI7u7LSe/u9fcaVwGAex1NSH5YMwRJn+O
NTV9aO6drHp575I1p+zNVTi7GaoY/mhx6pxwJHc49MObQ2lOLPW5KftkMRXsXBZwDrGIdBDnQzHo
viIAttTIhyGkWyClINvT3B5qHxSTbPMU/0/bT6sXU83Q/MrUVxX8cFqp2U8OiIh2ZoLzEkCDIDat
B7DC1iZwivBo2al/bp054aQ01XObZ6hfoOz7o/2aJHH+M9PBkFaV7jwrLHsAB5Lm7PeVfsjtNN4m
ZVs+cOpE4iMtk68dhpvyKq0rrv7IagVwz1uytG7/HvnTxZ/0JLKEpmvrKmFhVwhD5ev0Z8yLGGXQ
OWrhfRP5LH8wGf4xJdYHB+anXvv11zSe1q+iReY6wmB9GYfnUccaT6uhFStCC6+tPuxxQsLyr/QM
dmT5JYyqet+6K8Muwm1a5MFDkD0kcXPNDd88qIowDkQLMHTJi2QZdi0IGBNSBqcmc5WrI6pfQ6Ky
dHA7GLRofG7aF81UzFUzot9G3K7ZQj8hnGxUUGqaAFsL7WDN4BtbhT2FoPSrriGulRmv0Q+Qs8bd
lD9jRueC9EHBWCe/iXOUk51UzdO2adU+K+6EUZFPAhOuvdiRTU2XECuVox09EvRA1Vvv66sYceLy
OuhIISrSR0W1SbmjkLrI8GndpCBTV72HP5UTJEtPaPkGqpu66b3E2EziW2vq2b4j1LK2iY8vBUKm
GyLgw9KuCvbeot17U5js4OKClZnADcUiXyDRC6ETDzUl5L9c5+R4YoGGc1ouBjWcHntEoyMF98Yx
4JkPvRdNET221+CYlDXAu2IzGo6+iIOe1H3clCsVQTacH9CSUXr9S5wj2ddZWbnOfC9bKEqZrlJf
Lx4i0IBACvQzItb6uYELFmthiyNDsEThZjgAOHaPOBgifF5DJCNnGDzGkCaXyaATcsTXDRBiWe3R
4Vuhh0kyP2r2Ezr2iDUUC2sgYhBN7bdULY0T8JmvfmBs7YA9k1XmUbbwurE8EA33Gz89pYb5aYgs
4+A3qr2KBfK97Fr8ZaS5Dd6RVk2O5YlTXXqCzJ+eShbpMUD0tYWRUUVe8RiYxZMQTXoQIalqzzwS
vr4ii2W9svbuAwdzd3zHnSA754YVvVRKstXsvsfUKqyXOenIexMwXVeZiySwQT8UAQZwOOjBlI0W
Xdc159Y6TMAg1rOa5wZT33ObONM5yAGoKDZZcShsp8LDZVaFubaxB1McijL6lKdef/ZGgrIxmhmO
Vnm7dtTvHc6jC5ZkZ49sKaLQ+vCoRVV7kYVuo5w4lBkWfEEF6KpUjaMx1kDlDPtUkI299iBRVqMV
IN9vY0ML2HbZe9OiUc9+6YhP0DQXThAcS6LYByVVhv3odm8p/PGzqQ9gow0+RgOA61I3MBbmRA+4
EfzkqqsQSPAmR98O7GRXqW4vQ8X4pvblWg91Hi/jMJzVLL1r4C7iTg++FpI88hij0azirMUIPQ3W
BCzcbeLb+QoR5ZU1+F8s3ej+ZVnT/owZsKpBBTCEJgCDQ1H4B+mSyJqbx/DRvqfIax1QALSO4EdW
uJpHWAQlqDNhHeItMliqC4KHHj7cCQbbugNfUDjLvy+yrvbH4V/+b3AJR7DVdTVSnx+Z5AOQc73j
6/3dZU+MCkdbYSed/+icYKbQjM1qMt14YUXohjiD89NQ4m9t0wyntnenfW4621K12UETxNqxUxkO
nhIAf2pCe6MFJSrnE9qGbRe8gkhSL/UUXOLa1oAadOE5bfVk2+ILIdbyMI5x4ouSh95CL6KnsC0f
WVPdtV/0Kf5aidhWqvESJtgORiYaYqYVo2E2h7uj1m15u5DEaUtLXWt+t0/TWl8GQu2Wo69VOEfZ
kFrmZmVZybru7aMPEQkXgnSRDngTIhv5023CYCvC5k3PJoT+ivwhd0z3oPvaoQ+VR5Sqok8x36GF
5rhf0xzpOmNs1SMoEXOX+SxnuZJEW+Hp1THy19WMsv0/ys5suW0s27a/ciLfURcbPSJunQcA7ClK
sjrbLwhZDfq+x9ffATpPpSU7pHsiqpQUJQskCOxmrTnH7LpXfdIuuTrxZNXpahqgmdZ+0h0VuW1R
eNpECMjloa269iLNCAc2gqJzoecmTiJbEVULcQXKX6KbEJGb2Uzz68efv/htjuVKXK5H1OmaYprW
uzm2gNtpVnqQP+emPF71tV0S9uRrg0uX4aYJFRbpJTVeZbk6y6oIr3Ur/sQfI94WoM7XoG7qGMWp
oxGK9F4bD5svN+3azp8R4ikPxYTCkDQls5ewqLWmRBkCGz9UtVXpc2a1Xi9fSZIxNyFrPJKDkqOQ
k2SfoDvpon7CR89s9/FpUn67TZZmKaIO7hWVHuT7xqmQzGbEJzs/iyJ9IgatPSJ3SMGxZQGyTtAq
526uktQXKCM2bFmCXTiJcUUNGL3wUFjrSFd+QPLvLkbSZWGpTNIhxYQfT7nsDUOvHOeBHM2PX7Z4
V9vj1ILqlnFSWoqwl+bhOz2DSNh/IQQyn6Oa+0NO9Ee7GxSPpD6oGn5Q7XLTQFMyt/d6uKLavYM2
rn4vrHHHXIcLluA+Zu1yOEl96VCutPeNOaVObAHzh/7vCi4r1o6WuI0qIa+msNgCVJK9tgkOwgLW
4JP5ZzSZR+CIsRuDufEoNVqbwaI4NrQpYJKMgE3SjBYudvrgS2O+NgfwxSHN3UOF3nJV+T7okiDq
j6Yx0QCh74rHlwzProgbp4qnH7lGMzDEQugm0tStpmA014VuhWzcit5r4r7CPjjZ66BT12Gh19fq
0GaY8lNzNRJ0tfY1LWYKt1ne6cFAOWxuMYiplVdrQev6JSs9O37ESRc21Q9J0/SLKmVBJknk3QqL
pM0K/7tjxtFE8ci/xVtm7wYteu1YKGHzOS82x2kHs7bclk2L/JYyxYYpVuyBzkZQdp9klRxciBpq
3RNEVbThzliaUxr7U+IiIyIZQ23XDMG4GmB+ubah5zc2GPOt3XcvOuzBjFWAIrYCB9lV2bC0u0Sx
w4ZIRmi696ejrZTJNqwG4Uy9Fs2UF3JXr1J3Iiv8SjUlclgr4I+DbIe5Q6lfuo7yr7lGx5/oBpEd
CKhkMZULLxheoXNnN02hGVutb2a3pWYr6+IKIvySC4T9rpjb5pOZ6p2D5uelrMGTMKlX23Dq3jmo
Otm3uS9N/9moo5DlR587iSnZ6wTJzlrIUUeXtu9PhqH3Jy0QBGLGwaFI8cwztqxHrb/pl4Q+rH63
GR/Kx3ea8lb7dX51FNBx+AiF5r2pvTN3CllJ66wq45eRMEVSMIjpHeTimuukIOZ9GraKSfBYSevE
LSm3rlPROOqAOPlM3i9nQFbxRA6Hmq5VYTRrNApU+qI2uy7k3F7Jc6is52V7kidDxMefqist04nN
K8KHliHnk7fz23hn0lzQbQQHwlDM3wAzqjLMczIOycsQdZfIhsWNsJG71yiMXZ+Z0pu6Or1qoaGh
k+hdoUw40oQl3FZnwJZUUr2bRhTfR6tDQZuYKiLIuL8xh1u7sH5MwVTeBvT8PxOL2O9XM5x4VaET
o6qWrTGQvN0xGiJqsobIghcpAHwzg1QcCvOuTWOWCuBL18aojE4o+cUOzw7tIWSxN9CGr8zU3ufC
0HfnzVQvqxdSM6LXy3fKQFpW0bHfEeRTOAHqSrMdmgtVlLuYwuFGWMECLMFYAzHN3tfDLDuq32yI
BnqaUIp9UxML4UpbX8SZX2+oDSe3WV9TNmMwbbvx4eNP7p2C7XwhWhqbN0vWFbSu9ju9zJx1kBPG
JH6xMqVZ2YkRMIP72L4b61qNyuRgjMJY4ZV6mSSCorpxL02NfsjGeoV7CQDxEF6oo1wf9Sws4VuL
rybB9VeqJe1ILOylVrvH7EsaJGYND/Vi5FRN2rsUVWCfxEF1mnP/eyd3jNE+myp8rnc+vp5D3cEi
//i9cv389nmj/2HRolhcpIYw3o0J9ZDpjRXk+Uuq67KHknY44Qa2CdruA3MXscy8zKLEQyeTX9hz
cKO14atfzYqbyIq+TjU7uDh/KWxKu5B7gD3oKCuxW8Vdl1wz8vq70mq+EcE8HiXKvVabrSKpPhGo
PAKqoDyKu/Gk8dquNIBDEdfW1tYCMu1TSbsaafedkvxbZO6Yp1PSLMlxgGqQ26qjlxZ2V1m9q4xu
5dOjVxNNHAglR8vf9jKkXVLCOnQzOfb40mRqpO619YM4dDtCQ5wmyJfmB1us+Yue5c6kGRKhJhmo
FAw6l2Af8mO7UI+CzK6IsAcIjpaGF6Z30r00pZVHi+IS/WJxUsbbtp2jLVvOgDq9gak7y0tShvvU
RQiuuLN6x5IQiWczvHRGd7CrmiwfJh9g4A5NxeQyZRntzAhaVzGJJ062cPgNvSaquMpPrNntg2UU
0YEmVuG0iaZvReiP+8maXseoU+g65GLvL4muvpK/hF0F6oI6pkNowHgsSenwK3IpW9h+IyP7WmfV
hUWOgocM3GcphWr6UoHre9MheuYw9jVQsTi9N7SaTMslgVexqLmhGcIbIw5NODUXWv9Kg769TFkM
OWBEdrDeho3m18k9Qv+9X1MjLqYfVioFR0bwaj0GUL1rpHVOPMGOoDYuH/TlCw5ph4TW8hj45Q8Y
RS81PvCtKPQTYGfti9Z149aEpjrApb1UIiSVo5495V19oRlQ6VsruBrI2boCluo2IvtCckTxagZM
7caJ2r75kIvZcCZaD4dcVk6jLpSbSYSbySqTq4E9Jsyzqd0yLFHfHsKBCKEQJy16va0RUfoHT8ra
oszsVczK5IDifboIOkpVs2U3VwH5Z5+s6M3fdhWmIXRVZzI0bYHe8N043JNMyVWndS8G8TFuEk6s
4jJ8WZbdMYayArq0rIoLslkrZLmXThwAPDFE4IUEM26MaH7KxkjfpAnA+VgHPP6dqofpgMmyd0m8
VKjYOTGdH0mIxAwCCo8hLrjAm+EkRj6Q/uIbjqJikw6GyfJEMIHvz4bpKDffkzTfqog+v4AIKAgQ
zLsLGCT6Oi7E65mag2tkQ3aJutNHekDgy5JvWdOnHtYxZpEuZBvCsYYs0td4YpQN5gG8oUFUHAag
WsmS95k3dXfTxYpw5/42o/MFd22MV3IOQimc85fRQmlkjH27CXwaSslyCft1dOrjfrqIDP2qncv6
5x7m/7yhxjVnitxTAVYMMVj77tv/vi0y/vd/l3/zn995+y/++yJ6oiNZvLYf/tbmpTg9Zi/N+196
85c5+t+vzntsH998s8rbqJ2uu5d6+vLSdGn7P/S75Tf/f3/4Xy/nv3I7lS///uvxOYtyL2raOnpq
//r7R4suH6XrsqP8D19vOcLfP17ewr//ooJWR8+Pf/g3L49N+++/JEv+l4wC1TiXbaDU/vVfcALP
PzD/ZaiKsdROlio1EWJ//Vde1G34779U8S9ZZhFiGYpsyNgKWao0pJbyI0X7F+QNRKHnDZli2Ppf
//Pu/2b//fzY/swCPK97/3Ed6AAKVJ1uu6BGzkNuubdrnkUZOltl0W11yEYeYDsKe3ERH5qyugQ8
IfCsheEmyjCTRD4JdJ2C8BiqlBeXV1o5hwel605SCxDfQvzqmvgkjnqrgDOlIIS4sNm1or9o9Mra
0mmoNrSPrZ+X5psr81ee4dtlG1Mz8BpK0CrieCT3v5FRqiqYbexE7QZ/P/qRjgIzCTyO5HcpJUal
d+dKwVFuPpvUWD459rsKyN8HB6Ijy8zBfCTvxiqMSb2gA029ltBDC1hSlWKnqDED/WTY+MFlufjw
EnRNPgvbz/Y1b8fKn8fnY7Nh+XCNae8hbLOgCThpWouDqrlSNboVYhCDi4ncyUzSgeoEYt7gyVHW
rCwdVcEv1/rf19Ov515ob9ZQfx+fd69xeVM2td69fwahLkl1Tj51aHo8dU/yFv0gpH3CkTUmElVt
Qf5ajBs9UWTDtFiTtA06lzxT2cSUSAs/fkl/fkUISJabS4D7fntFtyMdZiwhtFLYYjoiRu+RC606
fnwUwc35i11neeM6lCnFBNZIHRd59dvDNIGlEovod5txFlQzULCtsBvG9yWuxMRog70c5P5pJu3Q
Unqx7QZpuDLrenRJe1KOpaqFm3Q0jEMcUdD4+LUt5/yXe/r80gTjAxUnhUtSW87QLzp9veoVNRRt
t4HobvrUAQgleqJ867AgvY00WXbpWpSfXAm/n3YKW2wYdI3StGDUentQP0ziwQKguYll5IHQWVK3
lO3ik7XBn846pUabLbxsaywS3h5FJhksFknCWwtGC5gHb6MuAIumqqg+uY7+dBZ/PdS7DxgrRFAF
etptrAkLMmlXXtDFz9AyS4cdfONMauhFrIU+/uze1dx+XlcwPgw63gbywPcD8hQmeNcGbmjFlDt2
m22+tTP5QE08W8+lQtwAYrF4AlZSQuQwSc+aqn7L0GA71A4wzac6zIcYa/ZgKNsE4TGvW1n3BuMu
7b+BmKjkWOmj7PSdDcVZil7rgOAAyVfo2Iy9ix3utaGNuZ2SKxBYE0IADNtiUqKj5aRBS7y49F2r
9Gj7yTt/WwQ5v/OFcUTNALcCzY13l63VBIZStAsNgUD2tRijayAmqhMCQPaksL9u5dqpBlwuZm/f
ssCnkKhNV0NO3YkUn35l5Ddp01YOPHcU1qZwSqsYPHWKGy+IVCenf+oofS87TT2DG9ALUEfzthxD
pyL0W8yKetQVLb4Ym6coyyU3sAZ563+djIbWatwdJSX+ZLstxO9zF71p5q5lsNL5/7v3HNupQaZh
2kJeMzPEWFh1K6pAVLGdZrib4yJx547QCnKIx22OedmR9NfJbk5yG63LOZaOQfGcJ/xXlr8pkVF4
dSm+hf4sVpGKnNjWxdqg/uCqrbGmPGTe2niybflHLFnhXTbC9BlM5kmpwh+hMJq1fTa5mg+pTm6z
Q2bjHeskfqbF2fXYW9c2iIK2Q66AzAKSAqgs80JpZQr9uquNB5BCtquGJjkpQ7UH3nRNB+bOwjsx
EklawPzyCu1GlvU7S09vavyDW9uQSqxMHe4oy8dJv0+THOGCJpnr2SxVr1BgaXZYbCMIv6J0rHZc
z1Zwp8bRVWf2l7VROmlEw9KahicCG0tXgp1KI6fKOHco7xPw0FcmjcNM2mIFvNWACbmDhG1uiA5J
g8BwLO+qyJzZBaeqU5AtpMlV68REWjmTjkIj7aUvoiD0sbCfwlp/Ksz6StdujaJhs1rp3xVh3Gqz
9tXMsGFJ9rjLEPM4PqJftob8EYSUd0ZAQTvW64jKLTsLxivaMjUbyHD65Kr6feAiiY9VK0Mxyzsq
tm/HSIQfeqcP3EedhvozGzdWn1Brj8Zbf6wtLwhl10/z/JPx/49H1Zl1iRU0l4ng7VFtYjgBv5KU
LMn3jTpcd0X6CnLzBAT1rtaSh8Q2vn48YPxh7WXpJjMBe0TbNrT3bZWGgIscnyxrL61vnRyx4DTG
N7XUNqv6UTf7eWXLB7mVUgde4dXHB//9xrV0gslYnmP4XIxxb99u0On4kuHZbiSz+FrWyhoEi7TT
5kSCCqHs5XZrSs/SYGafnOZ3DeBllOTAGg0lWraL8vrdeaY+ju1i4DxrnXmyucOg5GU99JRpROIY
PWYGNna9b1t6+vOpWejxap4+Gv19rHfis1fz+6zPq7EEpGYdPCFLorenIYkkom1KIEzjyCpIXoYN
zAvkti6ppIRogfZtxKkx5R5efXGZ+L6XpvTisnC4LZAcbfRU9j7+ZJQ/fTSsh5ceuY6R+n1TuqoK
Dcst6lxFhQ+MrndVGppYE5R9XwbTa98MhtNUuPMpXgfMe+lDphaEdPjysUnFt2QUgbNttHYfWtLk
JJAdHNMoaWC2itfKAehKhCORbJ5YivTQgDG++Cj/5vA11PxxhUDL/+Q0n5c1b1d0yNpMc9kRqtAG
3q9pAw35vh9S3DC12d7kXhsgmjBJgMr7jklZJAXqoIgkODRwKGbHZDs3WuWk+nLjZ+zWGtl4VGaW
LjRukIk23lCWrUdSqL2aSSugZ5auZQqKXkLIyK5Dai0rhbkKDFJSR40w1No+2iN+Sb3gDQfaLlCZ
VseUnGPOUQFZ4JPVl/a2OPvzOmdnjMmaEGGGs+XnvyxifVHb2WQNDQWRxqUsuw3NFKuPNG1nPG89
NrhAp6kVDhJ4d2BowLpfYxLL9JAFf99p0pbl+cQucDQ8NoCDw7kB+t1PCrik4ms2Vh3YEzaz+GDW
bfqDgL07uKzWPs1Fs+qwUE+JoXpZWauOouO00JVSdY2erNyA0AJya2cEsdPjjK7KSZFkuKnfqJ4i
NzdDYTx/fE2fV32/XQC/nI139xm9zgEX7dRsyFZN3CkF36XMol5KtvBJEytbMS4schjUFqKPXVtB
woCY5K6P28uPX4v+p5GeBTiTNKMQTNJ3Q59FBxB1ctds7MW/PNDYPmhK8gBkfmVUpJtHem+6ZdRh
WAkCBoRUXGZjkVyadrmzaflAEq6PKIQ5paXdslWdDqadqU49S/OiaVedGMbTqCU/dIU/ElXFYyuQ
29gBHF6/MiyPk3HLn72FcR17s+mnLgzWnGZqQvaLFb2meTvhOFcuoRX51HuNrxn+dwcz1YRr1B83
CQleZJTsQoUhylKtzNNlizaf3WVOJD/gensUZnFndDFze7lwequHjqakilvkGFUqROjg2Vqw+5+c
Wy7qdx8z4lehUfLXDZmSxtuLXlcsM/GJwtlYWvIY+LTJJYwYNERZ0398pD8MkvR3qP+wUeavvq+x
wrIxciTeDa6B/DUuKzczyy1DJ7zPkJwscjXyDAKJlmu3Hx/4D0teamEKkAsbT5kpv984g4XHDuvr
DM9gi7qeJjziUm2XtM2TopqjM1u+ZypQaow8MRyd9PdVRnvC8VnXuwkIx9K0njW9izZzORruBG52
VURr36B8+/FL/cOFbsjIrAASsLhgY/v202iDqALDTqB1HgY23rIDoemPvZxejZLuZlH02pjFZ8Ws
86Llt0sAOYsl8IbpNIveHtTu6R1GEXeX6LuTrMoeY79nmpE3G+YxsBAzKEZTrgm42FJl+KL41k5p
8h6pcwJSiVThUa1bLwzbfl37LDTnaLqNxHBopc+WQL/v1/ggIVMx77Phld8vv6KuBR3UMyZh32s9
uTQNxkEzBNGCaUgP49ePP40/XrFskaBVU26j0vf2xBh2DHKqG5uNml+Q/Huh0TX1lNw4MTjjw+X6
dQHkp5702QVr8offfyLEHCwWSD4QKAJvDxwDQy+EVjabbG4fhkm7Fia7Qz9EuQa/+pLtiisC9p/J
GEquAcyUpkNDLwJ3zeAHxEFljeGqcr+WrWQ/z0b5yVT5h1IUuBGTzaPMzUxT8N0lM9AonsMm4Y4i
D49RpWcj08aAcZsL9o0vSC9wAWnW2iDGzjKnm1JDlK/N5cqs0bQyir0SHax+cvNof/q8WCHzSbG7
tX5DL0A29xU1l+vN1AXxWs6mcCflJAs1M7jLicVr09q2G0eBvA56OfBYOO5K6BJuF1vZ1ZRtckWP
btRxfOnicLjpRHBN6GFzCvKDLamEEFvhCfyTcsQO2nmGr+ebiIXmKWdesGNx0VoidyI7tC/mkmki
71nCRfJEaLEBqaipLvKSHUI0UuHZNS1m71H/OndpsZMW5qlSBc9zFa2SnlbZsFhEUsG0ptZzeSxK
r6lYA/yvr2/LNgyDwdhkLX1WsPyy4AklK5qgn1QbDIcoH6N41Wkzruy8C10kBLdR2F1j5XgldNj7
+MjiD2stpCdoNjCfy0RqvxvoolhQ7q/NamOMKd5mudO2keT7G8WHNgSZS+yGmoT3Phv2qU99U1Ur
0lsn9X+/p2IvpS8QJLoRv80MJRFYLbkt1SaJpstaI9ygSmR5FZFN55qheBwtouSnIj8i2G8+uVz/
tJnk4FRz2cQsurd3d7ky0xwvOg7emlivuiDcKFbxIy6DAJEgzKtIsqEZzpAN+mCNyS785C7+wyhj
y5T8NIQIQoP3/HaUYaWUtzZIqw2RMxlSHzCTbmw1DckDmeLV8qfvmK2Q+vvIxppSttFNmnC23+8l
YfwVXTALjklAzo9CMWN3KFvM9BRt1lFb38AMST0xVvatpFsyl6H/rCL3PcCErDYBYverWHrMYzlc
ddlE7EMUhW6CXemqU9oj4WuagyJVcluk3V5qEullEVJE9xGOstwkRykZzfuGElMjo2ZXgHc1Uz+5
ZlPHj+1or5F/p9dNmg10EQqdGZCus5aPhDe15bCKkE9uM2VUHyCw/eiNUF8NygjFnz0RfrjlD2nC
f0TmtYkXkZEMA1mvpVvkc9RmBv0+spN4R/nLv/AjQiuKQpOukPnW17Pip043qNc0Nqq79lUtLHx7
Y288WOp9N4v4paeuX+PNqrvoFqOGcV3AL7kYar93yyxnz22Fvv0lJhTSCYLpEHbR1TxDkGtyEUFc
V+2vfhPnG1JLKBEpmnaZ2+k9Kxn023Ewn0YFcUDZIfBu7e9sghLQ1GN8tGbwzcyQ+T12rFu5DjoP
F5e9tkU7fcN7xOq5HR+1QicliyW5185ofxM5Hdxp6oqbODKfFDLXn+REXOdW+q3NImmdKxrWF7OL
UPO0z+XUEGPYDVjDrKzoVlmJ2i/Q0n4fFTk7MBi3tQeAb3JikY3GKurxeaRqs5+LklV9lz60Utxt
xPLd+SkTQa07w+XwoMBHJ2b26NSCeNhPlEnOTwmr1Pct6vs0j4ZjvHwpZA3+4vLo/BzARK/pa38T
jdY6TlT9SOnROJ4f/fNlyIIefgU1OYtMv/UUmUx7iGZhSU4RnIqRWmcwVavATwpEFLJUEKXcFofK
rDF4FexeZr/FZDp0+/Mj7LigqlOFUJY+mC+lop4v0aNBtoSMujxD52+6jJCHba0ZCFVtHNvcp/v+
ny9V3rkRa5WTmTUhiO5khLXC5pyg5pE1bqndjWSUbVsz2wwt2QLt4AOyIfbS2tt9dT/xCaxDEx4/
elH/RrOKtUDq8iCFRbGoUBzyXVpHLkvpS1sK6ctYVNc9kcwXqG+lK1FTO7ajdgNsW/X0QPdvgzCp
UKE2gXv+NmOJfzHNqdc1467usUw4o5kMVywT6mEiSauNI9QziWfKgKyb0EeQaOtOI40pTOrKd0Vl
AFSUjfgapWxMyDTVqHGKZm+eDMrvRh+ibol66KBl7LZY1e7TCSwn9ihz1eaKf2/EjQTkoc1YW1mb
xhjn+0lDfBlD/b3IJX++V5IMbISwrzO5ru+z7+nypNaE6W7syGxUS3NTsX2BeWhPNwb29doU1V01
1ZXXJEFOjVyNV0aBy2NiS3xpNJF6eX7E0nVgr+GYINDWYmhZI8Ehro/Auc21WSXf1dTS96bVGnuY
XthgCs3RWr+AsoekivYayZEi9KCgmXdLjdJRyElyQj3o12fFo5yhgJZwhQJIWKG1TTc2YfV3fZgb
HrZ5c6MmHLiPcI+MYigvAH/NhxHtbaMcRD0kAd1z/7rt++57MGpf+244iBn0vzEoIFIarpMCVZIn
1Vl7QZqgo+HeeQ5xPjqKFujUIORqXQR6tupxfrGjbrMb1H3XkzUa37LYyldND0hJIs75qz7e67qZ
3asRkRulROE4j/uNn1XWty7cV8pkfKf/O67Hem6x3gbJV92g0b48b6isctOynd2e5GlHtYrmjgTg
CfAgOZodZNGynuP7fIq+M5Ck33PV59eTm1gp6itLJMY9hGgiJrP7sRu6a9WKLsLpvtQqcWvVYCGs
bLwLutq/06M5OcWt9HT+jnyv6CJv0tzJ/ELxhlzi06D2es0k45iB4d/Yy5ep1ZYQt1k7pLRAvTJW
6q2ad9hSKC5tS0VMd7Zv4MKMSpV+WzHdpZqeQImQf4zDmLlYtpqbbsT2ZGsQZ5q+uWmXL2KkfkCK
ouIGQdK6Ra9Tds7tYT/kCj2q5du4a+ObKMdXOcjfbfDtG1KGzO1g2F9JLk7YrxnciwR5OuA5tvgo
oh/NCx/0sO0B+DP5WNqVb5jsx3WvThv9RFsuQ+meEEdWtbQphrpC8NsbR12yypWO/cQbo2C6DKxq
ujw/IvVZx92duvosxetpVOnnjU1yNWZleGmk9zah4eus121KY4FykHtVHEqFio1ZmbNnSIayNwRz
r13Z89aeMhOPm0QyaXgyJ7M4BCIpD1pJ5FbT4EAcpphAcmhXtGibayWSE08dNUT4ilUeMkPjKjXn
8PI82RE0kHhhPLDRB5p3On/R6RuIxJY3clMHR82uoMMKZaf5/uOM6M0I0U7G1Ush9U+GD7c0pc7G
GzjYPZbMNMRaaAnbK8xxFWkt9gE5CDw9F7GTF9lemeYtFobQAdeBUcveqGr5HCXJlyTxVXq7JGDM
0YtEGmyNJhHVqYYIS+NVsO6DpIFW09rOuOGdHpF9EzYPLWQSvDrPcX8kPAlIOXDCVvvWR8YXGXmk
R/nrmuW8B8cfL0qCiWzq9cADceVKmXYki/ZBmUjGJoCUcsglaX7LrEtnyddQkgD7NpMHS/G3Gv5K
RQk3GlrhUdn7vc2wJr3mfXSaFOt5bkEJ5WrhSvig6HliPK5xP4xyW7q0QiNyOIp+RYBw7UoYD9kM
xXtRzPfE511Bw509kZa7pJ53KggwJPEaHK4oLYfdGANdiEexVvN50yzEyV7ZJIHh6SktR3N6Ycd5
Xar0Vyez1tys1KhAZqQN5A1LVp23VeaslSFVERsykNdzlyTQVY1Yx4EpzwTEgYwT+Ps9Vade65MD
DdbwCYRo5URRFpLO2F7ntv/FmObKk8ZJbJqYlYkkA6+thOkOVOOqwrpM485azfPQurmd7dom32cq
6XJaLl1G4/gYzYRlFoThyPXEG1LF97yUT5RKeteyNughPRNOgGc383OIT4vmn7Jre64v5qTerSTy
D+q6ttaTVF0oiRx7KEIKtyrVK7nGjtnoOAR6QaSO8lXprNPUIPwhOitbEdMLC4RcoVUVVqfBlMh6
BmK3plUFKAFyjxcUykmX2EfkdYkFv1fsw2QwJGjmi9T2Jchi9VXKVShmekFc9WwjG56v4SixQxa6
ArLZWGmKhGslJ6Yo8YHGUfiX3SCscK5HEk4Wk6aFMV+gjO32Y4i9EhP0phqKoyKiu3ae4f/l+p5K
4CtwW5wxmQMD/8WK41e1KRC4z3nldKwsHLOv10nGZ4xj497o1e/kdSEwqGtH/0KAvUQzOrDxuA7D
6I2yvZDwJU5wKSNgANtexu3BJpghaUpPHrqUCOhgPSvGIyqOABmynqxrgxjZquuZdoXhiXiwHDKH
j2qsESIrkycgJGmDd/WyLnvVi+h8OqIaMPEwL5W9ucuUaLFDpARkyPOuqbqnnAkwLqfomljiSxBB
odNFoUnGVzkeEiydh/OjBrtRHdgd9hqmnrEG7LJw8cpRLQ4R3rY9dUZ98QmmliYhBQkPdl5hX5bN
egWaPsfXTc3YinOvz4L6YHVBjcqgCXq30CnBn5/s4nNEXHBURzSe9G6qg5BqKoqljG+ZqJODwv6m
dPAyKRvE7xdnY2Klwd0DvMToKUaduxTz0lhTGMc36Z5fO8j+fK2a8ROtgQjb4Bgd4LpruP2abjG1
KgxXAaEecO4hqJMzXAHFw+gzzqueUPMiSbZESkmrBsB/T1DAygySysl6gl+75SQkBKF4MF11uihS
B6XRnLbFpG9Cmu3ZqAy7zAqo5TBnOlB6oTXUBvggo5E8lLpb8magN+Ebd9UlY+z8hb7gmgBQe1vj
GBqbLNrVLTz+XZWluZuG9P+r2soPkS5hVvaHdbN8d36KLfgxyk0I13V2iIoqh5YT5gdrnL9bOosl
FbYbuhyjXHWGUTmFP4Odj5ezXDVN4YlyMREYeb6bfe75NlN3scXEH8rpoQ3q9JAsj8QAcUgPF3Ba
95VEwwJ7O9yZ85diNlsSaMV9ngYZw4lOdNLyw1/4NIMeryjTmdtqyW6dlkzW8yM7nLdShJMPyNW6
0cSwjWDpmXUFRLKvq4ewbMb1z28lEmwPXFIdiCR9RknBLs9CEiFFMSBKvkySHkGEe0iLIPv5tNVq
lpMbce0Nc5nm61ZTG/YaSJizrpP2dZX8EGxMVzQzrL3a9SnjeH9SE3tcwiUuqmgDnALiRS4PdDyZ
14TJ5ZO2qrQVfOIQYxAok2+t4U6D2jSnkhdZsnWRUrG6SMcSx4Etl+tKKhVucriGRUN6BogcjJT+
gSJfvUqTmpy/fBcbJETrPgzUTrX2E3CCJY3AcjR6D1LFXjVN5KcBq4crcN24k2w/Ex+wHq1wXIHn
5GpqAfvZIpzdRqryPaJs7MXnh3OkFc2BmzjfG+dn7UCyCE6fCIU5P9st/0CvRLwiywKVxiTIs5PD
7fl5gqIFN8Xyr2Wjs1QEJ8uvn7+c//z5kTyoxDTYYBTP3/48zs+v539aSCJ3s06q3Z9Pnn+rPL/c
88Of39em4SkDUQj/vLbx/OLPP/75SvQpfYAvaf58Sf/8YuiHxmoctYcCCzRr7uUFJxKR8/rINB2U
7R5Pfbs/P0qXR/98e350fu7d7yHlSNddl9+dnz9/GYIab/w//9YMGn1djeHl+SlgDvOqzoofzf9j
7zy6HGW2LPqLeAtvhi1APpW2KrNqwiqLDQIPwa/vLdX3Oqvrme6e94SFHMqUUBBx7zn7DDVLZT+R
GxF4dnS7+b5ZCxbScm35tm+7jOnj0Q4WJ8IkepQGc/Gs7Z0wmNsk6mR7nnTNvkND6UbN6vTbcijE
bhFGEjULYYP6tRe4FIoAC3v4uRQG5B64FmEu3G9ciMCuMDjvyi47WKJeIw+35sOgjH5bJfVyB584
zBua3EJQnOl60uPtZqg25JuFZjn/qPQFon0maJ+C7S1wZ450e3P9q8/S5T6j1ME6+1l4n5ixkRXK
QL5pxeqFvYA3o9uMPW5Z/eiX4dI5JiwYA9nnkldRkiWvkor9RnNBpOorjCnvAUv1Vi7t1wRPCObK
dow902D1nwwfqoIl3UiaYzG52IJlfsg6CMowTp7rAXFRvbZ7llYPq7K2EC8VRp4k2cwUTyxjgAlb
DWSe6SoMUPuB1p0IJwAsMtMEzmUQdYRKhJMHZQ8kydf8eZ7ax9xOzE1jWcyf0gdLLg9mgbzfdmLC
adIN188f0wRALhtYePjwDqbePhYr1k/MfBEGCp9W70qxiBoLFbGOGdLAolSbYkNKH8RFQybl/ajX
T0nZzrsu9X2CCf3gwZvk16kusrj02+9NOr5oQ6vAjpHqldfLCafSF1FsIQJ6fLNXWeJoR2aXATJt
R2Jk6uCUdmgTcuZGRj1r+9H8QeCvsc+mDxnyrafUYDrT5MmZhFOIHuqgJokaCWhuEAxNXAZFHuaj
zCO9FTXW79zg8nwpmu8SPGrcswTeGk6aboCVVOGaG3Ay9MnbBWnXbwTJuFeyf2j0LRf7rqSsZZQX
8l/SfZ+sP9A4lhfPbuTR7vyTmAjWVc40P1oIz/DrvmrAgU6ePS70OkZmOzaZh1Xe7J3J1g9kze0p
PX3U+BNODqWPTYNTKbITf4lXu7K3EqTXvjebL6xup4gejtylHl61nKwCGJybWqMt34xw9uvF66KJ
9iaC9JaOovBYEErW7pTARNxRHeCB/IUFjcJ8Bqa+oC97SqZHdEwBMxPmBkgNgNW7MNL8nnBiGI0V
Ehc9KkahHVYE9WG+1PZBuHVzrvOGKxF+5IsiDdpKrH6zUklEFZURauByhV+tPLKKrjsP1Id6H2WW
LfwuBNiHOn323xYDLqH/tZRjd98CV0+6grws80JIDkM+JIN9qcuLbqD+mByDoT/LFuKjJtKNAGPs
0L4GEfiiz3MFraG33Qz0GPP9kQYuy4pwNfJXC0fONq9HJyokC6dMMknt0roiSqbCGF71VD8gR3mS
LAuMZWoncZA5+HPjjIME1LkOVwCIrfczZ03l42qWrCB981KZtIVLMLtRio04TCQDc6V/uWrAGq1j
MsKnw7qOin61/qxpJYOr+KTJ5uc4L/ZxNFYSN4fU3QkXuZZYm23qBIKfEa8PlsGMyV75BiVtu9RO
GzPlllGWB95dNpP7Vll5u2lr5JxOR0+aut8ZnZNPrp7pcOm0k63dLYq4LbmS+oKpMTHn73ku1SMj
IEKYacTb1xJkk5dFu1XzVIbdKtyDxmoOo6xxEqzdSVyRwM2YgAE1/WhrItmSu24d4J1fuXxasFdT
cmrJWY3SoMieh8X6njh3srn0BX0cbQJfyjyigFpkBEBkLKhMDnOzTvDTvv6KZqudD+1i3HtpxyIu
mAQ9Svg+lkKWyUT5rr1u5rDI4MzciHmDF9g7re3Iu25KglivG5OxcbACrJoZEyyaEKQnzLT+Nga1
1J3XZmdZI1Nx8iL0aAeSTVRRHGzJMZnL8dQjnD+xoCRmwqd/IdKkkyjocorrjFTX2aS5c7r0EHRU
VsxcoEfQan9D4nRck1zjqlrbdnl7GK6Z40v9xSbeNGws+EWzn5nRx36q3W2FCIvSVoIZ0wekLbsU
mSujtaYKCkMBEAF9/ALgNDt4ycSxoJgnQR9zXTFj7o3hcjVxM5ppSIJGHureUJ1yqwSpk+VbN0/7
b7OYvpn6AlSTyU6t56xjF5LAalf9kKZ1UK61U6VyqYUSjdVpzRmV825iBvtgQA8sWMsQnMkZaY6A
/rgGvZFGZm9JVntdh+IuS2hqEK1S7OjlaJxuGD3EKPcpVa8tyqtOvfQJo2yVDQ6pN+knio1OyOQW
7Q6BMdqymnRzgu5Ul7ugM3f1YDJGjfwyA45pXdlpLR+fyu6Zps7bZoTl53owVEVpeNu++EDJG/NR
sB1r6z7AiIiy1qsoqedV6DXzhYBnMjARWcQzJKYIgr86BpUWetq4PBBAPKgglOYAdJcZYFpp3WNn
Nd/yMuCks6fybin7t5J87J2i+ALVdto6VM1i5slphOPbiztF0GBbGneZzSpEwoqeYUECUAdFWzFo
RylopO3cAbHNFhOMlDaGDupneONcXKwJbn2Kfq6APNFcLTETmbSx+oSlQzxNNJCioiRLw6vrOpSU
vLbSRsDmD9vzgkb8MKXl95mMlBCzv73hN0GDp7LAsQX4CeeOMZZa197o1iQePFy5NNQO1GXUwQFr
fOpJpCPtLzlokNFRRS1fNYeM43YogvMSBCl0AYoz3WrSbFsCwrvQ/eHLbvVzSQqQMSbFQ2uzhk2U
eW8EcvE3GiyNh0c9X9ZNSXt1n2L+zRht8dc6mOb3OLe6Byt5mjpLPDdVGlVFaj6gUaif0caXW78e
hsgYP3VjAtCqKMCcZDm26bZ9GfyRab0DVSJIfppTId7ycWoB7GhLqF9voowT0eCa5dHCuX7IKmoM
rZdu52U2fmp5dfKbAZ7OEk2t470JBUERESBVEo+1qpLLPWknHfaGgTUBpSQnKYq9abZz5Bnzem/x
MW+cwhaHqmYKqTjQLtCqLf71z84yHarCnx4bN0sv9Ewvw9KIl7wa95SgDORo1c/BGabQGiGi2UL/
CSmuQMRPkuFXChL9XVlg0xoqpJVZHRwLMdqhM1rYx/PloAOi49elY9/QxulU0MyaUcDsBKIeeltM
O1WrV4yRM00SFi9wznLi61yGdqYpDifuUTe/5f4YOwrns16lRmznCQvcZPhsWhKKkpAXx6BcmIhh
OYBsP8wFZMAcs1Kp1q3WZO7DVDg7W1nugabtfhrmJ8d2hosqOp0riDFtG6nMTYqhOk8cD0Szle1I
nwjOVcscdq7fOjPDBEvxElVlsBeN+dUbdOsQFNbdYlFGAGsZu/PY7aDjEZJHv2lj9RmLeN8+iyX9
gbWOgqjnzXFZrG5c1fOu0knBG7K83qYVCUcrlvKQtCwuuImqqCcs9t4CRTYRjUgfpbifGHWN3HAe
89xxNnoiiJFuCntr1lRENFpgCE1UjNXZCvW5H/drV2G4zZjdZJUZEZ2ErIqRYu7crUWpKnJgLh26
0iEGIFEfb2lQFo4FXOtImbNFBOSUdzjv+7x5NioR9y4lZYm6Zde4ogCnGuSbFL3jfUB5nPzYXkUe
jTdD7w+MSAvSD3ei8DFlRFVkG0DsUe8EPyBsT4fJojLcW+TPqJxJ3wy2EbQSlxeQzdvU5zKqCxs8
no0pGZbNVoytvrmuP08ry1nkrglNAif/bFJiPRDx+Tmdk+muc2IjK7KHFGv4thp95kmuLphceFRU
GlZ3rGi7vY5Y2wLPdp4VkEOThV8BZ8rLnG5n5fkOESaKc3c5JGWH+xPOz3auA6Br5UNREFHftW6I
+GT5oPeAajrt1VjoynjdY6HaZKtZyzfFXPFcSxaeFNfOfpGsMQQDueOLSfad/ZpIJ4m1PNE+u+S4
e7X7ahTfGiUS8K+LunEygZ+t9OHShIt6md1lNQ4Yw64/CLKS7xJANE/T/NKUJgYIZAl3WeGXFzEw
klDK35UITh5FNlIeqnIXVPPF8VnLpVD0aIWnPTPbfnhMmMH8VFXnXTQotcbkIF6FG7vJfY3zt6G8
QFZlt/HgTcLAYNMDAdp2HuHlTBuDS6A/0vY6w3nap+Q87bt1fWmyoTjTolBPnb2GZGmw1hgL2k+O
/db2q/9421C22xel+aORFs07vfIQoXp5yNwdM1CqXkg8XO64HkxP9gRk1cw+z5SJqVpPdGhAlW/A
3fR365gI1gVaF6EG4mO16kcJBDmE3TZTGh7psa+VFZL6aEV+M/sHZgwNVbmkezABwzqknZpBbNeW
ij0XkOiYCbBDZNsNpb+eagrFcW7qkBbgR590baKd49Bubp1sZ6hkfizRjcw0Kdti8c94R5djkCLe
zpv5R97OLT2j1Y5BAS1HhwWrzPM+mrIWW61IjWjMzHRrwBKbjVNZpc1zDfOgRS2FaemsKvwfVp1t
O6eBApeD4liTLAgHLUnPuV8/lKSrEKbUXiugKnSt5o3mO6OIXefbpSig7GM6v7ekGsgXcYutWSVj
XI9FFwJ8IPvQ+YoWVTs4WePvFiM/ojcgGe+60Yj9CZuFD6aBkvEowKBeM5ReJn7xRxKm8eiPZICq
3P8ENuuHhnnzoQJcvmHVdEBMJTcqsWamjHUTr6UQkZqtMZLdFcHSgmARQ7pA1WjTnbeO7d5p5mti
I5U7pRZqr9m1x5/Te3a2QwE8BuJsE7e5/7b26101SmTv1tydFi9vaIrUbxhjB06JII8zzfiqbJ35
r6rm48CaeFcYPnAPVzya69hdxJQv9/BFTkoZZqSE5WxrRiEAuqUeTS6MDaPNXhU8ZgbJqo8tDQFf
4hdMhQqQCw0ViXsn/RKYP1tvsl4DOaPrc6tPUsMfuthL8Ym6egNeImxn2z2wsHYZvTH8zRkRroMF
bDcT84uAEHknmVI4It+N7uAS/5gEBywwVAd2cObzPR77lzrLmgjQEykJ3szcY/DdLVT58VCULdKV
QG8vsPmE9wO6LeLNNoGa7KgX2xX2YQSs5es9YgUTEbKoa77RYWDd4aMTGBG8IbUZnE2uuSnt2vW7
a6PClTTHWT02kmucandSGwjGmBC+YwYZUtlsSSHtMCx4SNZZFRGAjigHER51rdXk209akKJjDXPc
+NImcW+YzPSBwNhDE+yqBtxQQihtYyuJ0CAbwwadKWHR6x4AbxMtDaJ3aNCzn9L9JKXWlvbPmaww
x92UVPqdJLceIGVPx6TV9lKv4rKicGUu1H/cZLzrhPZpEcu31KQWIsZ0DGtisjbNahsHqan7dSJC
otHK7hpl6keoqQQNTZqorWFsa4sg8msiLD/dOiwXQWLy8lZIWPgF+QuDYLy3YaC5bcul3iMFJoBf
ZjGdytUcy7le9oNlzFxETSSXlGSYS6Cva2AHSrq5Qhb+piyyt3bUqNRS42eRip6nUSzlFv9Sdas6
Nnq5KxMFj9HZGkaPdlzr68irKX6ZxCXvtSAn2VjWFtGCCYgzrlFH6QzfqYfrO99qeygf2RzPNNkg
GX+hTeZCxbcoaxEFUTMLilMzsza5q5+EU9abxRqTp5biklro1464F07aNQF0qYentsygDJQpcohR
s5+H+gsQsuqIDHbaDEIRXJ41zn68rus1CmvEfFl7hb031HJcCw6lcDy3BWX0lpmj8F4zjSiHXjT1
rtWzJWqbtUTsAJqO0fDEl7Xga+hYmwCavZ/g32C/Iy7c1mfmsojEO2xkYGVWGyZ1b51tVDkHMYuH
wBvkua4LKj991108jzkn2a9kmzF5J4owuK9y6iA5tbW8aJ3N0g8vzKA6TlYLsUxG/LVvFpGNl5/m
ZxqnQxfsVl0gp1g2fiu9SBNtdxm99cWgU3atSHlHw6xEZI/kV5k+H9xMzPhd5moJJU/jpS3X4cgI
d7SVW2K6mb+MM+iTopBa2FuU97LYToIsNlumb6k0vmbVUNHlqL/3LNp3S1MnIczRuuyzMxI7f+s5
xfcZZCQCmbTaF1juHX+WkYmLcGv7yVeTdKeE6BrqthSylUmfDFSldR45qwNNdw/GFb69BPRfhKz6
EDqndiK0moks1sJwTWubcVb8oM/LIkswfUmIIyNnjGKRrxUUFprlzho+U8MICyYir958UEPnHUtj
MELDKfh2/JauKCF+MQb+Y7BaXzrCc7a5npXHpXEHhPwG7NlpPLR1MbJAZyhhHvlYJz8Nr5OPuu0o
1BB+F9fEEuxcsEZcz5cNNceABTUC1QDbSGpdL6wC6E01fxqqDoISVJWm9sKUtPBzhbMgLFxJh3Bl
Pez3yLBmB+iNZD6QVxSDVGl/SwxKNKQS8S3P8Ea9edq4YKw3MKyso+NrX4HJf9DxtG4pOXI9mJR/
Wiz+PXvxXfwj7RCB6O+ilJbjfaCyveUh6aJCm0Y2XO2dR7MFYvExJQIY0q4hD77mVruCst92sj/p
SvNP7TJAOc/nHBDWRVJksTRGHE17TA0HpoQZcAaY0ObnCsq6l8xHjH1y16y6G0raT4sNRd62CEh3
s4Zx3x6C021Tzc53oHoDtb+8he845Af6RQ9EuNnnrLO+gl3Xv1Wd/egkenbJVOtvjSy/86a54Po6
GTEloWlbJ6x/cJzxBfdJxVrT3VNvyV+LQF7WeVw2FUWworm2x4b0ZUDOyoSpKo5mLQ5t2VfHVE+7
AxDLR6v2lp3ZMmitZUt7L+SSkQFXrtB5fBuYro2dD8mrY3IOzHi3lDbw3EBbmAdYHwqv3oux/2LK
vnxpKAntaJeh8Jis9iLG7oVJlTosukBKUFcfobpRXhmswxSQEYIRPE6gd3PNyXpGJLLvppKCKYit
B9ozxDEMZnbsdK6iI/kUW611MJj3JUuBFReGkRbHFqDBGcnc9ipkj+sl9R/7TIJ2Wxp9q1Tw2UO4
FupuinF8wXuAdQuothz2rSmt06JSZxOwFhsKym9Q/0nrG2djSyZIpK9Sh79mcB30mp0ganajSq3Y
UBrziFAsd70MWOrgL+c7Tp4uVVK52yIYzdhu+ZX3jUmFJquTO6Eve32Bylsxlz5MFS5zt+nRO5nV
JZsqbb+kW/4O1uVa8aSkV6O3UdklwDKYQQ3emqlR7QR9SlpQS39YG5ulsnZXyN4KCXUtIstYm8NA
iuPWx+IV+bAssYNMlDTdt4rfyoMwVMdUAY4YCqp70WiktHTTYXTL/hKkKeiDJqvuCJIPM2sxjo6Q
iE1IHLEGtHBZeckGewz7ysmJ4Wj4eqbB3HV1xWhV60V4G/j9idWkpzXVRg6meeDacckVU0W9bR5k
WtxbJkXf1Z6iW/wOX6bHKTQwkDeNvm/KkYQIqjxd27nPiUtzIuvMZyhXdZTMiI8m6GuIB4yvddHU
D7nXx5Ns7U8+hZYQKxB/Ev6OuG6F9VGf9sP0Y2gG+6W19OHBL4aXukc/xXoYhJ6VVh+dKvshXXf6
ISX1PUcFm7VDD+toLIXzVZ0nzbUOPezuO9+0dySfw5NfAbv3oBji0pXZcbQ6quOj8i5ZiaYkSaUI
l2mMUqOtDhqt9CQ3X/o8IDB15STSWZ0rec1On3AIouS0LkPH9QOIu3M/NSsxZ4AIJKW8+/a6Ubqo
cMt2y4O9zCb1Ad3+sKIa32TzR3xywXWNC1Zjrh5UYy37fml+iqaEVFZ4LVQ3HUGRrZaHOTDSS0ec
Ie2Gpzph5Uvpxjs51DkjHzMD5fusCE29hiKejh5wvN45tH2XYwLA27Y2zPs7tLQFk1p0cBDG7YFF
nTmTTNSk5WfDMe5xJ2s7bJvZ1uwQuTHcf/aMlfgbjZjfXM5pNORdGa8kZuOgyvq9jdfpuRTrz4bz
OydU4MUORmvf+hMTL37Lqz7p9/PC8FN4JZrVdcb/mJfyTnRXYYvtj7RW1+QkuoYuC5HQGBrLi2mc
047mthwsgYAkeByqVEJul92xnDjrcAz10PwS/W6y6/5i9tVBb+Wz5RBeNuHMOfhdx4RmIP3CY8Zl
BKn1YVHBE3E5wxGueGRjEdgomSbPaIQ/2rM/w55vS2C/SfVo9vzgpRXkkWflVMio5t0FhaT4Z2LQ
XTJTnOnRssZqpr0IDLUdi8F8lMvNFOxE7Vi558VN+8uo63cGY0bUj9KMq+tVRKso3bppjvIObdNM
A8upVkldcByeUk3qj0F27N0dZqvqW0l5KnShAz/004McquoM51tj4VkabwgTMXCTZ4oXbJ1fWS9O
sPIb2/9kFQMxgS4XRYPyD7NDj+5SmobULMcvEOCQLrqNfRRG/5kVgX4yO64JQW7FOnZwb1byNKAn
51thcCqrKXuYF+tF+sz1yGOnQnLd+DSoQG6MjwXX7wdsEI8GsFkXRsjRLnpURIWRnyYVeOHQ4jfq
nXnDknXmrGWTDqy3NVDT+2ocd9NUGof2muObIIxzCRjzGBdDYU3ryaWAsVduOlOSEcdZwxbYBBYB
kDll11T0yZlvvcbB2FKAtsv6c0XEI01VL38U9WjuerqjH+ltI9N7pLLn2uW9KRDcieHY+F7zUYzX
1TN0gW7aa9iG7uxU/5DQ0PwprZZLoOc8uCOVvqnXOWriWxe6Qo/lzGTIHxISsKFERSTTXeQ65cyf
WKLLstHvdGr9m7QcnwcEynyudf6atZR3Wh+/2Ky6rW0oixWtETpMQicxNXdNWXURySIQd9qAQbhw
kodOuF/81JW7zJ2eTS297zIEt2NZL7vE7Vm0JbxNZxO7qnz/RJ9e0gmeC+okVbKvK8A/k62mxxl3
yYzv4M3tKHyWZf5o4DakUWK6G36TuDySA+6/rdub7vcRn4KbxKWkNnXbgD70YBnb+h00piiNNPpB
b5Xddie34oQ3SiJghm4aEall/smakfeNfebtKm0Sd01eoN12nPFDxslNsbf8iJiq2FE+ZEm1wkdt
+tTYBAS9fVW0iFRu6OesAH3Q+IFzNK11ZCFHdKHV06q3hPXNRyr0oaeEw2yAyFBo8h2ainl5UsqV
J21IfiyUg57ypFi3TY1QIbjVq2o0pnWTWfRuKF+5XS/OcD89T1uWyLJQdgKVMUIId+OuHa6ug2vS
mLOSfZObk3Xsr0ljwMX/uuk2XO+gxaltV03jXpfIwqt6EQc1K8wCIv2sRiv/UDVPQRPIj5OZAAG2
4C+TXPoYzJl2D/hg12TJC1Udde6tIEOeF3iPpItlH41bL2JcmuOU1GGA7/Mlq9bzQEY15ZRSvZSS
Shsms1NXIcJgmWPBbMUSBWS6fVsTWliYC5oj3sxp13XUHALUbIAFRkDV1yBVBxF2fZWXr0637Hox
+/hLqvriKHyQNfkWG4XUPJ4AC27p7qKodHoIrVL8pNRA2gIE7F1AQt2BGTk/CSYbm0XQ4E+UxjDD
TDck03fdjgFrWebW6s5lwh82cp6Y32nGnhSI4X5aWfI2ZWp+VPQeBtJInvjDfqquC6IVeUg8ksqy
r5GhbbqhTM7IvoeYriYN1qRz70sUxX4ZDtMIEDhlwiuIouXrpECY9j0nEpj1WpTXS7FhPbDStR9Y
Vo5YfuAMa84SD4ssY/tVOaJ8aVOte2H+Rui5Rlyg0zA/mmvW2PM6rBdnoVA2KO91tPTxAxJblrie
UI+0dozLmhDSTg71HRYOhw6k+ty5g3F322iTQbMHDyT1C+6jTbbv2mDakUR44ruqjqj1jKfEOeZX
0G9DRMkJVD5jmsGyxvWsl9V4HgLNfDW+Vf148Zcg/ZhpZnoPUeR1cYMmqhyPGGSVzfdj18/3gthh
HLAgoEHeEDa2UjfYkstMyQvjK23iWt/2LSlwV6LBSS9XrspWP4ROkxNra1dfigDtJbGO1is6qQyR
3fMwsSIpwKJupTV1d1lf33v2pN2zYEAElE3UeNaiOxkp+XIN3zzQFGIfiS63p2tGjzd9YmVhHDCO
WSdKdul+WYDnBguema5a6zhAB0rhhLCohaVq5sVmmrSRxDuH26z7mFEVD2l2f6lsM/uwjg/ukIkY
4/8cr/34Y2qGJ9UYfrTYcr6DVHGcpOUAj0s/pEGrn0Yx2BtHaWvEdQLiv2lPvwyX/080/Z+IpnDz
fvMH/wPQ9D+6fJX1fwea3l7yF8/U0IO/YffBo+pfXf/W1Sn7F9HUMOy/Qf+DCuAZ+PR1Fyf634mm
HkRTYIQoQ228zRhO/4toCuwUz6KvB/BtDAd3//8FaGq4f8JydGicHhGKvg+fEZSG9YeTVrRe3y+l
O5+JiyOgvR3W422zLOV6NHJzPZrrIsO6QaRNvaejOtqzQe701971Jl2Q13oAsDwPpJZu1JxRRQ0U
RfzrHrGJohfZcbipRK8a09vebTNfb47XDWwW5Km3O7UWZmFgZgedTgOCD/XC2jhdw8AQSE5rI+3e
dHM9m/RptoVv1cf3jdH3GsXP652CKEQ0rbZ4ta/i0PEq/+yuf0LmDYhd3Zvk1WkZCVJDMyM7yLmW
XDdmy7AerkvH7fddswrQPNBkSPu6RKV5fXia1vmvZxaiViuF0UJF6IOoAJpFq//6xHxVtfvSTuPC
dyea0NdP8dfDcytOmDAW4sGggB8dlcjj4E4N3ZK/36xI3kRdqmUUDdDXgfw71mvpMJRcd9N5pQV4
271tgPkNR39pbZp29aiHq0RaIK//+fvGcK//fmpAT0GjxifvoISmitp40Wgs8pjBnD968P/0GLcf
WhgndY0a/jh3357w/qy5Mz86s6XFKzhe2vzUehUnhkXz73jbQ1b41x4Xqk5nrPtvDyOCSIzYsgqx
ZfR8SZAvHMuh4UO6PfF2GxkDH+RvD70f/bdj1ogIeNXQwnFSwqBFwxu9v3vz6+H/uvN2jF/vdNt9
f+bthYL2s+JcK7XSPE6Vb/za0+yrC9epYGDfdm8P3zYtbj3f1plQXl/xvoEE/NdNpwXGVMM9vT34
fv/7cx145EdJzUYz5HGpfT75Pu3Y/tq/3f2+8a7nyq/Hb3f+09u/Heq2S9MQ0oVjvby/5Lb36zh/
HuK39/2H3SL4bolZHv58h9+OVLkKouxEPthvr/7t8X/zx//2gt923//o3176Tx+/PfPPP+3PZ+bw
+DcwDCmBQwQzfX7576f3be9f3vfrd/Hnw3ll1fs/7tQkv5rbT0d5sAowI/ELe980BGmi9VtRiW/Q
HLo7kyHt/TXvT/zjsLcH3PURwaZz8JmcHavUlMfbnlEzdrzf/OM+adNl22DZlsd/2L099fbQbe+2
uR3odsj3mw6OrGpzuy1uh7vtQlHkyP/+3W9PvG1ub+PY2YuG6HV7u8sscdm93XanIqMRX/SrsdNn
3L+V3hwBoTZHYsoEKFMir4+3O28bvzKRAvx66Pas271DPtOU8FYaV31LP9HGaz+dbg+teuGuz7dd
3UmFvP/tMKaLqXNpjDISZSqxSF3fe9CIWy5OXYei9BqAGqkKm6vWsepzl695Z3/CtU1lGMhYnQkz
XLrxa0mqQojCZomn6ruadfojWRYLjeQA1dSA1fz81FQS3d9yza8uiMk70vr7Zq0Ts1kuQZuZMKAw
weEY//ZX/vo3lE2Sq8o7WBLXS9q76eF281/e927P+PWU65Xh9tp/eTPAyc5V9PrE90P/Lw5DNvy4
s23/l2XkN3/Jr93bsW6H+WVLub3Bv/xLhJ4fwfjK3e9/Tb/IbWOqJ+bFXMngKItjIBZxvO0N1z/4
/b4/n/P+8Ptz3u9rWpfs7/fb/+yw5tT9/V3fD/F/e5vbYd/f5f0wt/sgOH2iY1IfVcB8gaped+2B
9L/2bvfdbnIFfzAKXW1vz7jdP2U98Wa/7d4eKm7X1dtr/jji7ebVCFptbg//eubtRbS6/nrvX4+/
3/51zMzWIkxWVbQakFtBxl8cs3HwE38mSU+QGC3OcgZnaVyBJ5jWWYbjCwJQQnexNHpsmygj1sSi
uYElH6kyoR6Tu0a+QqjL9XmI3QyBQeqUwa4T1CMDOvzTYOyCBs16WfqfLTstMRDTTfrsav4Bm7U4
zH5rhjIxIbJ5T8jswIroGomLffutWCc7mphhQPy9+G66PqRI5/tm8Y8lZmDYuO2L7mn2LpP9W5Vr
34pr8JAyxiCGK3chSIlYe3MFp/jaBzXtwzwIYmf2QqfEd0wq2ljRVJ5AwWzcQcV9m30rE+o8akaq
0dPAdpI5zuxyKxqc0tNSzdvas2kltA9XuHRZzzD8aOFsCtc9s0TINskcQOAsyy+qQlHtQO075czI
I9/1jpWpg+MkrF7kzVlXWK+Zu8Pu9Z6nWRYHhyw1OnNYf9sgvra+YntQZTjN+ZOLgJ4ExKrcfJnw
fEfZKDO+Sd3Y2jIvzvm8vskq/+INqxUb8ye9fx7TBiWrE6YtedYYixvvOs6hVKILMaLLBfpYXn3s
jo94ANmrs/FWaCePtlvtW3fk7MWKA1lZ1uHoy88SySl0YqD7QuIqV5n1aFrfq2ufVCTYUirEKn6Z
qScxuHgl2k+OkyzR6CebUT2mIj0WJnGUzfKzEUZ9RNSeAEjEHOTMDRFlQ59AdFXrJkHjfcDTCihE
deTDl8d5YFBtdave2hRQ6IRhphAmqsg2+FYYhL5DvvDPyhJR4FKfcIKrrcgzP03ZY9J1wIbgzYUt
VpUIKOjOSPQdBAkvhnZZ1cz96Wdvx5x/y10xhs9omDITWeXYEFH55j/ry4iZ8T/ZO7PeVoGuS/8i
XkEx32I824kzOMnJDTo5A/NQQDH9+n7IO31qqdXq+76xFMdJHAPFrr3XehaiDqSJ2h8tOUSS+J8i
0d9qf6n3KMeghifVplvMm4k/qUZyZTduMNFh2/T2ZG0g3W2GJllwbbfVpvdGGdA92iVV0R3latyl
F5mETLvdMJFDqKWpG0ZRvB3tUh5Mv/9Bw/Yv000aghIVT5k/DsCrtzPJVI82Ie/AUXM/emjM3jmj
G9rMfkHSbPMbKU+0G/1iV5RNE0hsl5se5o7fNX8rad1sFRm7puF02BJp3G1pkDR7nxC4bBg2YKGL
DZp5IJYJITVm2fjMudM07Gpu0U7BzgZZkYFOCfnQsBjI1UdcI4bD74lQuWZM5JfpCSlTu+3ShVsl
ksrvn5ibJAkTfb5WdXej7d78AJV9SI3l3LvuruT66PKyBeCG/YWmpKLaD5quoI1sEN4TeQx4sSTf
fGGdZD0bZ5FlEX5hNmvk2v2abJJE8aHi3yJG7TZVznGefJwhha+HjWduJoBoTw1X1UalWOBb1Dgb
0rAhspGeGpAigNt/9u744LiHt8RSNyrqd64ZG3v0iq9CTfIis/6FQR7MhIU9a0o/a26beUOmERsy
SmiZx91V9wCrJPZ+MgEqjmz/mC3OzN7se4L1aYe+5zCMeX2cwLYOqiMcDuvVtkEEv2TDT4sYmmAa
qzjouPA3tdbSTsOW3It2a2vRXtkoZEQO5poT9a6pDuVsb1qXSK501PkTnWHg0JtmPSWrW/NqVreW
X5AOyGFjhl6dJZEannPOxqPdLgHA5xATF8cbuz6shuK9xmdnjqoOGt5ZaFp4aUcfI+DQI3tJcCws
FQQ63Zg++p7YbTsbDw0HFwY93tgh+lPVyTUdloOTTS9RJYmpog/poU0oNOnusN3LkCINaXDdv9aC
RnUSoVT/7nMijHsB12GFS+ofCXelGwcj4TZmoF6AdMDMZdFNkiLf9aXtBU0NyhMn+a6PhNrV5bJH
Or2VcnqITOejhJa3sfIaYrNf4g9bfoRzJZ4lYxauvgz1iWqC0dcr0M0ZKrpoV49Mt/GprUC0+JwJ
uZ+YCQb6XA0bGtj3lMt0r8yfRm1MNFAmXAPSJS2JXG+YYfCEhsTbzKRUQqd1A0NzLnlsvOIsoETx
h4tuf/q4NveNSA7+OvEmU95DzF2+mFEJjarN441WMWbFs713/N5+KZrNMHjirB6Rm2lnYgcDrjQT
NBAiXY9hlpwbMgVJlBOALHBheR5s4ydSY4wwbbgmR8iCAWnn4jjZN+gcD3LKW3wEnHuYgjxSp3II
pe8tVRTawo0esdz1ff7JBqFmDN8FPjDDXR2teYVOkyOYMdt93zKyo5I+tszHlJi7W440Ys6s7CmP
7ZDVDr0M7g/87EyjuPBCFbv6ZpRgPKw0u5LKQBSmv1HD6hR0rT32qrfFmWu0Nf7bLPRlaxUyDwqC
3vo5+tkq+zyIqkJ0XdLfyp0/ZYtb2wXJRFM8rg4RO4EgbsQLDDWDIVSKNds9CyfRA7Q4ftBPvrHr
E5mTw4afDALMD+kxXfFbFC5kuMCFanTvMCMvYAtf/6CjVh6XgYpIOelOs537NMw7oDH3apmsgERY
kq04wm5XjEHiLxfpgaTP7e4VNycGI5MsPd8k1Zmghu0wo/GTRhptOg9D1QJg0ayyx/ZZ78X0QGTs
zs1wNBOUsAOSO+5YSPqwH34OKgXpZU1h6kREkTIKYINHGEGun2TeV9uWfsUIUfCQKgutSJa+RSXg
XrITHhC/fVnDtEtw45x07FmcGX4AC7bdQbB6qNfA9DXttHbmS7R+0o0xPIBBY7PUsPIBHTGaHt+X
B5sBdNHvxsBTNlsUCl2KzrjXLfIY6oYRp+ZrGzE0e5VVrx4NIsV6fHJif5d0xnitMryXEbTjrTVW
DyrRnW1sNgIDfE2K8nCX0mlDkjFuvsm8NB7MTdGL5pEwpDfR6ogc9pNDDp5jghNyM0QFzAKhfr+o
3LjwIg6b+TRh9dgsJVJoMXw1I39Kz7xdpedg8mz3RHCsvBgiebamgqTWrN+NWfI7n96cMT/NYvpb
jFCdpKuJoIqNY1eNOBWs3A3wxkCJczrG63/NmQUEkRByWNe6e34CMBPhVDSQYAFM3QgQAc8B6kPy
VCpkNCgfo6OkhNbb+tKAaNjC4+0OqIYKFzWYq5lHlRTQkPKLy19kFoIfNDWKLkTZox+lSxJEbZkH
1rgtU7jo6lQZronhl0IYb+UYRFOPDy4pyK7HxEDlo84ycRz6vM5ZNkxa55QsTz2MGZjbiMp7f6mo
50kHQe3XCOjp5F2YOCabjcBVWqO17Ix16SRkD1jmFBIDD2hkXEHpGz7xKFxi75UdG0j8ZF93zX6O
LcL3/PJ5siriHqvmGpv6sxhLBQ+verGV+h13uC11bKiNm3wUmY/dAKXCRbPkVk+FOoD52C5yYmnG
pXHWXRsQzGlezXmeZXwQZ+uTfSCdLck0F+6DlFuOx8cNck3Vvh+kFAqNlTSoozprLyVKOrtraCCg
iYz1T4Qwn5o9EA4CS84AhF/6HjqwvozCyo4PCm1gqAs0HjpSIRAq2bLVB/GYOe2tiLkZJ6Z2/B6j
NdnwYKe/W5ywkBGdd8RsmyI9NRr19pTT616yP8QFA1wf2lUNTGS0Zy+co+Toaa5Fx6TAb9KTQzl6
EcZdXKWhHA0uvjQYEMlSmTwZYqw3WSQetIbfUaPdwU8DQjFDKBQMGXY3o6DTgDEmULCH0l7FcDaW
Ldw/EvISfVfFxXsC3GRftehpFfsfQb/iDgXQEojpuLyoDrCzotem3TGhn+vy5Kea01c9rh1Cr8e/
ojcurs/4zJiHv058px2f78Zu/juWk/lmJ5IIdq1ZC0u8TaNBrAgCMXV1wswAfBJb0VnryITs13gK
fI1IRq+lP375M5RHOkdEfZvWycCw0uUQ/dslPsZ0hYnXrH7adTcHiPpsvOhHh5SXveurPw35jWER
bRM9/TUQIh5Iy6Fp46cW43mFI67/3ZaRD8BhOnsgwaBap6HhcFNoXP+Xo5VhjcaU6f7Vdru91SKu
9zHzdFH85LX5G8bUw2h4d6sbIIWxSQazMr+2keSoqrsBdSY0IvK9XT1/GPTuwiqNKaOndQeYuxD1
W22Jn0k9XrTaRbhDKujsVcyP0+UB+zim8t5IDuhzxL71OWSa8cTUWLvpq46iATRwk9HZ0nxUbd9P
jbju2qnIr/98znDjJliwFeD8+vdPxavPqWynZNesz31/Y0Bj2y8uQup+CM1keenkCxlC4200xn2P
iT5go5qAPMqhRDpZxhuJ71ozxFoQUcVmUgHjGPopALIDVR0fgF08DMYUP/Xrw1xET8TfeVVZn914
tG/fD7QjF+zpC5Xoqkj5fg4/jdwvKuGS/89ziiCrAAynABKHZMyzIwbCPChOxsaVNy4KwZLft7up
FMAf1gdas83BmwG0fH/Z9Yl5yzAEPY6407+f+u/znWO9p5S/p++nPE2KW0FsO46Grib/4d+/0hSR
OHYxIKbvl/yPb5hA8ilf/vuMjaYAIX9dgU7mD39/I0pQ8/u9GbI5bcLvp76/meZ6dbadGf4gf8mG
KIrsHOVanGRP9Apxe8y33jDSp1FOBLpKNC2GedUhRV6myQZovj54C9dV3TukZv7nuWIeqn3UoT7J
dS3TMC5E5gWn7Sm3c/uWrg/fL1apwzgnyrcIXrtNRb4pB7WIHQA+WHn++XULqWTX1oW1ab6/nzS2
oDKablnnPS4+a8iwSKwHUlk338+1RzA88foFOrN/PbC1+oHvdjkRI8RfKNa4+qkyuTn853UTqulD
sehAztbnXKyM57hMb2VTqge8lOE/z6ilSWPUan3gF2X3WFN9PVmaFz+B5nhpong6f7/s+wFLPigw
r2oO319+v9bwqj605ahvv3/q+zkxC9DodY4faJo2vh77t6Iy/Vuc84ZNE8hk1Pq37+eFWw5gJgHc
ZR4Kxu+XRWo+Nq5IkFDyk+wCb3qKeCVdOP/qOcVqEfsg5ZravTVVIjEUesvq5XJv398w+qw76g0o
mO8vv78Ro0R7kGhNzSzvYY36Sb8Dp2JuhnSmchvsy39fm0iYeH7eIU4SMtt5M+yRhUQUxOz2KiGY
8y267yreuD1yfNOn+9ZJmT6p9cHqu/5IT6kKkglXzPds/P+rCP4vKgLT/s48+j/nor6lbZySN/Q/
g1H/9UP/EhK49j+E5fB7BNEKHgmeqAX+HY1q/oPgKsu1fJfoZdznEMn/LSTw/2HZOOh1XTcdR6BG
+K+QwPkHv830IIe75CMJx/l/URKI77/yP8n/oP7RJLjEdJm8DeQL/xsT3Bucuq7n2Dj0i3zC0ScD
pIowvkg4TTuQDxkiL1WBlICgvbjnnuRHazD2DqblIihNaMLzCj0a0QwehfvAxD80xDQejIlJe920
+WHIBSFV7nBCC35H8AtnUbsjwgGsp1To+yvZo2Dzp3OHd4YwMqZnN62DWHknSQfTEffF62hWEPNN
rxpGPXHgLhuqv0iW3pto+ohc5PdkCtE9j6fPsbulb63dGQB+z4QkoRQXzWfWxV9TqiT9GH8TN85z
KpwL6HEU7I65HbTj/Dft2pDsr2hHGcKgzKWOP0DxoYIX7mmkNtrEgl5MVDmP7I/EqVvLcs9VYW5H
DoNAeucBHJHjYlEOOy4M7LihsPTnhZq4+uuWOoka/LBsfcVNxIArqeTPbMJ8PeTZc6u/FYxnbf/V
TIdrlvr3ySDPEvh3fyo6pz9x+FAOQimMTSFP6fpALE+pZTjfQTeAq2riLbBzBcNX8zYwYUFb6NWs
Q38CUqvpkRVO/smx3CRs28r6yLQRRCF+yB5iySZPef9A+pxty2l/jxL5wcQM3VV1nt3u7+S7zaVJ
nXMh193Iil0TC/3Q2kpvQrE1sqOqPg+2RlsiAR8PaulgznH6WOoQt8dB7ZMpW3BcR2zrLTDh82Lg
uDdCgfcrYLNgHOYxYtC+gJ6zcsc4eNmTmbuCjs24IwjBehxoCB8ZsKPRhqOxy/3bt1BFaSuEx1ws
eJz3hh0zdtup2ziJwVux4jP2TrxW0h+DdvIMCiuNnwMRh/fWSlahdWx8qogeF8Hm46nsEEekWGwR
+3andGr94+QcUpfD7xVgNOEB7rlt/7FH/3VMjD0Yjt8LFqGE2exuhLNFStGMfMzaZgVwpK7ZzJVt
7iuvurR48k7CqOpdmngnpD3MDDo8l2ufe6jy5xq6/Q5wnRNoJVRCQhVR41t0ByEy5i1xnMMKPkVw
+kIqYrerjflrAlG4zUTWnnw1XGKim/bueqnRckZSKjJcVgXDqO+HtpwUdxQYR/RPmpMWzyKMpQGf
z8j7U78+WEqD0JgRWLhqdqbiR9r6Pyy9vEQgULh9gTLqf0Gz28c9FMWs5R7cWZ67FqK0llqaNcIu
/pZppv55yqbsAlheUj7o+nfhlu8t2W47DETwIbvtJKEnZrWrH0fIro7mdqfvh0grjum8jHsbw+kJ
ua48gRBezITGG4JGV3NsZk4agcODNx2oHkNz/WAw5V2zsr3nWb864oqNThdmC2RsOUUruhELU03U
RItwH3oMBMLuqcWVsl8yh5lSRkJWbj9INKD026gjmuzmypYGtI1daIQ82scx9GN4sCfK2C0GveXY
48rpY72HNaNILPXlpqHID4Y1cHMGy7JFvL1tO60+uOzN6aVbQJ2sVmGY9sxdi/lAou3AfInY2lWM
Fb7fZ2q/EF0+7oYa6UFFgwWrHKxqOWlbQEg/vaRTu44XGS6ao7bM58PILmr5ra+8Q7E+RAvV7Pic
jz0pkAqrOiS5Si4dk2rvoYldPlpQVXmdlccJJ3w3Qb001hNFakZBj58tmFLNyR9b9pa0Q0C7/hxL
s6QhZdyIlGTryVIA7rD7mgHSYGt1Z2wEgk2bIZ9sg5VGczlKMs3dkwu0ZyNENj8XHhn2agETX2rL
vj/WMTtsS6Bc9/BsFYW7nIELYL2zdt6EmXBp4tc2map9AZOKkdrosiJ4YYaF7iQta+8wMj0JO/8t
ZjppjoPpwP62CHRFGkpH3yVzfvy+EU2tde1iWBJzXI2U3PlLRU4fhXX+hI68fZgMvX5ufX8fG237
Nrc165bsfnx/FSddRvMf5LvZv0O/Nq7C6KyHxU5bIsC1eF8bOSYphYvh20GQR04CHErXQpEbeOql
+NMPyals6/Yp9y6jZaUbODfLT5HUD0kLeqEsTRgWY9uFkfTNdz7awFNzf571ZrpUJRRAkfdXSOOo
hhcBxcpvGObAw5qwFhuxCKwxIyvO95nAimbvZYMV5HnPWTdFcVhZ2rjTgcofOhPH8lIzguTE73Z+
p2MdW+r4FidfbOPsMz4nuC9tY2yTSd3gNngs+STEJGRaMxSYims9xV8NRTPt2Xw85IaHE7t2T8LX
nJOTpJfW8j3aEfRd4Hi/d72lX2yoFjsNb+2l7rOBhgS0fTJKUkp1zdpGuCJQTJFnKbrszZnpbaL6
ncLRjtSJe7oMQdOTFYAF37HL6hIrrUcAH/XbvGE6O82eOPVYt4Np8PsXewYiV3SPUAYeE7+uj8rV
HczzJKSzCQADY6AXKovflcldpPc5pjL36KVb6miU/ms6Gjr8cmGskTT1Ge4IeDON5o1BU+Wq87vg
sPMNPkJIso3asyixo07zW4JGOVvU8FKZlUNXLH5WWtQz1evnB2Th1bXBgpimevZcKJ0kL91/jWPz
qGnmG9CO6LOzxbhJh7y5tgZ9/ixn9oGSEzUzwsBFEVCySgTdtP/ZzuBhRu2UkMq3NbsChJzlkUZV
EvIzraARvc3OCKNBjcJmmJD2d0f2ordsrP0nvERm0A/4I7ozXhXaZwOwoMk16UjOHFW6j5Rxhn8Y
PQYyngKtX+aK06r4qSn/2dSc8jEHrsekSJLU5c4XmHjKNzCQ25E4KXe6uv2wOup8IH6x9bi4He2e
/FFNZnykbRlv24EXwX9hLxuNP2gLxDejrwDUMO2GZrBBs0oPajAR+pC4kTgXqtP+WZubha679jGk
sCOwXZf3MrauBc7gOM9I5RhzrI5Tt5z19iVZSFxPxFg8WFGig3QwarIdrBcba2aQlq32yOwxuWrA
BALvc67i+EYRgTgzj6aDIrU8yzKgsAiJ1rxpRfsrLTf0ZeuT0aXqrrzcZs3ELLcskokuVxvZ6PJe
Gh+LMtpDPHJ4iFIok9a9MhAEX+HNHA4axlNYmJlzyGgK9iuOsc/TfN/rtXinMeKZysE/u5C15U42
7bP0rPnYuSLVl5csW65RNWinBiwi2nYfC8OSc9+XvAVTS9A+Wql5GYfEPkSTfwH2aYUmDZG75Pza
+D5u6sSJf7ZsRh7TbGSc1mLWz+KaNpg5VvuxTnF6wSokA7l99LOZ0ZHfvi6JmLbSNdWVkJn4lOwy
JgbnJpuBhzSZe29N8cnSF0B/6+/p1JN0MMORSzjjqMLK7TLF8JaTtCB1ovz17Xg3V0rgkin7I9/B
Nf5khDk8JpSI27nDxFK2FnZb7pCPszKf/dkn82Y23K1Wd1nY2ERZMq3v99TN7V7rXBnMS2yd4gnw
JPrOFnIF2pIlNwl77mbjpWbQG+a4Mp8YMr73GHbJb3Wbuy6mFQRtJb/tAR7n0Hj3diHfrczx87rt
vcoMGBLTxKoul+ZHhxk0qAwtBpNQiE3lOgIKVf3lYkY5xTOBZE5dQQ7p5L0iUKoxkq9sbB9tVBrp
zEJv1cIJo7khayile6UQgnD3aHBr9Gx0Mke9QWbVjxFBtqFtN/UhX3RMW2uyEPQ4kgHhnKTqT1c6
6HFHl+Ip4Xbe5xTEBCR8f64a8DlsJRTJUfs+R0Z7seKYrZwCrvZtM7UJGTxoPYiCLHHOLVHGYVyC
hfSV630kZXROC8d+mmFNbkyvveR15wE+LqEpu8xRax+co2NGQMVpvrtubf8c/Fg8msnQbVN/jPfs
+7ZETxofPXtDucTPoM9J5xuqCvFJ0vFPAIAyyFoi/MTaNr0706CpRsjaxLX4oGlJ2DMHdBXQQwgM
/wugPHnJc+QTpju+V+0whqVJcahHZmhx+R+Xxbx6Bk2VUlqcxsQ8LGMa3QY6lSqxba4ccgQaMzs6
NPCb+hhnKIIw3rSHrq8XQPWQy9KexmMZjyTczM2BzFPtKrT5gk/x0LHYP7oZoR+Zl8xhRS/3nKQl
sSt8oqnuaFeqr0faS+yMRG4FrUcHyNXlCVhcSlq4/ZWMiwHLzwHh4iPXVjHtnRQlz0ZTZX2dCueJ
iMFXDGb5gfLX204DGovCoXcuGy/E3MzMCN1SCb790NFTO7nS/GtHLkYwJnihbzE9ZLmh3miM7rnN
pgZNTjJsyqz3QSlWPfiJLDpVpgvuM0broFFhECQHy6301EP0gxYEbAK/aw9IxYBETPTt4IWZqG/c
pxTp02GaKpd5XFqtCcEgDxCRXkRxXWyiF7gziS320eRIVODHDBkNlm1xryL9UbMYUpRJeUnoanJ8
8r2FAiTxOWpZk/G/gZYLQaRIwoSZibutLk5Q589ajOhCG7nlj2V+8RcrOat84UOO3EDLcvWkuZyY
GdZ8kg2Icun/LKvZjKEA775yfrZxXm5Ga5AwUnr9pC0TUDlv9I9rZGycRVgLO0c95fisDaJRNwV9
SKo+UwRGbRV7LQNyOcxYU8vCDrI8g2AS2SsnapgOBKimIPvLW5oMHhykWuwMx8OuuXi/wC3WZ8w8
Csq4OEc2qRy9zMcLqIZHq8Ic5i7+k0+Uw3Wo81etfLZNlbw4XpxepWXcdC1eTs1QPyPy8BlOxJ0T
tLCip3K4lLDygsRyL3Xi+I+JDUupGqBIrnCk3rLOmvtbr/v5DBWsZzYqOZYIbZmr0iY3sSTzrUjE
QOMLMEtakR49MbLtFvG5izVnN3dm9IrVOUhcv97CLfjsSyRWmXGrWjf5gZaALo7cMa976IZo4nNq
K/x2mPFNvcUtZaMi8NY7rhsZDitmOR16prrEdaunye04e8cMEhgTt85yuk3iuNBwW+UigBLnofb6
c5aaIToKCkSve51xoIBcgZziFH4X6kMitkK34S3kADh6szh0DLAxs2ef3KoFQ9FqPjlqDPUkZhLU
WSGcq/ZoWM4dSZba53Ot4euoSgLmNHFy7jAyp6mmcpGwsiffrAOars7Gz5M3py0oawquJ8HnveMW
EDRf5BRNTxNYpg0S39/GNOBrUdY+y+2DOUp7O6fWH6n7f+xiEvvSKH/ZTt4ek6Xf+U3mXNkMVwF+
FR5ahtkmec5Evd+FX/1EwYJ+CLYnaLwm3nmKloojr31ltuy0u+qsjKpBxauan4nRvfBJfFgYIo8k
IVAKJk/Vcqih6K2thOIjQdAhqvk9ihf7yDVnhrO0yufS9I5+Hc9Hzc0uw6DeDHofW4PQXChf9SN6
tv6saSMxb61RbZfe854wjAadL46x3fW/eAgXiCK5bNyXJCNHm+mjNibUv1BaziCfO0A8MPcolx5B
mWHJGWaiMmg7OVoHcY5PdB5pG0ZO+8NxS4J3V1NNgjI7drPlmRn5yzRQes6kIezVx9xlA9t3BVjU
aEKey7Y02gB2ILjTtV3hpOMuBlgNdQLpdt+ny1bL60Mihn5T0lwJkc/MQJ4AA3OYICU4NPwG0FNL
WW9vcK/eEVmy3hAxcdCUaA9qIU+kGOeH7zwiln77VpQO4teCG6WjmqeoqxGe6a7aCDgtGiS+UKKP
+iGSAQ67U3yikt1aLqN/lcqEQaeZUql3OSWijDeLhK7UtnRiukl1j4ZO/8Xj3wqZbf7GwoBgoXXK
jdXOdFK1Mlv1QgTXISTsNAYFDMvKcDJpe+h+B7gx4592Uk2HcTh3lDXMFVtOObmqpmAZjmbzp4zZ
9RuxhLndDaGkwXqzYjXuIccww+hh0eh+al99x4A8TEjplly6n8XiB62Mr0VVgFrhhq5sVmWvyrh0
YGgKPK4pVMozqVr7zlTlqw1IwtSRxChlvaTE4wayF+c2VThz7ddaLlFYniYm2o5Mnof1IXGqT0ks
xZNdcoKy63NiNJQjaBpv8Lk3dsajj5JHnVAcorFakSyEuW2GOb4KhKEl2KQA97MedLVJxFDORer4
5aZtGxdtHGdY3aRf2jBubF++G4rBi5p/Tqn4JEMQiaaNlq6tHtsR7FyDVnnxiRAucE6v4xiMyuoR
EfSPKbIO+USvu0yfFu6D1DnI/CvPvNrLHNDK+CIUg3vnvbX9W+Mlr44YzQCEGd3n2On+Wimj/Lpm
7g8NE1c+1vwKhuzkgAMR9l6NK3gZ/YLHmQizuA+5ju/xiBKykPekILW2TrV7haKWspNUVJHDnFqS
hEtO/YARHYeDfXVTiqYaVhA9AKaFg5/m+GLL91FQWENqe7fpjax4FBsUnZyHC3BwxGUTP9UgfRPp
DaZ4A7nug3PyE2rrRP/RhKjkdD/6xEr3woje/Cj7lU+5tc81/dzMajxwjyd9HUSUZaDKBvO2CLC+
IjOe7ZnGKT2KwHEmeD4Fcqj15LUS2ivas2vIhrdi4utui7cYKzwqX2LDqslSYVvC850bP4i97E6+
xVEUDMxpaLPJrLHGWnyQoYEIWuE72IBihRnI4dOr7IeiPwj834koMc1NP/LP9rA+Cs1Da7eEYuI+
aUxbD/CztzVymwNjNeqAUqsN6F9+kcn9hcyLtjHtg5xoVvxrAIgwYJ8NY9sZREG5fedDp2GJm+Qf
J40+F6dbwhatR1gXDyrz3G0M6oSaQSC5d315MCz7LKwyw2ucX1QsEMvNFS4Sw73VcMc51SzmDf14
8EY7CZe6+4xyD7c2M3l9Yfdu+N15ZhxiuPkBjI8ch3xb02ZhM51u4HyIDQSLtml+xS6F3JKmu1YO
1dVwz/64fOlFqYV0U/ydnqmzPaZfsTUi/EFtR//ulukzmg5JiJ9MAZwp1ijPNS8O3zJxURPlALCc
TOU/kbTHxwXtXmnEv1Zj8geVCjQxt7raqbsfo/HNpebeWFqc0PCmsoM4ow4ki9lE/ij5mRN6FijN
zR/7mZYDKVPejvCyVURIGpJNxxv+Bmf2YA6haNrjtDDjBUIsgzFGoatb4iHO3fxSMe/QTPXmSePk
DEdXqvJTN7UsLLW/WoaeWC2cccXaXbDJABi1LA11WHQsVFO0WxBbB7NrgIwfoDz407SXTQcgDlZH
KopLb2reSRTDEMC8V1fkB0QyWaZ8tSlpJ4MwdoBniJL4GWuAa5B3yLjThN1nZcl3tmTtj8xp2LdO
g3aI7IUMSmjyG5Jj+eRoeQVUjeqg5QsyFTIMPVI9/ap5orozNuqmLTArhDbKPXE0iHx1MsGk7wHd
TeSxS9Zsg6F6qJr52Zl6JgNCbmb2niGxbU8OyOu6Ll/1BTjQKmfiHmY1MHs82LgaHXZZa0RdPBgd
C68A3qhU/biMxfNCbto2G/N8kz2UbYk3AftzmDhecu6y5DGWsXPshuUzEvqXEqAK24lNEvuYL5Yb
g3DIvUbYamB2X/FogAdZ9b1qvamjinRju9503Yg5qpPxFvQZkXVYQfYd519WxMWl0osKMFRKrdNB
qhvfE4CpYdHF20Et2dFcEzZ6EOTHGiuGaKO/Ubr8BdFmPdk64xw/m55yxU4yzbkprF0rC6lo4CKL
5OqprHDNvnXl59RwY7CX+IOsSrruKDklwqrZk9tOiJ8OqRBnYmFv8PSOkBayU6EbPVpV5neRNB98
0XxxRpQGE5eoaVDhLMRf6UZ+rXwqCgZLa0hJfx8H/H+zWojwImJu7P1w7FEB0jFFdlK3b5nfP6Nd
cDaeZChX9mQb2iYVOtkHVZEjxFH621w7tAAWCfg1naHBtbNzcRvSG3v33kl9VbDW2Gn0uju0qTib
erYSOMEUa/6XX5fjR6F/1gnWM5N+wGEmjXUnZygWyzIkLE1ddJBH5Yxsc0ak4u67KctXl57zFtb+
9D7CY5kWRpxRuke5gvovsjdA5+/GALU9MzTgva7bwdkQ8afReltnKstH95+ZxAEHwgvnNjlU6cdA
WXnNYMPgK5rh3hdnevDY4GgjLKV+bAwqPL+ZwTuaaisRsKwKOP6CeNZYI9kfGq9ZFHE/aqpTHDmn
Geg0M92p3TWA+KTFX2pQw0KgBYNoWyi8nd9jU9I7R/cX1jn8FmjLYSbLRyX5xHqSY2PB/A7Sbcks
6QDjCEbvpCCqL7BPo0ZjeqOee6F/zry5HaA1Zrju+Lt0kvaklfqMccF9GjrWLTnJndXa3MRWCapL
KNxDQT6fN5/1RKinWdS0qnDWZ7yuzY9Au5YDUsgjLXVCJkexj5m9bca4hE4PURUVYXkyRvXutwBA
LfHWdUhG+8l9HZb6Lnr14vwv9s5kR24ly7a/UqhxMcHOjGQBOXGn9+FNtAppQoQUEvu+M/Lr36Kr
Ku+tmw+VePM3IcLVeoSTZsfO2XvtxCH6ud2HqdyHIC0P4aCnt2rQIE1TFh6F7j2H1aCfXJu+XCRR
JbKslpbUrsy+ZAW/CgTm0LHJkkV8cCKNLpnJURo9QvFeaCxMBot32rokZdY3Su16odGCJQyNi5aC
HI0r9qo8fsN2bD5gt9k08AFvPMMUwDX7FhsN4SMV1cVitpRqOdBPmHmajuUc4eeo0ysX1cUtxus4
c+pmY50qdcA18ghSg7rQrt/7H3EOQq2Y5TfhiXhX6Pm01vvseTIFP7cYyTbn9I2G7h1tOTt5SYvC
kIyx4WaPaAXqyeP0M+dkpCa4zSHCPzYGQtgiJu9wSJlS5ABNND6edi8D74WkoP7sMWLImx73PrFC
TpNVRzeFv7rQluJkAVw5jP2T2s8qxiPkawDrQFteITzPUwtIPaWXPj3MGhPRGtkjbV3lM4TMdoj8
nF0klkOHlzZn2OQs649dt6ztcTTvdFWfZ89sfAM0kZiZAjA+oIbnxow6YtgNw3eANZdq1GEOs0KX
RkvOg/d9qLDmJPP0IktulNAasdtwqLQhZWcTZSx0UdDImnwTyS+C+H6Oc/NQOdLeKBJ3Nm5YkEZQ
0dRzY5xQM7JfNKfOowPgaAoRccx0aL36jf5afuys7s2pwOkqIa4xp1JmLQvHPZ831hh8po7ZYWES
2qHWHMtXY/rR52m5qcWTYbCOtmPw6s7ukwpIz55CiD2Vqw6mHG1OxkvOelP+mHuiyq05DfeDA9i9
IIOhGi0+DcrdFqbnJu7Vx7AkJA5V7lfOh3J6+u3ZBzCzvXJrQgVxKK4dYhH9AWoxJp4ZaWZvWGvL
ioVfaskF3NPaM8H0NcMVROEjP8GtDIKbiDByDGm3h8zjNwB0VgEhSmDM3NTPCCvVwmVyJdyJorpa
914KyakZD8ZsXSZoiTvH7X9q6Ze6YnN23GrbSOsypyre9HMJFCdm5mI90vt9N+p1GzgcLltrQ0qW
5nuZ5H8Vt8Ltonc1N+MGYkRPMgIcfQThOQl1yO1zobZdXF0SNX9qRFzjNxk/+YaA+lu9touap5KY
Ke9xnsPxlYHXVki3OstOXAQjxCkVwMRsDrQiCJ7SHLYaYk3MWKhpo4S8B7zaO26fs6ybK9Pa2g+6
6MmIwzOsVkJwLEXcBkL5LkIJkyfJxoy97NDH7ZcAMwlzjnEX93xAMzUJk1Zv18ETXEUF8/mIfCwC
CUG7kUvhZmSMTE7IwV8hXM5ZXYHMbgxZuxt6QMD2JGkydTPuNWh/02TW16GM3hn5EbYefytTD/Fi
4VyBij7WBjJx3Xrqa5CEdOjOmJ4Yh5n0gvo8fPHUjzwnmgTAH7qMIFsjjh7XUh863wIX5FcGzxto
nxPK/r6z4KGTGHxatE3Uroj4+3YcNiWRtysN8lnPHbFrdB3het1XfuSMYKxdhMIykoHvLGDYLpIr
nI4lhGNaDJz20ocgmt5btzuXxZid6pwc0pDYtYxU7TA29gnRXeBAFRKUjGgh2bU4DUmOgOty6XOP
uQHzp7WCpAoNqv3WRxyeIjwGTcZwJZAHFaBLSid2FpcAo1F5EMWKj+V341Gd7ca51pp34uAFvS8G
EPKW8M4lWNwKUlg/yq0NFlBE46Pq2jed0eYcaS9lN5A7X5kv+h6nHTt5c0YXn6ME94pDn7TrpJVP
XpyrlyDTUDqmiY/4CXRzTZSPm8OPC8vahy5Df2AI6cx2huaD8e1XzlQB4GcQsJTApnOf5cU+R/Pp
OshoCRv6qDlcr62ph24X+1kv3G2nhmdlUCSFno2iU8dYYugQcgmFboC4JUDnkXmuSTsnMCdvl49N
t3G4EtpLU2W+pWF/dkaaogERX75pPgtkH+A+2dbKoDgHEU4FlZnGgcgEjjTuykSqUQwIpHDfXXWH
JDDF8X4MIZmZgToRF0ux4MI4DelgW8X4MU6MnQV5UH7rqvIwuOWB3rcPRBIQildtbQTHRNXA7cxS
nrNmTzKj48ceFNjwa5CqL32QIeBMbI2aCL+TbI5ZBHpUjqewcAkEh2ysO1GwW55aDHtkGQxKLzYY
G69dIT70lo9BkN47L4eGaXH4NWJbDi0ESH2Qh2aTpk1/kQZQXz0/4An5UAYRbpzXQaLbaXMy9RCx
NZ1dN8h+2hMcbltXn+SQEKXABDEhMToLOSNb1dA/Sm1fIZLal+YUYJQCMc0QZiibBXhXrGMnCzAA
IPt1pI7qaAJbMzhPui12MRUXtmQ8QkNZDb7uGkRtiO6KmDE+mEFM8e1OftdcwarjHzbrZ9NaWjdR
sbe67tRb7q7NGCoMKuI5MSvbL4ss2SQl78wxtRQVz/xMAEC9k/VrP+Pd1Sdnxc6b0Ohtz3o7vXq5
eE1M2oU4fHYICvzBoWmUDVO9ap0Pr8RxN3zvJvk+MX3AOoJ8Z4yNpyxPJDky9EW8WH6P3AzbXFyX
m76sfyEmUtoyvC2UBdaMkr3mNOKU+Wur2GSTs+luatdgVhe2+r735gPxGpuC8TKVVjGLjzRR00Zj
kyBLtSg2UacwUYbFOYc7wUkDcYuVFe9pWiHNTj4LoAjNGBJGLpk6eRSBiu2KjFd7w5n4UFIuvk31
uW2m4ZuIxIjSSUdmeaAW8/h6mNdKlASJpQ82PXk6zM+FVz5avdk+mJgWINQxtQaBvYY8yuHTUy2H
ZOK/y57bibKrITWoKj8aDTdc2Zgbwep10GIPv+OvBJjrSf9RcD719V4TB1Eh3JQ5tv0YCQKLAFqu
1JxJRxXNAz47ShnjF8QgLBRx/2LoAe0D6bz3dr+Lc2ncDK03bnTnjNUQ0hi2GAsz2pvXASO5Hf11
2NYjlmo1iHc9HrYMP3RYoOjcCzapUXzNgWZfM/NReZe4K8wv7BN834lUq9gKwaPOPT0V19yERIQj
csSFZ2NezfRpl5Z8rlVKL9aA2bgJPRYydGfzKkust274FjAyPM16k+0m1T9yF+U7kPa+A9mTOC2K
U2dp1jJoaqsbJle5cRvC6WrOd6u0ib841drQuvy1Ufm1o0+MZyfYFmwzi9UaEarsNvGU4JWq62eU
UbeJmMy1l5HAl2dPk3TPQ1187Rwo9BLucypMFCupwj9WUxIj29+LCUVsV2UkZFoA/SsEVzmEa99p
frQJuZzDtKYMP4pWCBaGiE7qrD0OioTDsPIYdkepr0prK7ocL6bEL26Wy8nAbrNdkXoUWJiy2qB2
2FN9nIENZ70lAySYz3OOXBO0fMSTR6KlprPuTQLTZA6BPwooVk1Bc7lnTR0QHK47hyBMNvzj7Lqr
jMiCVZ/Q3rXN4kvKukhvO7iiRgGOrkfTnq5B2+T7LKqhpy7ImwUDWkvStZMiORgl2hevu+otz4Q1
F/Aga8FoLci3KK++59FQ71KTFKEGcunW5sdtNbSbTA7q69nRWp/MpwgBceJcSMncujP5lil6Kn9y
KxosEY/g5Nn4FatD6XgCqLtkJRDaua3znyRnDVtO0kr/2kQz07lZoaV9Ev00nBqn6eAxGyQQDtT3
+SzXrG0QKzLAE55r7zOEMRMN3GSAbiwGwxcF+bYyETCvB0SM9NHYUjnAAU1X3HZknXNb5l22YQTE
aayjcpmZm00qeaoKgDpWG7ya7YcBH+23HjjLJpxCcev4bcwENLIpVsioBljq1GgnFs1fEceH2AYa
pyfGz3nKU2yYi1Q5CXIwPTbjTTketKoTB6IX8C4wIETADSKo0ZsXwtcgCWiGuW507pf7QG1AQBiS
qnDUa+WnWCzZQchKz7I6OhBQAXShqo8oo8q1hlXZV9GbHT87hjEzkQ+eLJhA27vEk7hvKKCtuReQ
0DgemvTkF7ElO8HVnpGQEbx8lJY57Oh3K7gf8ZnWM82Vrnpph7A8DlNHNKreIp8Yr4402l0AiZG8
927Ujw1ZVjORfof72wngV3K0QxyXJs9jAyqIGY7t587UYYP+BygOzvETze6anDB4UBoOwZU+BITC
3AFyFj09xAhzkPqa6B/JdZt2giJgSlB21G651r3l0cz5VOVEML00PFriC6ouLEyxxX90tREEbEs8
bZVb7seRh0OSfU1KeIwvZmrrjed9Du1AWuWAZNyQ+xFKxEG1yXpOuRHbPH/q2YfJfVlEpSBA+qPm
FB+lnpubwI3wogw2wFJ3SLAPT18XJQZjGudl1vF75zlqzrXRhPbOEeWelCOCvGbtm0EHgvFKgesr
EP7YF86Gx/aMDj1hLGp+K2ZPPzIv4oK/8oDVblXBXfHtkBrGM2djBbeBwgvXijSfUr1yN4ndMBLL
OKsvF2JEjjxwajcvmYX4lt9lgeTV0C+yS0/jRF+7D9UxiY2tEgWzOjQnIb+0QfB4bdzodXY+LKAT
qDqQDGekY1oikSxcJMgb5q9QGzy22QnJnxfg+ieIz0eznNADIyezRuJEmYmFcArSboN8EJyYQLbd
GeObZRoY6lnkPGcoDgl992OQBu4RE4dvFtjzXMsw1vSkFi1tNMnvmWkuEsYCnz6gWLZ/qdZmV31w
xP3iKkOtp9w5swHGhKn207HEMHV0y8Te1l39hHR63MS58+RxHBCcSEjf2eUhCfEwSchLmmC7V22N
3ImnjxRa4xl40tsc2SVJjNq7bGHM93GA3jj7uCuHybBG5rxoiCeaqDs78R45OFA8TR8iXcwB3Zzu
Sru/akQgHmeson0IhIZjJk3Mep1QC4fhDB2LOGlyWUb7SDZj4PGRITvd6oInoWeLZrxl+JpHK7MS
oiG/IHu+P1VGQDdkNAnKqvTopNlY1fm3odtwW95Vz/fLTNaozIJrqLBBdNqjU+MzoSOu4xap863p
Tm+Z4S1plPQnHRurOyiN7bTk0GvA0oyg13djmxvHPkB3N+kPLNsIk5d325AUw6idO0UH132ypzDy
cYADQpHjsjtMXyPDasHOhPwTAstLteD6nGWLGYP6KmaOK3UZvBeWdg5kQtYga5Ic8qcMf8KWRKSW
NTnS+P6G8KdXjOxzTUKNgcAZ1Wi+HSRNtcTU9l293N2JfYQgXMK+RG5PsrW9NycO+5LhD3ASGmZh
sKtnG+WllR886ikacyQ+Bv1MEGTne3vsfSVSXfVJg5x9nwDaULKh3x/A0GJJ0MyRSaZGszoO7XU4
LIuciSfe6GHir7I2vfSGwCcG/mRLT+xpSBmoegPplGa9dRD7rLyq5XGzS7RXTsoZ9U9U1VuZkf9c
/FsBaaWMi679+78v9qb/4S7ydEu4WG8sunIGvhc8TtWPj6e4CJc//R8h5lwO5qpBoZ78nIUdgNoB
Y1ksERlTJKCzDdy/5PjYR4QnJi0UpmaT/PBo4+3+9/fCX/qnN2NbhitM23I4iphiebN/ejNZNExS
6G2513Xk046wmy3USSRHqX42q/qZEwn8ETgoGuorWkERmZmdVfit4c7olsvwrSyfUx6tBxJviodF
CU2r+amK0vQi6ZQVQ+snNmkaA7G3mzFyyWkywWnblJPkC9AWj2PrSDhK52MsaB8C20FE2THpNOKu
AQqUTEe3oHCCbbGLDTt96jrTRhh3qYIg/sXk/jt5BS4xYFWELhepEVtOzwPPPFbPiXjo4G6/TmKL
JYDUXLhOj1oVs7qPgzhkcCJ2oqS2JxSBYjdj2wxtoA5jYmy5HbWvJRpeqz6USxdlrLWLqRgW5hHe
Z7fS4y+zR2kJLWmDdASHShQeEukOh97uDoFeyasdV+9mM+YPYaSVJPVysJmC4gkXu3ukDYGtoBmM
C8bT0K+amGVSLCgta9kxZ9e66st8sVDBg5doIex7WIjMzDl1W1tXJJfRcejCAOZaIbm1dlkWIGgj
P+ugC7LfuCe9HUHF4HqGDrwTtpZtqekEksz5kybcJ7vO5nNJM9rvKtsk2KYisyBOWjIdx6UX3XxP
sVaeFGpfPBLQhohz0h7oHH6yVcARnXibaUITcTRy92QH1i52RvXgFCyChOmpM0pBmFi2uOpjXX5X
UYrB+JFdovhAaBADUIr2TC3Fh4fokYCI6i0OVPqgMaVE1WZz3wfpQ0Sc7kSncl1iIn4xNXxO2Zx8
xXayB+BDzq89dCgE7flL7pXNOq6yX1Zlmjs952bCjzKhn06bN+KvvhF5OtL7pBU2Tpl+xixPGGaQ
3/rlVSKHkWbH8mXBDXW2TDj/bgW+LHAxq3K/ODMdQab9C/fKD0LHhOG1/PH732EpoGM0FdHvPwh3
jTSPYZr2gaQrgfwsPdpdRYmPl42wE5OSVMQ9Ux1hHSLhqadWNc1+CX13FZkEoftmJ+gHCgbRETjm
dRk6BHNN2XM5lfW59KTu62mi81TSS52ppFCBYHTlmSye2/GEdii/EXgX7itpETHgTg8eyP5VJhGP
RZ08SKNutqbW/Ky1CBYL5OSjVtLFwO1VrMyysZ+oN1FVB9es5tbv+wDdb2TaIIwD7FD8YK/dGEAA
HlP3rDcFCc2dDWqJZuET+vNylbteAm2+ZeAd4NoboEQaVVJdU/GrDofx1UVJI4wu3LQpXTqUmeIU
k4R1j2xI3c5gO0ThS/QzvcDJ+e6Slb13zQGQU9g/t1pYndUgmWMCGoora9x2VYNtsZ9p5ZVN5vMz
a7aBPTPKpZGjoanASjRvAiXxVlMXR4V1SaQ+Hq2y3JAB158Sq7n3mDrOiHlLGFZkrzs1jicHaCGg
EIOcO4c0b0fO32nxNmvEfhnxteXezdzYFyFtmf99cTZAY/9lo3CEBCzpstTr2GL/slGkjWEGstXL
PYoC2FX4CW2jSI66SfSmGE1ChpL0Z8N9jGMmQzLgxiX6d5X6ntDjBxPmu1FzUCrInH9j1vKLbuK/
eIvm4oT9vcUdPv/+78LGoyqkJ21cvLZrmX/dy9xG0uRDA7VXRmJtgNkawEAZ4KH1Mk961nLH53ny
M2Apt9OcZMfMpDoVlnYb4Jga+iMu8/Ec0T5cD7Pb7YZGOWeJWC2GhrBGl2TQ6GZeRc8QdAkFPa3O
0vwXu6CBdfgv34WrW67nScDGnuWJv5DDKw0pvT6pEtlYURMpIm4Y8FaSw4cvDFGcW8Au5UBWHoas
WNY7wjRtJpoI8lh9wB621avdwIDz1AfjJFRzZa2h1wVl+Nt1/kP9Z/izvP1z7WBb/5d3ahOb7ZmG
Y3n/9PPGhqjBYGxQwieQZ8w6xGxY6RJW7+gXIeifoR1/qLB5rDu3ee/kDzUxindkC5WqwNgB0fAk
LVBRKhi0XZl7X4raOQH8Vg8uIm6gSWz1gswDCmzTJBgw58BSVIJalZgZwQB0VeWOtRvgZftenu9M
zhRfAql+DvNVm1z1WFUhGujM3oexJ3HLIvXXO9o7qYMwgs5+TDdp3+hM8u5Py/835P8LQ75JaWL8
aWH5J67/tflJRfpnO/5//ZX/5vob8m+2lFSl0pWLsIVn/L+5/qb9NyGJDXV0Q0rdWB6M/7Lj2/Jv
puT3PMsyTUdQzv7Djm8bf/M8z3bA+uObJhXA+3+x4xusJv/zpteFbfEWKE51k8pZN3V+/081atpi
6hl7L4aK+M1dHMh326bMgHK247THHscsDa8IKXDH2XM7hKPpKwPGz1DHpurGNnb9xbv7xwXsHyFv
iUXokzAWpdRCDSmPv88WVnrq6pIoQgfE40osJyHVVc7WUNoZ/bZJFcaFaBIobnli+h2JQd7Q1Gyq
RrkBizKukkzKnVSImHMC57dtOoybqs3TfW8Np8CyfyRYD2/ETnWIt723wqWXNGMNlYFzk57fIH68
9QvDInXzQ9DZF0NhEzXb/Cx6dNRE8X6PJQ2DYNZOiNkgK2pjsa3v+OB5wQff0wHuX/ULPlia6g2/
+XKSk1eLEFmsJAtOClYSOP5iPbTtZ6CCH3pkyaPKXHiMFYJgetHj0ebMvkLWg7U16LeFMYpTtVy8
QVmYqPHAhs2pDkLdb2wwniHfjZYcsSOVR2u53PtQ95f3r6Bqv6i0S/nI+AyKkKlKh+htqMPwlM4t
Kp+e4qigE1hQVx7v34MnpdwvjTjCpgFK3b85nf8NeFFFIxAj8ga+9ctoJQ8JbEBCi83en0qXU1ST
OkcX3wtoNPMak0dpaDa83kYdDW0CXRiCR8lbUJ6rQQfnZwxUSOMiW6bgOMZUSmHgtrtCLBZpoysr
X/ToLdToNCeUCmSGk0HGh+xuzTx0dtjMjYPlFb/f9v1H/5dP4o9Pp4xTe6M1/S/LLnZ6NQV7A+3L
yiAvadN0RX+8XxR1OBoP8VN3yglB8NgeQ5k0u54hwPFux79/9cdFaXiggFsFKEjF1lraoPfL/Rv6
y8s7L6FZQAcN/kbUEpVkHLAQyX9/OSvzNmZpto4N8+u9S/c7SmLp1/3x8m4mnp0GsxCpefdPukRn
+vsWuL/842a4f0XYMEJsAb/i/kTeH0ZnZqazilzSLu6/eL872O7erZygs3a5ie8/uj8uf/yaFWGX
T5PjPYEDwDII+ZlG1m+b/93Cff+dbB6DJdscb/nSgbi3Ie4XhfHpeH/O83hJKQD9xenEieINBSdu
ckId+PAXY/mfXsPYlFP3aCPtmzduTKc4sns0OE32AeGmP3ZDafuxxlkmT0kiIQJlJjaVy/3l/WJ6
CWjYsKKgFl8TI98bRrCroB7swwqcEkVRSe/QnclNmAARkJDHl3UxYQxV3akZgy9uiQa4NHXfiWFP
uJb1MqH82Y6dSUPh/qbsDZ7KDOMLD9v9F4xlJbxfrH98dX/ptSUwagKSqTxAdS9/waT1vMNpc2aD
YNpRGIeUdOsTfFvQbboWbjSrnPm+ueiaNuG7HOPtbKt3/KTeMdai6GjPhHIFqbEObVpmTPSGIz5N
ImZ54LdBJN6rtgsZE9gvboKX/v4W6+XTjhYFNhJxlP7Lgnb/jSFO8vrd0b2a3K5aGhdjTF6mqZt5
oulxp/Nj69XMDke72vRDe0lm9b3DMbS2NORB+vAQh8jMl50O733wGSNQxxVSGdua9oMZNIyc9BiB
Wf+m2/Xec0drbRbeR14Zwp/H/NHb9ksIFAKtB4o7hlc1f6KGghTO5ez3I3zDdsrOlesUO1epr4pO
lKHSr6FdegdLYRRpCXwCyT/7DN65FZS6Wk2Kt7XXvwaTQeijkYOi7vtLbJYEOCW0982il+Bp43YX
8t1BXKjsDYpIOmPmcE2jAsnCnLNEDPGDTYEKrC8XYX7uS7HWzWo+MabxkawTcduZZ6NWzy7syTW6
kowGCa6hMWG0jOVhazBk2KNxPs0J8Bq67wlwkAhPdDq9qQaS85TAUnSj4jO1bGul3P6HpuMynSuM
qBanoJVqcTbVw2PgauQ2e8NrPONxwxd75VDfHUKm51tqZwxE2YQgRYuuBKZYJ6cV+aHg1IfLfYXc
IFoXec7cOQDbScm5SkwbHwj1J6w6gtmLGgyzYtrd9tjamPd0G87ScDvGK0GnTGbtulsYlWtFxsEa
pzhzd+glfo9aCMCjy4ypR9Ld2Ja1hYBlrd08/TkZWEtDb3rps+maNXJ8yWzL3MyWtu1KC2tpSdNF
B8M9oaPxPcPs9yYmyG1d8Y9ObXaDzsf52ynUySxS7aImJEFW+BlNGSSNTMv8OsAbT2bwq6o6xcya
FhPuum/lvYMya/gROa1GsgtvU1adrM7Vt3MD8FZrtEsvU30VjkwN+3wAKCFS9TwmTbsVdj/hV2Uw
Ca/17Fai8pHohuwiev09WxpwMwcYpr59tjUj3Nmua30hPS7qT6WnMxcrzANSWV/X4880jNDSMJrB
9Kade+Z1xlSTlsp+vl9Owvghoq8tA8QlE9Txh6pmAE44IuustyFeVDvzZj4de0pWg2kgzQCiYc+f
RmHdnDx4LCrnnGb8TBHufuu89qsLVw1X9nksyYXGCM2EnGlolISXcWFIm5mDkplHNUp5OqMIDRD4
gwe63IJhR6AR6MoEU4TagQPKazolh15ox75RxpZDae9nOo3EBM3iGKGlwBb3VkrvR2Yu51Q9pFmg
C+0ydxtMp8nOmUD1Z0Y+o+rWs42I6Dn3U3/zZlPbYN5Z4l/GH2GBhzfNgmQ/Z4Iou0MkjS9jq5t+
pdlflSyOo+PBY1WvXZzNPvKIX2njiMeieWmm6KHyQrVxwMQcmhQRA3Up9s5y4O0mC4eCPM5ApODo
3X2jmepmpt4zb/QWxyHtaiTx5wTcSzyFBwzPP5PJep+r0FzLWn9gTIoWTceyE1qVH0eoqLBq0Xs3
vVWXA7CBMQNuMgBF7mbxSbfqXxWBBatm0ImSz6S26JqLlYXcE8kzx8DG+a4AESYIW7fYX88xdgYk
YZFcqxSHfq8ucAFjbJ3pI3mtT0w+sU0M3QuNFquNrhmZs6dIIthyCOMMRakOYzog3DaQH5ppzNHe
HYXP0g87yq2NTV0h2R9U+2VMATtU17iETytlATIGLtJeMn630l47u8L6EOKbNcXBCRQl0YLABzWd
p76r8STlaXobHUoZ3Q7xe1F5Q2MZ+jTbOrP2MRftNuqL9yiMqcRnaBsZ+ZKG432JSLDHqdZyfqAd
X0Vjv+8r/aQp9EoesLBNqtWfjBhI1A1msOHJtRJMIyutuc0uTQHICk4izhjxgOUDZUi1GP1XWqvV
WKL9sbLQY2YL7cDCjGSyY5+mpRcZB/2FvXRhqd+Ihu/XRoAq0qRX1i8RXKMkhIXAEJglMamqmT5s
UpJCgiSiQBsxxePgoD65v75/heu6/v1yZBzaThol2XJ8uV+oTVH1/uMlW2KxHdviTdm4qYYcvhkX
NJVjUjCQoIi6X8alNvrLy7JX4sAwsjCp9yx2E7+ep2fLanRYrBABmhE7jtM7yNPJV19pSynBdCjj
lESPEqdxs4vs8FUV2auFbHhLwOe0qVMqr9qoEBxm0Q/Mx4CmlssMw/33JVGKCtilDCJkEiddTYSI
YwsGsG0MESsyyRNb2GvZcjFAtu8QvgFfYdReTMNHGmrTxjLRgY0DKZvLLzNQWdPIJRNYl/CEajyz
4cy8YbnEugCmaOXL7YWNyXXNzymbSVgo7J5qcEkrGvRjv+Cr/rh0S1VuhrmzHOvOcjn+3C/VUg/n
ECbXnvTEKqwZnZNWzATMJsITUCSvQZ9PW5RuV1eQDvQ7sef+5T22J1mq8vtLY1ElBFt7qezHtItB
mS1fsnZFOs1p9GLjLlPlfAEccQpi23gWVvmGomTYs4ugKFJ6eA4HZNd2br/Y5CIklnvT8ntctKFd
Eyf+7CNi5hlkO6cJJzt9cL1YBV2y4Li5BBEG8wzxDmGW05E+l74xGs5Hc9R7GFcGA1FuoH+LC8on
Q/6ICRzYEGtboZ13xFost0gUl/UOGpS8GgNNckLhNkUkP/rSFg/1EKADjMNL4VUcTXNs6KmWFdRt
Y4sIxvxQHLkcEKZPD2wN1bNWl+tca74AmwxfpKshfauQPHMa15jrFOJ1CCQqCROrjj38gthanjuj
wxmfMf5Nl/OibjGxtsXAI+0YzTXqw+Y6SkH9SS7wrkkEOfUZwtaIJVPGRsFTWc4SoasIfVuL1Nn0
pkeVtWckERc+CG9fZiK52cZPq23Si10fkmLGiBVV0odt3ixzBoInZsajeUseaOuhw6sXOWgyw7gy
ZLAeUjDIbanUY96jYjaRyQ9jzvmfGwbfIPErVY33CbjMRtfnHEQA/m5FlAeTr4bo+pgs61K12woR
FvxLqPKtjNytPjY/MeQTZsqcdcl6JkK5a615ryb71sZuSaoU8pBE4yRDtvHFFlaIPoMlOPS4l6nv
mQro84lVAUeUq79MDj43DFgm/dD2szbnbJuYjH41dF3aENmbskZ9OiFSI9Bvuo2e8+649i3qUc8B
yF1poxCPicLM6abqo/HCb1oxWbcONeelsCsU5YV2FroV7Lze/oy7GUadrTPk5oz1aOmK/VCA46Zq
QeBUQ+YtslMhBuo5qDl6V24mB8vZaGFINVJWKkataNgto77mqM3A5nZx9yAmnLHMqE96DzjMVvkP
ghbkhrwQ6AxuklxMN0Pc3mc4rWp4+gOb9MiFU/P04CjzqFNRbAbGwRiXDXB62fvkJhxPSj7XTKjE
j3pcfP0YmD7grJYxN/wxNwF80SRE/kaRC9Sw5t3EVPAFy8yunSccf+kyzm8gEKQcWE2aDvu+Tr6U
koPsnHYP6Du0NHgkA/uppkuz558tNviqanb5gjuzcXZFCZSOzw2vp0qvZtxuojgIHtwASPWU20fH
aB9TXY0PTeGMD/evOKIw2NMS3ZeygTPGiXpF3F/FuSdcYwr39pz6zgw7M7LDnoYEKQnZMckJ8IkO
vypBJTzYxrGchi0JPHhLEiaUhnTGbTJtggRtuV573Qqj8tHOawnMpEdwH6oVMkWx87ryRwZVEOkq
ZxwtTK69d1XIlc66MbxGKtCf9OJrD+rghuZiWw+5foHXGWxYXdN10Xw39Bkdu2w6cIuoh9cm+ju0
ER75Gz01GQa9a5uF+dVlRn3J2u9QLFGydhZ4gs4JXyoiAbSsdg91wz+RJeXnaDxkgyvXYcH0DxMR
MJawKS+M03fJMBmrqKm7U9l1H04GrsHrkxl4TIPvymDWlzOU3dDr6Pei1D77ypmQizgoHgr5liKK
2ws7ee7B2VyMSIDmssmOXNbYdm6fQkFfQwvFeDGSnOP9lO6UE8xHdCxrvcynI6JwbgQGW37nGjc7
HsNzL8ytVbb5LbL0C7vR1xbmzbGgMe+4nnGOS+7ALgCtX5FluqgcN+QWENjspNoKi221dRzvlYUm
O2DIOfwf9s5sOW5l266/4vB7nkCPRITth+pRLYudRL0gKG0JfZfo8fUeqH19d3Psu3/ALxUskqKq
QWWuXGvOMTkC/6hslV0mdEyb1gG8H2Stu/dnD0hJ4sJjKQfjaMio22UST2Gu4aM1WCO5Yr6mFodd
1bcXCAj6LU49HUBEbyKtAClUEmoIAS0lnCga1KYy1G2cB8xndFNHcuYT90frgOhuYDgrvTkwd8mo
puLlGi73YfHdQsfJx6E/MKrTj6P+nRID+hoqoYNmwwBNosKfHUZzRYdeaIkNGUU87uGpHLzM/ZlQ
tr9ZVPeYKPI15ETnotvkGxItNBXTZ+JmS/48HyXGuOPaaiC7tJURvKXADGw/iR0w4Glp3ymv+/Wg
0mQbD22wFhqjLGl4v5oZFUzhgB1AnRWvIf+561AEchWUFNhALF7rRYo7T2ItI+bt9mig+c8XgxLE
iHVjUMDODtW8s5QD9aBwAynj+ijFtBa6fGG3LQKM5r3N5AIXK/WjZ0O2Yp222g7qX4kscqzCYVV3
wJ/Yys59GIdMDtHyxyTaBhTrbUvf2g4kRp3ZvsyGrdP0ERsg7fk+7LIfo0J5lk/9s9sa75ljtCdT
WCcv6dpjBJIZn5RauS5OT/QIwWundeMmGj6tYY5OQ1azPk16zzIW56SHVxsdK8PFy3FBMVCk5sRS
g4N0xiN+KrRSXfTmCu4FQ70ToHWS/fQSmu4+bZLhQCsKWz0StG3ZBOTwEEp0zWxqb6Ja0p3H8bXG
Gqf0SKy7Kv+ltATphPSGT1tVzzFRalsbtjRUSQB0uKBf5yk1aWuKBLN8El1wP9Nw8LQzvqlgy/g+
8mfKn3Uce5xajRdOUr/6WUPd0GAr48TYrCHd/PJaaDfMVPyBDAsNntkG0o7FnlGSBdvS6MBQZOLT
iMcTcNidp0gvQI5TvOGnGW+dGdwc67NNku6L1TFNLufFhS+bHzLNIlIzvPYqiGU5eGCTTkUz7UzN
6u+1IoBI2MRKJLoV7EHNiI1VKdqfjf5csNGFde6dwz76MmUeNWKNTWBAQrlyg7I+5ZBlmwcJj31G
u3A4Yj8cs3IbGaisyw6JR2iTc5c8+Ec62UU6/MNiuWBNZn64BbeFU2Gy8RqxT4vqq1bjZy1JDTm5
PHrUIiTHIX3f9LTNYJ4HnyTbV28TH8S4lyyyi9pB1MN+rkSIa6E4DDCqNjmOgLWe6BxAG1nubYkL
wWvxTKJh22Qcbbe5Ftrrlo1mix5pZGSBDC4devMweEV/ihSWHbZ5gX3LNC7xQ1OxBDsV+NRYLSnm
pQkZIU96uuu2DlAYIZwzNsD7GdZwfKi7Y5w8l06x0LAGCwAHutsopkJN6/IqoUNlyj4xIA2waWWZ
36bZXReQV4BUguggjgi0veAIhNUB0DoePAB3nR+jVorCKLvQmNgPlicOfW00J+hyLbFtBBX2MIAZ
Bbm63zrlD8OmKNJBYe4DYQdgEmlJZLUeHqiKduYQ8orMDelCs6R1TLKMb6Pg2STwOuEmzP3GHQSC
LURzmC55oXEp4cDRp6uoYQeZgXZCw8Dp5eT27ERzEe+spJaH1oGoF7vqrmukeVa4bEkcpdX1TViL
KUiWr1qWzAc7NMUxCYmDmAysXfnw0WcQi2eHkW8wAplc5R2iSGplGqRN+tWqx3mP6Ns8B3nu4YvN
v7eAxlYanIOD12sZ/ciCyYlZnGOH4iKgvbqxRliN5VDudFEJWt9MLP3UrTTf1hg6lcmNPTk8yTbI
Lk5uEYCVltdWg7G3qDOqMeZgaIfPAb1NlDy8UsNXcOXDWaZtBRnUrLeWxIWWkVROZ08820ninh43
UiEJJgk1WWumld/sqkpx45OoJENKyDqXah8juboYsVOgX/VlFy86Noc8v87zg+Ve6yYfI9fDiUN9
TwOftWAwnS85rFjIK1p5TUzjuUL7B94JgsDEmXWLxHBL+OfwXCw3IyF+WdE9ez0n1WJM1K223snr
6E6WjbuMwwPWP7eFkFOXeEqypIbnrSd+6WGxKjL9CXHd+KLNEdc6fqZNPKIM0y3dwMCBwSJqKtcX
CILWsWbtKpuBZT+reB9LalePtWtdE3h4TPP5NjZ8fsty/G71dbyoNOUVhcFa5FN88cIOsUykkzKZ
dD+G0bbuQHA2HlvyC3iAVZRpVxGW+pUzrz+jITnXBGhZ/UxxnvlWaTc38uCznarQWRRNd6NBWJ+G
kNSuNrTSk1NQNto0brHydheyfGphshlwNF1lpGwVqa38KmcRzjPRXryREwsdpyfZchGZvUopM8+d
Qsvh0jqM0crg9TVfB9s4VaqWC9As9tEU5yujbhme1F56S6ceMGfYHzPagVj+8CcueYl5TpJUjMMY
6DTuf4JSGx3ACwNMb4UAnSZzzoinNUj80svC3NrYkVk/PD7XvfMrTtRPAnrrvVfI79HkHoemz69l
i5ePzDbCF4Ml51HNVwXVbz175rDGKw1hk/nwfhrHdm8BACY0kIsVVsnScKurXSzg2dauvomMsHvP
sRR1MAh902XePE8u4UP4f1YQKaITxMBnTXbAMcuWxzpSpleye60CT55p4L6GOnsJmWvMemPd2zqd
66PoLpu68p0JbRpnbi6OjtPbZHf73Ka3q89kUXVGjrGrlvd2pD01EBm6EkJYG6IXqXo6Okq13vw0
w7GEjAgPBkXiYdE9EwuF8btrvhRO+YF4ql2TqPbZdVS2cky2j+fRydrem7P7BaAWF3AcZodBh1Qi
gWGS6SgYu93m4N0ZrRCEYz2zBJIIFnlMbl0GT8eytV6r9KRb2vjVstl3BmWRym53v8/4HtO+v839
/vheGHSveGyKHd3c/wPzr5ZpbEdkCn7F+rgIw3APRGuGTwWS7y5jJUhW1iNJWseuv4RYoUF43E8g
nzC0Cv2HPnnyUNeZTou5aogo3y0LRX/rkeBqxT00jfAedh72pQhPyGN43C6JyNRQRAcoZNtdjDRB
yz/hl3W0ZcXBU7eE8BJYfbSohqVTpmWei3+biM3G0YcjBtV8U5uBvkqSdjg+bqIsuQZAwvaCVs2x
max+a41c3DlTrFOQKk7KtnHnw6JWvVO/2/NgcGaB8AK6CfNXkukh4ByI9JonaWOAzKpOE58QN0on
PzPJrAvNmbimhcDuCg0c68zOa8weJrLQe9MTUuRCTJcrz2T7C+qGQTtC8DVHECRtyzN53HjLP82W
Jt8f3xOmQer7VL79bQ4dmFRJKacRewyG4+OZP74qq2L8093HD9xqSjaKrJAVx0OqYCSPx8dX8j+/
etyNlhesRHSKDeAa1bm5JugWTnoIKu6hvIdVFBzBGHPEN4W96Re7yePGZvfyF0n/w9kxS857ZB8w
+awyJp+Pm8fd2aAYRSzprax8PPcynYAPzhp1AC/G8tjgzAJS3DxkGOlDpJCyOtNVZ2jMtIKCF9Ui
5z4ZkfurfSVuAhr6Q82v0TlNH/1SapDmSNzGe+cl0U4xWT7m2FaOj6/S5SvyVu1d0xK5t/yQQeLo
R+77H+6Zh1ehrfpoAyWPuK2lI/xQyoQOUZ7lVNB9g1U1O/X3XtI0Q8je4/SeEMr8501vlufO0NW+
j1JUI3ZPTPijI8xwUN96RMEcBO7k311bo/UEvVnf/X+BWEF3avongRg+g/9SIHb9Ofy3j1Klf5GI
/f6P/kMi5ur/krZuSDpzTEMc6eIi+A+JmOv9y3U0S3MsDzODRqbLHxIx+19IxqStaY6rowVz8RY0
ZddG//O/W9q/LM9D66wT2ICGjD/4v/7HX1SQzd/u/8VRwdP5i35T2o5pIUIzKQE9yfz+rwIxRDt1
jwG29Cd6OYQAs+kFWJgS3PRDl89EepPHhYFx3YXBL9uBsjFng/wHLaz+N5matTwKeih0OCSvhS7/
JtftG03MGJ5hOXHsorYKXnovv8y0iK72jLZhytVFQTgGWbki3EBsQ7v9hbc6olSniYq5T/2DXNT4
u4KYh0QzFIEenMMl5+ZvL4xivaRHoxU+gvOealG0bCIg34kV+C1vE+0JN+WhLpt2b5rhd8tezm62
A2UE6RRAk2eAE+62K4YONxmOyRQ/+MoFkUxrlahNVxPDvjJrchpKlNyywhpX0qMUQ3MYwOURpzG+
/Um6+H8RwOqLFPfPgmOekU3OD8R8LqhFdPzXt7oWGn6vRhW+5s3ayXRHfSsjWkbQ79dm5WEnCihn
m3Q0DnoFpy8n/pVA67KtznIsXuPSNW6FIb8EhuZt/+Gxcan/22PjQjctB4yGdJfr/c86ReKmEjVI
N/fbcHgOBrj4ppb5peZM+1DzIPp7lC+TSQC4R/8ksw3qz6H2M4dpsxkA9M3FLeRs9E+P698uTEfn
Q8ijshaVJ3LOvz6uRBNjZTTKO1ipX7fEM5oaWBkb1zXIo+LcMsqcItjIM+ryvREO71UO8QWdxYgo
cdYveR/9w4VpL2/TX95Glw63Iw0b0bWFhml5yH+SdNKp0OYwGPuDmejDjt6ROGHH2GoGqYikdKPE
CWi7mOG9HrLktdBpxtsjFbIFXDNXPVyIoBoZEBAtWPYM+4mft46QIP2inLUvcAJWbh+oy4xZZJUx
EiLU3np1plE/O0ztrM5CyJjQcBpvibRtfxQcpmao0pyXBP5HmuN9MH0vO4KNyXAdd01Znq3G7Veq
anzmaR8RNiT0LthMs0THxtJcTdoAu7JE/q0KwgHITkpqY6tFTrcZXbAPrlVwUOjGcYt1Pd5QDg2r
oRhIlzbk6399JeK3/bfPiWvrOt/nc695mrGIev/8AnMCwTuUt6hUBlyyC67UDINTXXhEIVM0+ElN
fyytZf80BuMVPft8mknNfqJr+iQ6olqcVnDQWtjuXq9+KmzAu4nxDvlMvw0RXMKRWIVTGszBKQrc
HxU2ZjgXk8fra2xYlQbsO6L6IMdhvUw31nCAm30ZGByBDIs8ZOPVm6IeNLHLSVFx8/gq9cLw2Drd
U+85BMThJt02Qo9uj5ss8q46rUp/KFFKdQ6Ji03xzNvYXbN2HA/N0tbprWK6R8FtBH70hClH32vp
rL/OHLbSRkUw/CvOXpMmFhIFKZ8hflx4s3TCk32lLWQVHbORzQloFyGr9kFP+BYtxksLj/xi2N+n
zkA9j5XiYpB1v5tn6n82uI3mdMmOD3e81hCdHqKpsc4ACTfJOdVLRjWSR0/fKL7oi6nVCMN7nnyZ
BIMBtrZmFenzBAp0cYMhExATCRmu9iTtWiC0YaynI0Q7D1GtfPoALnC+kQDtstJ9NvZkw6GA+MpF
oq/LbmElxg2dTG+dtEyyRWSNZ4adxN2TJ5o2wWfR9294m+Tx8R45WURoS2RC2mLajyRK+7AjTz+G
dLlQuoKMh/sO1VdcqQ9BHIvMPbOr+h4Dq7vbyhMUP2xKehrfA9HHdy0hvgzX6dVUDHmFqPUX/NIB
K7NcqFLWTjeAudsVz7GWxXQdBFeLYU3jCu3V2XATmL2hVd89J6avgapg31Xtt7gNi3MzAjOmJYAO
ClOUl9rjcXLhKJoTuzweOXRwvYUkBvzImUDj5NxMmnkIhuiaIhnaeXr7CJhlmZXjM3kPxVGQcX8b
OZXuErQU67nTINuCvPb7yJyfyiLWngKn4nScxH49dZ+jqpFm52J86tv83UtT6AOteZj10Xy2tFrc
YvqVj3umpb0Sh82LrJfebZoYYOMrPdpEJHWh594eN3aoSCKWQCMedxmryN9/kNo8j7Yf5PbxPU6E
g8sKNe5zo5xhqPIHTLreGxs9wtbLYwlYTevXQNHCu1pusnyWPh+SaPW4OzFtuCuTWbWlnP3jW5ZW
wNMcOAKicsCYzynCAJf+kjLnIkDE0tYsMOL5cUMEKw3/ab5qy29EUusOGS04sAYXtzGdp8dNS4YW
IZjTj8e9XMn5ytPbjBSOx6khKraPo+zlcTP2wYec3WI3sWjTEGjHAM8f6gS3Rd2Y5Qi/R/ymXjZA
GBoJsQlx3LPBzmcBDDHpEM1z/EHqODTDi1n2oNLDd/gP7iFCk3DobNjSpdN027ZDQAgmGg1dkzL2
mo1yQZFWqM+IOYCXGKfxWztxESP/xhdvvzOs89ayzF1w6eiASex2N7Ux/sjKzkOls8pc45vMzf6p
X1lBN713TnuynG7vRpE6OAj5iyLsD3AXFARke5N0XnZCMga9AmSTYIqBSS7z0d8D3hxaG7O7Ta+K
FHb6r2phg+tgWeaBtFxOkChqibbJU9Axg4ZMJ0l1X6viXwZL286raFPbbSdJLWadUAZDSn0/k8iw
jrDo5moM7ijbv7VQ9RnFBsYhx9ZeqE6SwNtGGxEMAFb7fK9VibVGDv+WtM60Yumqn5youMfa8BqM
wiFG2ZPgc5bjLk2uTZZ5ESgFwNhR3P3+ambWLHzIskvrwPSr1CIyNflClmH7pLVEINcoER/r05xJ
RMpcy6r5KjVR3dmprrk5Dycv9hDCyvHFXXpOkAVHziH7OeO7lO4k8EFiOw7D+M1CVbizFoGDMYRr
VLd+6Ui5sWaPpkc1wA2nVR1JCXcYvVzPH/hAVPrihKGFALihvV+YJaMLiMrj4G0Bf4tjDaxAx2Dn
RXp+4v17kmE8nNrQfXIrGvIphJ5tPaXLrM492BlkcYHAgE5/iqQTgIQlA4dCw6Snnst6M8bE5IgI
57oS+ndNFIp6tdtWSUIOwxKWlPRmwm+10Xk0iR+P5EAuyRZW1nzVu/7EuF18mecDAeLWBnrAdMCU
nx7wU1znThY7DmQZ8ZNL+15Ex3mYdrBmv8SM3NG7Bq+ama4RodsvaUj2UxdBwYNF9h52IQD4sURK
AVplssP5SdZ3ZSf6MWjicOdWY8V/b8wrrZVsrP18InIs9aOJvsdjcK7l0kGoROpKQnAEwb9+Wuc2
WuGcCjxkZwWR5J2jpQ7IxW5sF49CaNnHuekxzoZFUv7QZAnbZqiSg9lVl5qg6Cs5AcjZaMUE5leK
GogVtvoZJ6VY1xp9TdF6N70z3aM9zYrhU27j1GYk2Lnm+OxYs34qQCJcDAnCaIbnutewjz+pjvZu
XzBfKxtZfcRu9N6ng31EkSPXCMTpsMGFxkBqmj7IEVRcwVE5is5qQ8gFATKpr9XOte7JtIrpaTbl
BOA7PxSp88Q4HuSvtwHYUfr1gnAF5iM3LhFJ9HwC5T8evAB8da8671Ii8YcEAwjRnkpt3XaxxhSU
kL0w13eR99r3tWIZ6GPfpJ26olqODnacfNTRJC5tyqCHZzYJ1TJtiBpskHF+GiPwosxhgx1UYJr2
zME8s0a53KsDsp+mEaB6+qo/9ONPZRclKlssgnOgfhHMgRQpZANPbCRZc+3rSS2guuGwzUrTPLKp
YWjnzcM1hYETJBe65NSFn9OwFHbB+IW5kwncg6fAZDffAJoVvpFwNS1/ow2CgrBlHYhWQhgAjueV
NyPstphob02op+GQ2ltwgOw9xLPthsw556gJAvCzCC3abDMrO6X/iXF9AH/ABD1OnJ+ZFc9PUbs1
Ytf1jZZENZVYq8ya5LGrINBGsUwwoDsM4BwS3AA6vJJ/0QnwiiFN/9Mw4I2PzFfV6SsJMo/gx/JL
MA/EZ8Teq4HBmeTJABH/oiYranPFuqF20oHA3k3aL2WHMA4nl0zSLufBTeZn3wvoSTrQRZBWgArB
7DOG6KtTFvP/ZDYf3ZaU+w26tKvTuNSmZp4ckIuBDFjudl0/ntlZllaYPEUte9RD2I1j1k+Ft+3r
wbnIIhpOUKzoqE1OcKFMxXNkpPlXPQqexJD0P0238ek9MCWpAAhYXrpWJKqeDImlmngEoEa9AUhC
5wOymKyHwTlJXJvIz8yUPM64Ulxx/KR6/KuuOqnes+hIIp3JlsGZ6mg2dhpj4iJvh5PjTuSFRRyT
LGVwVwS/oYbPdsNA4Gxs598QtYjTQ2nw+Opx40ZL91AjLsIOS0FSvWYJVAT5qsZRc3z8ShOnx7Fu
xX6cvV+oDeJNrzG2tBPz6AiHjJLlpsh49+q+DpglMxdxOX5NTbFKNrZWZjc5xx9anSAo1TDMifJu
1U/ECTlPgqEEGOfqWcsM+1AvGhXRT9Xz43vdgtUPVQ9krzIFpTTcWxz1UEVJT5NtWz897gW6AW0d
ahAjFn4YHuwibHdcxsWmdvJ460ggFVwy5j11DPM+QVVbp5lCqjBPpBPSbfFrcyKuE8v6VRvac6eF
9QuK3TXbBnEAMkQxVecHZgJqrYAPn6WXvunB4J71VhITh+Te0qAtaGGkP7cYXgiPgOTT8ACDdkmW
GzROYGTa0JoaEBkvHx9ZbI3KPXDcKAE3hMUapHC5sgXOcKiysK0gpwzMjWE7LPfdytIQVFT1Bqrw
KuGABCJUSiRU2bRuaKIdcaKDp2ISOpujPFXRCIuKwq4bxhmgBTdlJiGf/3E/mqaIzxtyQtgWrLzw
qn/GOnpfB1W3WzNUqO17VnU9o4K2PFGX96t5AVLmhD7xL5KTG4Vqj93jagRzuDNi+6vQQI9krlaA
Ohv8sXCSbRHLbNuF+dnosq+qdL4HSgPLnKmD5oFByvP43MOU4o0N7yicr94cX8n7XTut8UqFB5C0
u45kkq0mNKKrLCe8bzBh4bMLSNSWq2Qav9UZw/TaSL4I9IfYRcx1ksSvTsHRSzF9o0ZDaGqtaY9D
Acu9H/ZsfbqzS2xg/yaKqMPh/oHQGPJVAQU8fI2qADRum5TYuSDNRhIx/NBMawDHh8Rq7xQnX6Jl
h8lgzE6oRDUDvGh9MBj3hplvqOgpLZxgT5rVSjMW00cR5iSClgVrRXgW1uQPbrNp6n7RJ36W3TN1
frAN6olo4HGRGShEB4kZAGYjyKm3rHSf9XDSoUQw70YkECPKWTM+/GnBANk5dvo5pmCFNVd+MZi5
+aRDMG9BUBNmjk+rbT2BM4bZXBzdZbl83OQocVXkHPTE+wlJq6Er2+xr0/F12YI1tey7E4+4FFQK
ak+vyD2rJLxeSNQ96p7UFGJTJQYAb/Es0JrvyposrLHMvoNKoohf2ju5XJNYCcfVE9vAkcRRNSMA
n2n2sLKTOILTEsJLgncCoi7CM/1XwEtdDUGxmQX7ttCXYWZaf6YfZlLlT5UGqSCsx3y3dJCLam5/
Y+G4sQJFq8o0vJtElLcqBrc+mHn5a7DhgAYJwjt99Oz3EPyxV9sEErUeHVBHZ9ViZKh5kfnmeNVX
1eHHiyuOwBZ8vnXkDcnZqJsTM1f3nrpL9VUoxNNl9YW35CKy4F3VzEtiVX86XZsA8ajnfTPARHMI
dVvHEd4ggEPPHNrTk+XqI+rPRb3qmtFVZN6mjQ11Ra2CG6IV7z3LTxFzak+mJa+rYvuSQaU2UL7U
OlBBdGiBEe5n7RnGDom25b5xq+oex3QMFWbGLnVWluO6HModY9/rZEKWQX7uAedyWHrT9FY7awO6
NS5h8o+LmhfRUCerbhXDdxBPdqZqIJBa73t2+62gcQT2vmHSNjKeUjrrl63dTFjyTxEN6kI4T5IA
IGvSPis4Mus5dC1mkN50SDSyc6il9mkv79rsXObAiGFC6vae/DukCfh2diiE2i3WYJrKBxEniDIq
qFZlHb+4Foy6OZBn3rV+nTC4PwUaVg8mT1uZwP0F1eicrJRPv++OhH3pvdtuHvtGKIw3bxmPUyic
yzQk3qXh0WdWcpdoc9+AVO/Kanp3GeiDZTDwHhJrTqNaleuZMTjj3xTtkMe6NQIj0UEu6NW8jknn
XDdNEKw7rmlY/QsCurmmIq/WEarSOJ2oaWONkN45q9FN1QaQWSSF9CYGMJg4LeZhE1b4snUcbkcn
R1seuPPbwzdg07qe148vG+wL2FwDEkrb6pvsSFsftdey8HYiHUDBDY3Uj1WeGeghOVNWLhKs+jtG
1O8JDQrAhcFYrHrDlsfHfYyIqzECwveH10Ethoc//A+WPuPu+H/+GEznn38bE1WzI8b8RRrFXidu
o+6dD4zWuKCszHC2DhbufMIm2yN0O6jlF5bJ5VxK2PTI4xUmzU0buTWAMW56Roy76beIMzh5piPF
2jnIutjPRE7pdesqpjVd3N+LoDqnXiKPRW5m66zKP6d8DFfCJPHxke0+Gzd0xB0nTSGR7SiiMRzk
+uRJzs9BDXAfcS5ItCG8o+tugvwldvs3pUlwGYujFVUq6U+op0alFgMQ2cn7yhvcl04xVvF6+UUb
8/LVC6bydXbxwCOJjvvBFyX2hcGU0zWa4npjL7zOtGSG7hHwXffZMdAisuRaxupD09HJmNDcWMjH
VnObGysxCuyzi4mCnMEXsmgKhE1HrwSmng4uSza8WmsoYLYYCWKZavpqENtxhScPUspzYICSLB7P
7MaqgQtNXOaGgDrauhmdlQ6Yzs1OmouEHnSqu2LvcSVvgJ96/FZMg2iM9LVGkLGc069OnmObL2g2
BHEDQ4x52TnNiqsJv/S9Qmy8c6kR/KwN+7sn0Aswfmh/jClUJRjk/dxaL6TUlHs+AgXJS1HxXhZE
bxaJ+AR8V60tqfeEOEbZlS2ag5LXbyuK8c+wosfTxevSHa2PPozuDmK3n3k0bHrANAZrDFh1sz8X
YVLD9JwOZGtATS1Mkiha7JOuRiM9Q6XujQx0+o4mLwdqd1OGTeoTVkMAXG7NB0hH834uWDomMzPZ
WwhwRr8H6HtI9pBA97Q4miOWNGIQ4VxfyZXJ6AeWgAOdTpxdJUIENJ614bD/y6ybAwdKUE01KsbQ
LW6p3uuvNNuOIQ0FahRvOtmc4KYlEFSh6d4u99yacVyXt+61NUydVK5ZHJTVtRhwiteIM8I66TgF
hwrceCL7cm9p7doJkEQACBD3MbxMie1eUJWwDwnnB/GdBHR8w3DeXjuUg+MoQKJpCKlMbDyup1v+
kIwCJVfvXgaVXyRBE2c98zLGg+OJ6WTps2Zeej3p7kbufOJEXkdWlm9KOr6ELzVibURsUhAuFkzh
c9ewGTehJjejnH9r6rw/WIEFip7m6oq5VbFzNAa4Si2pu2G0cse4uZgS9dviWnbEDN87nTBKdNNH
FLWU6IPCibG0pZBH7xkbOc+69lmbVrUr0PDu+1Z+daoUsn0VmccsJhdgqgDpGwbX2Ijak9ys95gU
GTRwwwvv1oThFJVODFN6VxidtXLlNOAc6ox9GmozTMTozhIBojjxYJLSHW5Kfj8y1RdIZ9m6Z4xU
T1p36rP2TJvTPo/6h9vlt8Ju1D2aofcioWgvAolMbrGlqaEZ9/b0gXzo6mFqOIdAOm1e3uMUF1+z
WQL8cpwTghvnWkzDl7AQJfiQ4OxGHZ/AAekdqnQWgMm5eRVmxdRwVukcNreZ1nboMrGxhg7nPl6d
Uxt3zzOy/K20f6tNxL62kSzCVoptOH7bxiyWkzpOqVpI6uN82xFitncWK9Q4tD+0YYpO5IDEm6YH
qNQfSoXSKC/H7hLVWIqzkE6amC9DLRF5TcrcwB2MyOOgcwC6lTjgFreIh8lGAa/3+3QJl8IhephS
Xg4UU9c4l+6HQlCMzz1ob5PRK2gC6Us4GvE1mSrjlLb6xqmB5o/kJK9Ioi0vgVgDnjGOnmE4B2HF
u2ji4BnR0Bs62Jlzw/GfVnH1hdWeKhzr8Gwmxbd29qc4PnamFV8dwayZIokQUk0R5hoTRLNymTw9
RQ3LoalacU4UHObUCJ8GMiBZ50HGWcDGO5zqO51DyDZkKrFYRNsVha1ziogTP3UljovRq4mvVcFa
V4X55loTHqGCf1QhK47QxYKzxOV6GoPkZ29mzq7KEizj3XOMDf9rP2lfOyzHK7eYEf7qvMVWZun7
Cp61H3bRRJZKiN2H0ZieOOa+xAq6YLD7qzMyAwZmFiStdZ5DxKHeWL5behKd7QZ/2VQY3jarAhNo
axNyEYr0LvkTmxhfPXbWJNhr0b6bw3U/uoeY8/+paSOoa97knEpqxqClcZT2BgBCGdYXW4DGgAQI
UaXEjRI571pudQfWqndGFch9i7JuduNSWujAB9aGbOgvGVx9hqxyIGiDtcIMFG/ZHQgfwNhA4yTQ
9/3ii7Fig7xYK+33VjyddcqNs7ncxEAkJgIPT8FARVhpaMs7xlLHGMu6V8X66wDQbh8kyPdFfaKT
mp9Cs9CBC4lfWVCDyIdj/Gpasr+JNN3b8kOzJ/u1EcohCpyO15B+xBo+FwxA6mx3wcEdoOvrMynD
vCIzfbr4tYU5fSWXnHmebNNNQOPslGdWfsJHhVUN4vC6Rg0NbhHiZ5GPF0G6+TrSrAdcH1+FEcY/
naTOdtBsLNAvmfS99j0PkY8hAA7Wjps2+cphY6fdCiqIsAzAulgfyLWiZbFyGhYMHuB4hFMP78Zr
9N3YhzT93GSy1gYhwz6EYNy7daAOFaYZSHjIuUq0FMAK2V/Qq4UGO2I1XCNQJrskYxDfF+2bYcbD
AZJ7gky2YMT0gLqhCZ89luS0cW+qVs2tXW4ey07GJxgdSnpwxxtDy8Xq0Mri6i5jamvUm4s93ozQ
jg4yYYVPCkQ906Snt2j5yo3Fz3SJByjawTkMRBLooCY2vcr4HsEWCHAbWPfZXlLGnpQz2ttqTjM/
SnJOClHElNXlBOqZbzB92CYtTdvC5U3YuUPnMrRjcsDReklRxnlNkRMhmEZ+rWX9gXWPxB9Phx/O
2rzPyvkzcvFHajL34MvGl6JVcDzgr2OCcTCEzPpT13DwhyoNM5cXct3EdbG3FLj2Ssu+Df+bvTNZ
blvbtuwX4QWwUW00kwQIFqIkq5Y6CEu2Udc1vj4H4JPH954XcV9mPzsIkpJpigB2sdacY2qExKaj
c6kADK1dc/vFwdXNev9sq3r41HQaBbtpvoQmfAvo7KS96fJrjoyGXBeo/cAbCd+2m3c8ve5ideQj
syS91aowuBoTBqTaRNxJAeU8sNTT7FL7TMf6sMQ53QMWoYWk+gcfoKG3Kajs+IMusE7VrfOUFI7v
RN1+ZO16M2XUE4ZcnDWtqe9qtYTjuKZriOr7NKg/zbD/MsuiPBKgNj8RjnShtPAElzE+jh3Fpe16
2K4MqKi+wZLDq7qsdAW+zRNMU+7zMOaKb9Nno6nVvaSc4bcYWYFGQNiPQB2qOqFlNaUy+lAfQ9QB
6WbeQIdcNDdhoj3RAAdRU9DPGdi7Hahsse2j3QkMugXxmxunuqRSkUxLuhuacnopHPOn0hJ2lGSY
DVlniuelZ9UK1Xnxt0FYL+kqxZI1nTl1XyOylGvetCpJsHXpzgWdzSYRik+gI86p1n6JyrJ7KlTH
uEa6eEnrb4inw0eLjM0n0L1UqItY8yPy4A6zg7TVwGeBYXt9uD3HtffXo2VGA7s9jWYDmVUc4yM0
Sd7tyOI66fAI/qI0bagmwuJftSbN3AkJxkZl6iGjAnfJ1Or8+yFMBfU0zleKzeV5O2wcJmfddm2P
UBYze4DCDlxueYgrK4dJgn9MKZeAYd39flzEBLmGjU70klCyU7BSjzZK13YgcBF5vFVftK5WTwTi
/kg7kIJkdPEGG4FpkzNvj7S0tBjDrddkg6wNq6b098NNir0Bmmqb0SiCDePSV67OG4Bp2ShM69Pt
te2wkZrgp1MiWbEF2xtsb/j7rf5+rVmx73ZYHnM2YLhqAHl45jS+bL+Wbq9tb5CqJdy37SP84w1T
UhA8xIwvG9obGy4nQllpDL+fr0gBQL8LteYG7cygA58j2QQwBpv8Pyy0P0+DSGGhujIc19/48/r2
9f/jtT9P//yeTpsHzNXflDWsurBaZdGztOcEbjSt32due64oFWcibsMzF79K4zI2MAE2xhmnAJjY
zswRZDipP47SoXT4uP2CYnw6oq1Okz1VsIBWZtT2vv8C7NpYXdtPtkdaJFtPTbqvPy9tr6MsBrq3
HloHptpsl6c/b7e9/vs9y4nCn1Ghn/sjVE5a6y/J8iZS3n5AYhQ877Q39nH16ND8PHVVRAV3IBnj
j3icddFOhHpGQgDXWLRdbn9OKxQvoFLOabuTprivz9thWB8Z1pzSJYkjjwS06VyvWnKxSva3p38O
22t5tLAzVKiapx0GGIDWpbf9IeGKa9gOs92EXpg2E3IRLIBOMiB1Qi+QmTSQ0bk0u1XXFE07PW0O
tgXwdI4p9znq7Mnc9uGWotiST4rsiUoOLD/Ji4kp2jrkdf0jjwmoLIoHPaUEO04eOT+sTqOQcKRQ
Q3Yw+yzQxEXig4s1cFwzOzxQSsNzFou7XBD2KOb0h3TY79AIf7bIddNzLEoY01JqsuWrnPXTQMrq
vgii0IdWczW43MgZQagX1qiPzOlF1OYdVpjwJsSaEYFb8xgiboLUis42H3A37uwZw7UJbYOSP8C5
4ZRWAWeGN0STsWvbbva6gOr/TI6uReUuyshUrFhpnwJLvwYGzD+9v05rb7iHuNxaCUlVDlT7NsAt
eyFPhR4pSCQM169G1txTMfP74FlbgT/RLDEzv+J1s/Zl55zaMP1itHZpAvL3hLGfKBK9Vj1/LQvd
ezT5Z0FjVs7OGiBtPuO//66ovtoSZDzZ3Zfs6LPgZFN2QqNfELTpQqwmHZxIsFlgGidSZIedh2yo
PjV2SqB6PTWgaxjEH3BRAIr3mbbTxASBqfiW0LkZCMNcE/lwY5X7EM5bBOhkZ1ek5jhAZAzS1nns
0pIRh5ECqtEp06pHWdi6aR1SB/mYZaCKdL65lp3YORADBnLcKfQVokMVZfTPHe29tHzCvqKdDutn
XzXBoR2Cb3F3W0Dd98ocp5bTV/hRZO52BIGzp81aCcSAzMQeJfgOpLwfILbZTXXd07FajVQCV1ij
P86dcPBNk5aBNuKBEtWVv73FBwyiBTFVcgBlA5jLwZBiLoRkWMULd+cvoma7hTpp0tLgZoF/MkIu
Lk0Tx2Ax6GHokb8McY1BSf1kA9Fyy+ImcLm2E5f1YelSl99hTu+q17nTCewp48+4WtlUUnVRSAbe
YtqksOTaw2ybPwKS68zxTM4RyOuO77hvVNJBBNZkrcgDv5mMo4HIa4/BPjmoSp0euqibngUxXIcJ
1J3HKln4RVRAvaxx8SckN2CIw3k0Qa/MR7W4LE6EGiDPzaelALJAV/2wrNuG7aUQ+1jTjxosg1lh
FjIdr61JIQ+Eec2XDhdWgis9WUkBSyjsU2hO9pPSRzUd9ABMdhMj6DSDpwl18clhk7gr64IbVIc7
VMA0Re5jCDfgLyCQtPhmWMXyGEWVWzYJDqo5YMWjctk4aPzQtaBX0mmjUZlohydcI2RFVskzE8Xw
tB266TxNrfqYlDdxwDsltf6jJuKAPVYwPoHaptpPUKOSLD+zOO7Pghj2+5gcaXBiB70KBGNV5hxt
e1lvEyV+AIoKNlC/KWnMysEcLvVi0iPoIFUR/aF3uv0wkVkKcGe4V3vxWBfNV6TmDj8iUHWa9QLj
dAdHRdXGk9RSnVEDT3BTapOr5U3l5U4DJ6TVb8Fg+UNZAGiwxXfWO+khoYxI3Q+jaFYY442dvORV
Iln9j40XEF0WiPEJoQeAigHmmSYdlk7ksi+g3msA0ldTzCQhCeSKE7qGg6WQwDv2CbSACiROWWEa
DyPtxtCMb/VASKtiQf2iXNXuSuVVh1p+he12M6G7IpC4xq6aR5OLU6Jym7hb1ep55KEP/zln4hFl
RfTYUZ6PAkKzyMWbl9Z5NCOLcSV9zbV5vAmcubomivawqW7qhqpkXKrncGmOg8V//5+VxdrqGPg3
4bZEdWWvPF6hWar4p9ViGUTixLZeHVNNpsdxoOnd5SDh0Qw+S0SLj1NONGOzzAdzFXdMFuFg//kj
iP/m9pBSMqCqmqmpNAL1f8jZHfBDfYKg/5gryJ2CXtzZJC+6yhgRc5jId7gE5SoIqA4OxLJbwwGe
LnJtr8Dw3re1nqOMC6PLKjZVBw0ygQyfOprLQC1GWCLUkbdq1P/wqVfB9T++OGmrKu4JdPgGqvd/
F2TjZsj0pJz44pzO8jKT+PpwCG41HXgj4gXDN8lPdKdBOw0kI/lsm9L3RT+SePEZj/MN+APnO0Zh
TUafllBfSoo5FH/MnwhUTIPxKyZBOgnu2zUUMI/j5fw/fP7/Zm7gW3cELgJJuIBqboLzf1PsJ3hm
NKtkqCtYuhuES8ddyx9B2k2KoPqEKqPYI3kaDktmvw1WzPBgXLE3dl4pSOlD238zyk8zTZojXI43
kjTzS51U79x598lUVf5UleO+zSPT7xLj1uiy/v8zwn/+31jANMf8jw6w/9Wk34v2e/uvDrDf/+Yv
A5h0/ssyTANLC7Q7AUaaq+MvA5hj/JelEQFgCRxYuL0cLuy/GOG69V+munp0NCjhv11e/8cAput4
wzR+W6KNx8sj5P+LAUygtfn320vTeDtVV01C0kwYWP+8vVhPCaOiGI+wFsGKnrPXC/OW4oj5khnE
ffciDr3RMr70hZCfvYX/7YQP492eapZl1DiOoTU/Sit/b4kbhIYiWY6XyMBwQDxjY1tpB+jzln7y
qHZZ5ygmZALcDrEBBPvlg5sEqKaG3n4N54ROjwKmgoULS1d57kJSPU17ubrApKaDkjMxZhp0ZiGQ
YMUUV6tU+5QTVVi1vVGLeNhv9FtoAhRjWM3t6tL+BTnHemzjcT8KwxV9AmXRDI5Zi5sYMhUJfQ6+
9GRSTT8XYsdpmYj8tVTPnqN7o3DEKVPB++cfp6aKnquK1bKsiR3ta6CQw2Lc5rJc7pM40WhmL6rb
fossVEqKTGgE2YQqlkQQwzWj55Amp7hM4vvFVPbxSCZ0KZLpzixXT3956JIejILKgCvwIyEkCzAE
92tCvf0zQLHl10355syYn3IE+JdxYVJbzH1UFlRDsiHY3WpDO55KnLJOQHmraa+kveFhSXSfSuXL
mIvHHL+7W+TRq7PUiTd1qYG7jrWcpXfNYRl/Bdl01zXBfZakgUvmp+obQ0TjaqigmOf5Me1j42KR
s2zWqnNnOwbgLuhFYy8QqRvaa1CmsdcVKoXxNDgEYXxoLKs+BObAZkspDwbwCr8czSvD+EHWoZ84
8jyUOra/tbSK84C+SzOFvgbAHT1HbeEIogwfms5TBZJuB1xqpUmUbmihhF3G4qNU0wcqQCe7rT5I
NUbEkiPACBTbJqxPxcOIaeg0O+2tCOuzk6Tsj6wIreQqgsAIXlfhcwvHtFgoFBdfCQjcPpoeQAQV
ck6OfZGnrLinD9A06j5DODbmBhOFqt2NfXiaLVgPHYOy2piQnJoh9TpH+6HU8TM8isCpnppMlmc7
y/m7NPs7tcV3Q84oUJAC7Guz/G4PsNJQdhYu8N9gFysKsrNQXPEHpzQ8guCiJi6bvXQlxU57G2Uk
uwfjHTH7z0U01HjKeMBOYBxG+tidAdkhY1W5EB6azEqyGs6/D9SETymyR1bbNFbnN2gaR3qKPjQS
d8PcECvvPNi0DHXlpwkPkVgd82uImV3TIiRDEsp9RNc3zeaIL1R8a0d2TNGgey+glukH8ql3vUTm
AzwBDLN130AJGkskWQ69AQTXCI0AnRkjgOGkLN0g+gJp2u8IcWH8qKhQCv3DSExYmgHafHJ66OA0
e5tyl9uYyL3qjjzP4oHS0eBby2D5Qx+/RH3iIlROdiBXj5HIXirVeC8zex813QVkE6DRjtRzbyyJ
SlEfyjHFRCQfEu64jlgAkjpug8ZOgOEOKG8d2A/TAIc1GxtfpLqrSOU0ZPY3A02pEWIsqPvkOBl1
j39Nw5ffxDvW1l8sd8kfy/P7Gk+PN2fxU6hABka9cg2dNdGn0ARsFfIMtSHtkbGPvxQdFRmwtHeT
BHSksJ4OPeUsFeOjzSJWXk1zCt5raxoj9CHWmZ35Xqe/eIzhmUPTN38FfQoPNZvIMnxAmANcN6iV
R0OcbWH/yAqqEiSuG2ijM26dLicGyYg8dJMEtrH9zYOMMmBD/pMTvqVrxYs5gMucRJ1dOTTmPl7s
95F10jSBUOSmHE9ViFp0DPRrIukp5XQkXJ0LVB+mayhQPM+VQ+TrUtLCiUoNvBVuLIveNWNZjPgp
nj5GWmAuRjH29/anEV8bs/mRmhgRwpRYX7sq3LLN8kMTCY3IlXWPkB3yPrnTU1o3c4oBwwpZIee0
m46SRCytVZ1TUgA+5lahdU3bpAFUdoNzi758GhxTwOu77Ec52Yj6R4o2obwHQVPu2JGorpMK1G+Z
jfWnHzzFcuSlH8MHIo0VgsuV4ZAg71OhE1TKdYZf7epUevfxBPi00izKMrQiZwu87kRk8lxON3nQ
kscTgr5W2S9KdpqHSU8Uv5tnT3MM3FsVjC0tQuRI2TA8dHX+EpiFymQ27bsINpEeQEVnn0Mg2oJa
GR0c9tIG/nQulO+TlonjVJRMsapUPacr7oYJeX5syxtn7G6nuqy9qZ3elD5TT1P/pnRFi0RWXQ2p
YHZV4mGp8sm9qdF+jVOgBSFAshx9pFHoIL3E6JtB0+xbixHPIap5Sv0EhqJHtFDnZrr5IrEK1cRk
evUAuCkxc/iFZqHvkoAtQzxLeuM4ChHx+mQfhO641nJEmH6v4vE5KZvlZZFHVuMSoHgc7kXqDTrd
rzDBayn5frqCTa01HOXcTztjqu/IVIco7ZxDnZaaUdh0qBRmRCs+B1I/NgWHtKJTwqbZnTTnZbCi
55hg39BEn2U5Pi1AYJHVcNMkMR+1DzmzCzJeoZsNpB0c2WD1/QF/toUmi28nG7yxfqkl04sVOPCM
2VzvqgUXLI0QkkjRUaczNi8kjfhR8V3xZqmMlWM8sDNWuuZq1R2V1WD+NufWR1iDBG+m8QRoyLmY
qN0maEOrTga9IDdyiRdFq/roGiTWTTzn3U1rDvuOUKiKCrI7xjVCKhfh+qUIbA3hpfHL0fEDafOh
jKL2GVPjucIvo2aorRC9li7WRRXpfnQnlgFG1KVdpVC5OVEBXLdEcW+dJKsmiUvTjXvnqC7BT6d7
zdkJ7RuzrPbqiAOT0hVB7/lJSylEKvZ8b971NBvdVKs/0JAAJh6ZoEcFcgmDmZs01QIsG7NPn8a+
4IIbgx4WoWN8NtyI8MRptCtlu4fd6lt9ZrnLG8Kgj7k08hv42/clq7dLls/tYQRNczFT5wNnBYh4
YbMCGtOnRFEAta+zNhyC+iRVlUxWvkA7AMFCTinRzXn7tii6Ch8ZY50GOLQPn+DWRQc1/ylqrCDJ
bPo0OE/BmH0nUat024qZtEB4wnjEYNXGbXK01QXBuPNNCGfamxkrwdiYX+dYX3O5OwgdCyxFtW7Z
tqv4kbnDiL/uxAn5ApdHrwX7ANStKyJIL049gcIzYy/pIuRQZXCS9oKUaoGySd6tc2IV2O8GeZp0
zno6o2FCaBhB99Ndhzr6TdUuMWIGLXcbpBFuGDjHnvygfa6DJMCh9T1LAbSnJcGTi7xlXoKRXupQ
7W2r44rkAs2K4FWQDb/0T8M0UF5soYFmthfQET0MmIpcIxRv1Pcq3EF4d2SLP3xdc4HhdudR8lUn
LVdtcG6VpHKrEpda1h/xMt1Uup2cRospcFYRTi3RWquJCiqPRs96SY/hJaSUiEkXDzAPE6HDDEbp
J6vVhyWrMLs0FF7oAeOTR4fZLu6KIW/a7tRr+iu+xvmkJaiJkiLIPEoZLCXQ8StDbRMi7AzHrDN9
NPm0/DmZ+3yyHA9DZHayUK+ky1vG2sWHsEo6xdQMV9TkH1pef/ZBWLtNEX7GS09GSdDutEQW/oSB
m3bmdJnxh+5nthwYjYdf5AHAYMfA5Nk6g/I8gjo06mhdthksN1lqBsb0PpSjfjv+Qrn7fY4sIuX1
ay5w0sQZqsqo19/w6h77lNqZkQClyQioNSZ5YIkoz3Xp7FegMjDbQzsiIhFgsdkM9Srw/eXBrqfJ
zfImOeg2Dcd2ekqHCld8BcfZ7AwAW5PU2XXUDunZIIFQMjy0JcO7qSSPdPwwUXbdvKNuUh9oVXyP
VfWuYLGyzoZhajv7eIUeTYDw98XJ/iHt0DNVjCKDUnCfNG4qR/VkZcOlzH8skaPszKGyd3gGL+xc
QRiPJ5qgu6bE7xOX7RdrpQ9WesWETqQsjd4D9uCaqWoTu9G3XjcNriVCbVeKEBSgVWIdVAgIEFbt
UXErD1zWASkJO5VtC0Sq+SakOoLBwLr2QUmtcAy+Fgu+3cyc05OW6RUJHYm2PWSdVEDpZuVOP6TR
YB+kpudA4iIWX1l3Z4AQNpdBMsTR00pLhbwkipONLiBWm+Y+TLpXGUWI5ofkI29ptkBauup4vujo
W8PONIvBbfvxkjAxfuvnBIav09PY67g85IgiA7qz3pDOVum/MgKM6XMjWyBWIsrYIjqDtYdVRFqi
ekdCtxrb0MmC9gYaJNuYRieLU1inYW4gCQYn8mNjX9b6S4h6HALpWPoWjfYdc+jCLgw8w8USd2gx
mQpVcdaLCcBug0ODNBc3NJUvLJpqx1K2AFbptXC+yUZpw4MRBG6jtBjPlM9k1MCmmBYZAiUzHFiG
GOZionk9XtyDUMMz6Tds5rs5OsusNHZtTaOKRS3z+SoQj1iI7VPYqBKZIcE6KSa1nExsptNflEFX
JMEBIqXjlynWKnq/77EhXjU16B7p+lC6x3ecVMcMNM4+CZ/tgjOXxgGKYLbsxczepH7AaDjQChkW
Bv7AQpwNCUutvmupiPYWSNyD1bLKSpCMJAadzKxMn4Cc3qAUbY5lbzwpDmqqqgG+EO2MXn1KcNK1
E/Lrum/KQ6RFMKtjEqjyhY6LrF/wU+OJmrvKC2PzU2nNZ0ynnHbx5pg5LZykYd5jGYXb34y0whtJ
T3e1qpwPdWq5Q2ad0zRsNoMbNWbjoKfaCDzuvWuVYF+icjqI8WOMoxLiMflGhZR+EolH0m72mWpU
T0buD6oAu0gZlCXCvdpKokIWXH09DFqzSz1iraN9mXwVYfSagHq7oYx6XfAZ7ZgvJ+0XBMaPEDMm
9pCD0Sy1L6m87EQ7eoAiEbxr/Y1jWisBlXs4Qg+m8RkRgkiyTgBPUYIITmF7X6QfYzdnN2JssfVj
+bHV8Udf/BKj4wAtBr6h9oQFmylhMuOIIVEBEGwZWEICmBy0YA6FheAvD5Nh15a3mJID8AbjLkKi
fAZNgokNvrzSE38ag/QwEsXLFYi4ppQPGT4KRH/xPu/YVcpaZXs69+Nx7i23RPQJ9R8oe0+NqkXP
akv1SYy1fZI6KbY2Ib1psM8TBpcy0K6En4hjx4rHSuh1DaPCPAq6cNfI6pY2VsqEyr5JzwrwxYrh
dxKeVjOpL9XgPDc6d5rVvVi1XA66Jb7GEluOlXAtGzXFWFYOPXK9q0VVyxThNa/yp0FliIodqhYD
yTZhnjxOEUEtBaoiXBJZ+JgtxZm92HztakpDXUWST6Sq4qFY4rdUqC3M0RweYzF+X0xCyZPqZOv6
m6VP+yu14Md4iZ4WIDqcUQawmGp7t4kfes7174fb8yT/kfawPhRa4MdaWbyq6Zh21oNmSR+ojIG8
kWfZmuVVa0XnI7W8F6iZiZdXT0FUOMSgLcqBbPS7AVYAN0lPcoqhnYJVxGBCpF24mng4ZnI1UbHq
0gD4Nml/3DaTEsEIqO8Jq6vVDt+iERNuPf4qdETfkWY1Xiii+9YWL33bkN8shwKaDUuHARYe+m7z
a1Sw0Zv95wgfuUZKDzrNLC4tj/ZqbxGom400+2MMHHmP7Y0gVb7PsPmy7OmEkJmChYloXWqmxzdd
eKQss2sW6d16u+4w+8ye8gjh3Nip6nivB/ZVAZy87md7Nw6rE6J1ikBazJZOPeq01h8CpZxYnHgb
IUsx6y+GIvy4unU1ZH5Ox+zDGsfbMlRGl6RowoDDW2Ffmth4xn6AXznu1V0ZBbu84tLG9O1Fjlj2
KlEPGkM7IGyVK0S2u1mKh8yReHft6p3p4aKp3blO4IznybL4EHdugqpgRaekht9UmuPa0EXTznp3
KvFWOflDXVUt1aDhq0cYi57mEpe5ujcsrfch18wQjDPBRb+ahSu6zyz1uGjVe/ixV20eoP+U4DEl
t5Ao8JRVdXtrryQQMyseF5KJkurbYCqpX3adgnd7eMshBdh6gPQ3zzFbjP0pi1f5nH5oimifbqoR
zGaBH2bphXLCraGLm3lW6oNJw+g8OmReT33Uu2D70Cb9fSBqtTrr669sr4FQaPcKvdb9FsQyTvmA
M0L52rw21hLetVxK/vYMQ8kzaWGf8UDVpG6z1l3gwu62m2Mz0hiqFAwyq8aot8543IhRP6tTU6Hu
IbRkBZzpU/22pYeMi5Mz6a0/hNg7u61hMVKtH4ugh9GPMQlQK9EWCiG81g0z+jF7jKQfh7ofDulH
aSzfmoQlvzShkW+Hf0ko2Z5rnChYp9Fp+4jbYS4mlFS/72dxNCinn0p2Rp2eOIc6BFiBHC1xUjQw
w2TZhwZiU9hiJEfxTTGH3WZ96uTrdjPqNhUtpN5HItVLPuFqmwrBKv9+9/X/1tOYAmko8/5S859k
SkE67foXm3aPqHL7HrbnReSgrxHzg6n3n84gLn1E+WRsObsm0TRBVMfoj3qsrdNisJxiP4angE/E
ZiwkD5MUIKghnb/l2myfdBtFtqdlo+OxWvdNzfoRt4/e6NlbzWzFFLOiGEUPH3tAX2Aa3bEISk/a
DL9RP7JsFP23rg2Mw2QmCLumPA/X7D8GXMVxyPcsnAc6FcV5mI0jqvYBv3vHmJA7TnXEIEZZCocR
piXF1622GfHNqxc1DgzkmBgZhykaPacBd6mGaGe6xkZhtYnzaCajm1v/nyUkcgxEDR4SjchBYszb
s6no+1IBho3vylL3FBfnCr5J9XtITiMYlU7R3nbzdgohQRq1w2r07yyi7dF22K44NVZ+LTidvLlA
3UNlhQKzVLPj71tlu182fZ81M2BWNg6lVbjVV5hidsk62Dv8Yyynre1WcdJz5evBvmgLpFe9zkIv
9oy0PFVzHbHDMH/mYS/OOWmnkkrBAR8ebtj1oNtN6Zkdtzz8ep5WteSa1yd7nzgNdaMAmZxNCGxN
eCNmJX3H5go6Xhb4KULLCxIUePYrBGy7GbdD9bfpLYoR9nUI+5SmSIlpWqN+wjXkZzss66Xx1Vs9
s+xm1Nsse731rBZJd9rOg8hk8dcZoZojhfKlDCZbQSv+rEdnvmGrt9y0q8PSDEkDxXbyjGjedk1I
+7Mi9au6Huo4OvSKmMFBRC8gePXrhIzr989AbfpmYkm8jaV5k6EU2i2K6smKDROST+BVkkpXFlv+
9gvFOLUXYXXoM/iZlo83rRX8Go2OMaNWkDTDqVFTEnRgsgzwm4C0+To3GsC0Iqeprh8BsbTHlmqo
hv6WASowo2ttUoMwp97xxnT9q8hXpXr1SG2BCm7DIkmsH1rF3eRWyjLscxYa12hiW6oMPFWM5dOZ
e6ZHvb/p8IUObXFMl/wKc4fyRaEV12D+VfZadGNhkJ7IGtNJKZrTU9wkRxla6iHp2D2PI9Qi6B5C
uzJkiuvQ9DaGAzrpRpoRMlTj7aoVDMpDdujYYuH4Ud7rECJGj7lcKfOLDICk04UPcGhP5jeAQ4CS
p/yjmqn2mGr21tfL6JkVF4M2yq+4ye/ztKTq0A6J39essdWbWCIvjyzcU6aoLj3i6x3YxjXIqE3Y
nkQhfc0ZoAApyfnlz4H8GcKr5EJgbkDou20d4K19o3CrlnDa6+yCTIT8u6VjDRIO6KGZ6tCXueYs
xFm2imApxCODDDUFMtdRVbP8oi8y+32wJUVOB0Y1yK2f02zHbmTmXuyU6FnmEEU4YjDIBTxCRyR+
P/rzg6itgE8EJJqhz8322w9UlD87UaHr/fN727tsv2xo8UtLff1QYz87Q/OyzoK4Bfym60PymZTj
bERupqDfatT99uqfQzMCR9ueFo1FadJEzKYNOku0yT4XXafuoE4xk1AnP4eBKs8TQKsDev9jE8wu
5i9GGy7OsVZDZOLdJ8UVgzfQ0n0++s4YRJdq5o5xKt1jKuC8MDyGQPFVJs5Txag6zgybuWJkFOVH
a2+H6XjR5gz7+Ti5bc5iEqTDyRCMawD2yoPJKLDTTe3LjFRu7/Y17rKfVFf2pdW96WXN7SW7Q1+2
TzGSe8q0zuuYymCf6VDWuasot/a3SDJ/ZBUytsnOor0+Io0JGw8PCAhKaphnPc0+tPGazCN1DCpp
gwVRThHEe6g1irKVJ9e0X45Nz1t2njPpT4nzZswUxmPiafadMT8zZQvsfp3YzyOVrrJ5tCWNL2kl
VE5gdnW5TfCq4ZP29BSpGfLqTpp7tkd49fPXrE0OgS6oPOo9k6x+xtxhIvdELNWZlNuK5F620TnI
SBlFyf005B/wcCTj2p0+KxD41fyuFIrqVnnwHHTrzV56qpF5jIPVSSsmqkM1iwWiQ7UE2nJjF9Wt
pKyt4f/YBcFwBnnSXday7Lrq1/XqF3RCml/20aqTex2ZvStsptIl6z6ZGcaDFHeZMp3p499P5eQT
b/FWQ3/ZOdlTR+OUC4s7BrvFWDw1NorVIE7D/VJyBTBS+o4zIXENJxiGQXK38GYD1cViIuSwxA7X
ViUVY6Bvjae2xsVmUETtaAqspks13+apoLH/RNJI42LIuF8YALmDA69hg7sXdUfxdkGNFgTvnUaZ
El1kWecnCOp8P/F3yLM7OyfXsahvs5JujnKvCGIC6ZNYTvYNeEq3Ck+7oLi1iErUYvsUTc6PwSaj
IEhoKQzxd4Qb3tR7fQWWyYLrJ3G4pa3uOWVBWqGmXxSnQUcYkptRon5zqUa4vRx8jZIf7Kqd4VTk
sIobCoElW1X1OgaD348sP3XVowtxQ/ncENNt9kshfo/gxefAbL4IxgV4k2GJCS8E4Lw0lvaoWTcB
is1Gv01zQhqp/z1OI8U1GsinenKSy6xY6OcQXe2WAZYWd7t22R5th14P8VpLxtI8Sj4qEKc7wAjF
OTWW6IAI4VWYAaRgKyuo9JNXDCR7l69DAD2Hmnscc6Bsk2/9GgfM6g1HYXNWC257q3HGdXHG87a1
AYeWrLpHwES7dAKBnlBh7EejZg/HyDuGqf4esez4zcVmO+fq6z6TWgUns6Naem7Wg4hGylIroFwB
2OrFoX3bKzDwdVGftwBvzWEfS/6EpKDAcm072Lb9rSWI51B1lI53m7h9ljpAgXb6tBaVFIWcTYy9
Rj8CaznKwJ79FT6CnKCEoBSw/t5+CAy1zbPz5rHY3BbTtkKDjNcR3UeBKa8TpCdxAfiEe6WIBBQh
g8gWGyEs2Z5YyxRL5cSvMnxUDkTHYv5hCHb2Q2QSPgt1BdjDREhZvCbLh+shZ8tzVj/Axo/nblEe
ZcFfUijrlLf9UpPTMIisYh+tPPl2NfSzWWvBF6wPp2TVjzeetpo5Whm+4l3nz/md471Fem+y/56v
Zm/0qDKAV+r9ZQpZ7Ik+pxS/2jf0dgYTYJQlTd2/nxeaeVLHsPOdbqTb++e/x2fbnGns0elmbFnD
IfPUkOSwBtZu8x1sr22PtoMiypuSW5/1kQPvX+/t42QD0MuWdx18DzvX4sUcwK0wF2iU4CgylYVN
k67UA7IU+je1jSkJD2uzkOUvEuj+TCmwP4f/m73z2m1cW7P1qxyce65mmCQnge5zIYoKlpxD2b4h
ylU2c5zMT98fVSvstXGwsfu+gQXBdtlessTwhzG+4VrkESc2SyAH1v/lIVo4YSONnCtmw1eXBzsG
ahFq6aG7/IVqWRF+lDxMAlIYk5HGGMtIkx1+reccj4gRTPmE8tWtiOVqda7T/aBxAFBr03vRbiRO
FCjFFZUP+WK+ejNABjxeFIf/8f/BfP8AhtGiiu1+Ub///PT/PVUF//3n+jN/fXEFhf/12XXyo61U
9dX9y+/af1Y334tP9c/f9LffzP/992e3/d59/9snwUVmd99/tvPDp+rz7g88+fqd/+4//p9/S6yH
Ld+A4/0f//h/+P0n1z/hv/7vymu/+mzV5/yPer3ff+wPYrv1G9RfB+USy+HfpXd/ENvt32xUekKa
4ncl3+9yPWH8ZjmG60rT9qg/UKn+yWu35G8evw3d5yoBRWvn/E/keobp/rMa1tNtUl9YryD9cwVp
1H9Xw+KrALLR2+2BWbbfrpy7paPGI2Uu9tOW1lVFiQBVaXVBU8RPOG3DrYZg9AphNpPkkOQSr3vo
o0ZnN5Rm55K1E1o05E5Zy7JikjA8U5JcdmriNi975x07R0gcqn6D+c/eGfNiXYU2FCKdaV4D5mJv
vaYjeApvBf1VBcVUVfSMxrG47wSdGtMHwk+8hBya5ntopB8tAen3SrD/F8q9KYtlPGP7ejErAHIj
ucmnHFcFzDz0cXi1tV0M53aPUO9OUofeSPh01PvXsz0o7AaRAukEq0PXX9gGkuKQoUOJJyDSJTUA
lEsy3KiZp4jUdHHVCUVeaB8SCT+hX048otdK8QMc3HtjedW+0uVw16QZtCjIvV0+SM7wzdLP2ZWb
0coyoE/967ZATGJaKbAH9qRKRwsjFdgHMoYxUDIFPLaifEoXYpQbtpOBzcw7FA125ggrbRuNzzPk
Eny/exmO5d4c+c1I4EeaP9LWZyLmyEjTrwYteo2IqGc96D21DtrE2H2qwLSh/2M2GRO6jMUaQFay
d0j/LXrh+g2zH7+uSOdOh/DJNgAkk3/NereHRWKYfNbi74xnwx+YfQQEfqptO0CWyCN2XI0y30VS
QsWySp89FwZtwQcNZirV4UyROelt6cjgD8QT7hpFsEl2gpn01nkQTFCRYBWtHuCF8boVAzHmLYaa
IcpYD+kzGF9+YgSdHIAtd4jxZMLopXytmKo12lPdsa086CYvR+utQSzIeehTMOi2L6DYeVPi49zx
PC0cplv0BYelX17KGCSPjVJEpi5NKmaxx44GdEzCa2NxnTW/6jyOBjKX2RxhsjC4sAyW4RnzHJMI
KW1yS6ypvLxD8Yzi4MFrW4fEzRoRSXY1S48R2GB0wTJyatQcdKQrn5kmJeh16Jkb5Cw22TbLizlx
qAFqAnDZTDszN1EDUG4t6FiLtAsigJEWC/t0AsEYgTfZLSsmwKDFcRmfm9A2ISe1vjNa2i1a0ddy
ua2EdE95k6y6vxzfyoIqQblUAoaCStNA7RkTjvlh/HCc1zo1hsde+2bjn1/fVHz9vcab6mj7tE1x
TpABy248fu1Vql1Z44I4ZY6co7CqNICOjMXWrF4aN9shqXD2UzKWh6niLXCaEiqX0T5GHAokoOro
RDq5M6h5781QJ9rTQJRXdPdVC8ojNEOoRoI+ngyp5TrPUarFDnaflvSlEOehx0bDSOABVGFl7b2G
tUnNwVMEYhgmXzMNFqlFfdZYv0I/lHRsWITIgEBYyhoITurBWvItjPx3lHCgmbmQJG3+OI9LdOap
kBZ5h6a192tZqkcJJdlFxYSHm/gZsMOEMvOWbnXVfxJ+6m1TCbh6tPm2zhxtAsgRDoX4xpZpfMoj
Wo1kGhgw5jExX4nHZVFZm8oYyn0t6vvJpUqfME/7Q5EzcY4djGzpzyrKUl9EzRPMcIJ67JxESvZ5
KGVGfcO70KMmyexNC75uZ+MT0wzMYF+RrJId8pQbC+v0AeQ+BWVrQBDw8vPcEcZQExS0k+6AVw01
EI3sgjZrxRxU8kVDcxws0ljuYZCOI05/PXsmjhsAugZMtGDAFCulByWE6qb6lFV5qMPSPpkA3YnZ
/NAmMEwobA5dVhNJrAxkUlX20SotIB11Nw4JwBFXGzigWWfZLMn8lo1K1YH0EXHIeQqCaWv3cpeR
2Zi3bhE46zdRMCLrLctDtBSIsdjm7AGNbWXp4DUckSimhwHa2btpmcqPkEvQGTTgSaPiSfblshut
+exZHAplFWjHMvSQiiZC0qg2/XVmeDeyaFg+gFDYiqoOdwDTaTKTkdq9UgoNVfTJMn+F2nBRTX5G
8XAd1RCsNThq8Osqat+5C0rC2dCrJbiIJlaBg9CCLGLJJ7SSEWkV3WQ6FaNDmuTOSeRX4mrm2anM
AfOT80aCkHNuDGXCiQeaNxEWCBKx2ZOFp4K2sDJ0grnBcp8mu7eYhBVm19yZiIBVmWuHqK2h14n6
1h1QL5Z5tI9VgezSVN3WW9z7qUexOfKPZzggVwWO9fuW/n+TcleBH9vsBemo90M335AG1JxsN8l2
UB1/ThrTAs0Mr+cunvZNb34tZsr+qOCPKE3Ub2bSqOtGoaBcMi5NYLD2pSlKDrjEChr4KqRov+mR
R7g6UiUOg0MRd3DAaAaKocTruN63Vqiyl6obmEQdUh++b2641rlXmobqKa6cG3Ic0o01sQoI4w/u
9ixD11/HBudxar8POq39ANwCO9ukbxYdx2DfTmsySgJIr8uuov66n6MWtQ8eVg23rmpAGIHO7xFA
aKN/ORmXdUxfd+a2RbJGJheNrYwCcNrLQQwT0tZp8dlKY3GKPPQU3o0bTjOxoi8sU11/9HR2bxEy
2ZZLjc6v5ShmppFMN32pLwfcej9QKJK4x+6TMRFb5JJk5I0hSGPk9WS2m7IpHJKHTpNbx+of3cnd
CyenSxgTIs08+/tCWAW3oWFbdhbuV4lmsV8zLeQl3SIbhm3WkMfRlKMZSGV8cWMmK2e+wZQLJMrp
bwriMuY1NyPpGJ5j1nuzLBpkl6ttBoBNGdm8E0Qx+stsfBRh9q3CkXIOKQvXW5kVlx32QkSLq1DX
Zmu+nbibu0aeb10dR6blhFdGLFBZA2YNZw8ba6LtkvRNJXqD0mYydl0fP6H4v7FmxuMM0/nDeHF9
5I5oaiuNMWAtvtUapNdxjQVJLgEh8rZdEEZWho0Sg8DvOPYVFzlqE229dJbrKrQPWPQiknYEutJ4
1k/cC6FsOcivaqyHZ5yCvKH9iK0UqFcgiKc9clNsNzmWvdtWgblgOec9zBJz8SIenToc7gw73dGo
yYeifKy6WcMIkahTZoAnHwFgeL19rrg3F9wbWcGjFLWyDiienrO463Y4bmFHJG5yVyP4voqyhStq
BF8Ty6a5mjfb1caZNdZPkliXx6w6z6vRs6dPXd2fl4cRL+g8YQqFJjo8iQmjKDdccCiredRZbaTR
gqG0Xq2lpMQxi+E3davtVMN/isgMDfBqSR1Xc2q92lThR+EcX62rAg8rt0SwL6utlczaJohXq6u+
ml6z1f4qVyNsuVpiAZXaiA6WN5AuXmCsxlnUTBgf8dJ6q8/2QuUJ8dnqF8Pt5UurCbdc7bgzvlx7
Nehmq1VXraZdbNf4XFYj77xaeq3V3NvH2HyN1fBrrNZfezUBx5P4Yc9xBtWFN9dkZVw3P1QN3N+c
zJKU0ZrcutpJbjwIKa29SWETnzN1lSzkOjtTlsBaAmhNfG0yIHkrdSSU1RJAa5SbcyNjWOsGehTh
4MYnmWllAcyEGYHnMcX97Ga3LsnxvrYAjRlJJy0j4mDVKoFZxu4JLAAaTaVenClxWdmvcDL0v7Do
KPjrcBuWyUseAUQT5kjvrjXxgVtcshsh52ySyvg26sBRETfsc5MOIOyrVydDrEjgJuK9Ae2JucfO
GaPOmtiwNfvKO5VFg9jQ8I6GVz6zypn2GSKsqI4Pdu/sC6JjNgblwqFszf6GhuO+jPpdYbjc9DDO
MCgsGggJGx2iUpDWvbsD3i12KWws1rnuUzGV8KST1vWXjgQRBNq7NvFmyCXGR86FYluIDm2+pZhe
OeLUc950JJyjcVzwcLAVkrwiBmL+ZUlfE/LY0fYhI+XCykQv0TWkgtKfp74DGYf8Vp+Gn+m7cpbi
nlrE3QwczDID5GQ9ObanTq5rk7CyViiDVp9b030is6C5bUBtMcX+oDiHrse0hbca2pE3fqistghP
aE5tA9omM5HDOxIvgGdE7ZluasJZS91jWodBMxmtsc5irPcFj1AhQeIUcJrsEdrX3rTno6Q22cDn
XnUa8hNf7pOu000WajK3IGMPUkOEWYz3U6IXh8nk1EUcBoB83ojXyBbXgA0UiwWn2na4i4wIC0BL
Fbe1yxQjsfGKsFzfFlnmQB9w2SNFYhMO0TXJJZSLQ/4ImOOsteG7dGhWkkk9DmXYbtXc/Yy47y6j
K/2uKAkYdc1X2dCgZqBtg2VC6KbiOEPB677P9UAXO5n9qg1YGAxHd45GuLOXEzwCDcshiYMuAqSV
fjYpJPjrIrUBtdyfEzKNo1Fzj0qixYmsB1Cf623QRMcqqWWj5Avt+M5Uy7BvEsgbDVyhOv7puiM2
0ryq8A6YE/hgMRxcnvHWwHaDqyseN0VX6ht/ItKwZc0fEKvjBqNHfoQHMSKL5CqXb48T4AA6qNE7
tVPKP0GsNrlJPA2L3Ie6hQuQndQhHIrtWHv1yYvqs2MU3e1YiTdpWqyHY/OGwZt7yKroFmGFdgRz
cR3qxMY7zgzUW5hooDy3uB0X57aZaPpI2fhOefAjg/TOCgOtj3NgC7sc3KU+6a56ijJ8gJRw7XYU
2KWAoHQYZBjmL0J7YfKq7UdOLgxWXC4Sk/yHsii4zbUOVUtjBKSIcJFUubnVIFj6ZZ1kONWKHih3
DHUAQShR8OY1wu3sbLcfjtt3JxH311YjyciGKViaUKZgH44B1WFz9CBn018v8tiPkMoYLY2+G1JS
S6xpFcwK8nKvHa25jrkfHTkiMYjFBlA+F3ImRkwU53JTGiggZq3mHO1JCRWI1SmwPsu0/li0KTty
AXZ8kzN2GxP2x/09Mf0+RctZoOFFy4RcK92EMJwO8FDWOHuUGzVPTi/LfaWcdo8eGUcNfeoCPjNa
9DcWxN7V5FUQ0UfLRHLLrTxiPxoAnLROpVB3kdmDWG3zt4po6Rn1ttZW1c6JWA4/oAV2DkJnEZXj
19vAQsdGFaOoq+DqDovqcLFRZ6OouJrgkDZsmGf8AZgRfKowA91xDdzMbEHZj90WyQowQQV42Ysj
6pQSw6VC/dfkxv2Nmqc9jesLd66vYeZP8DLvHoY2ggid/Y/i5A4jYgmskTnVhE4b4CRIBNaavqaL
x6INI98F17LH04Mtc/pGchWpSt20NwwmaG0HbVFfPoWJwwbE03tIAU6EuLenHPk+dHgebIsb+31a
he/2kAH8XknjVk4zYaPv3FiL+DHQh/cphgnLqZWvxx/CwGtiyknDyUGJJqspDywFZbKjNKT1AzQS
Fbuhv0Wf89i11cnJQa8ZlEJIYVUXFIZ9t0yEduN1jPy4SV8SMIobsPnmpi+z8MrOcPhU7vvi6u1b
dlsKHQZDRU5u7vTdbtF+xB1jKRW9Gxa/wKPO3wPGhL1cRySOLnduCR4BYgZ7I7pXx3RoDkD5otcs
aUsYZ6H3JixmQgVLR6l8Y6FospTujxBA1giSjyWmZTZ1RjFzlZ5Kp8PVsMaOMF9jjFaHTzMMeH9O
WICuXVzaENWjWTchNzPCP+Z+C40nx5u7v7QSUoX8VirGuHnuWn3aTZWLMCKaruLlfjQZ22gVkkyV
S659eDfRUpCji1KdaqLdC3g/9Vr31+nCUUQ4G+2ZDRGF0xcbs7XO0PSFcN+CUU3BfvSAbweaF7f+
QDWsncDiDEfViY9UG2jvR2LyYnrk0qxQ2xRHN3/UDPu1nVn4IXLz/LIBz+Vg6FhHlfPQEm2gRyRr
Fs6j12UaS7zB3ERk1x8I83qaUeWf+rS4C2e2eHmMAaVSBdm2dXib0zhdDwTJ7qMw+jEC2iWPJn8U
/ZyfzDS975zx3JOaeW5V1PsdjXfAlGTZlBNDFy+L5weisb/1aLsZrc83uapPCi7mqXKIOZyrZtz1
Rk+6TE0uUsG6StQTMlT06hwjkGRKBPolS0rDPv3vBuPfwg1gfvuXG4xjNX7/x92F8esHft9dePpv
hu26cAPEGgz7J2jAgUFgwhowXbacprPGWP6xubAADTiGdAUzJYef+2tzIXSWGq5nSx0/h3DXn/pj
sXL3C8/xL5NmWaD8HTSgrygDgVbaEixYUC5bf99coLfoBoYzmF6s7NtEHdq1sR0orpx943FqhOmL
ZChylpo6q2QBQVDji3Jn87uWWnBLmzkHQlxdc6UZzrV8jxv8J9Y2VeSQJUzJ+zr/muc+Ocyz93Ny
37tWM06kwDPIHrSDmyXmk6UvwVRL61Tr7TkB/nrTj88EXmTw6EGHES/2ZOo6GSQu40cFJbgeUVNG
CSPQksRWh/ETYl/5KGqA8G3HTThDKhm18hy1hIe3BECjVIp2Vk9tYYei22HvoF1xQXEZsBTKjFgJ
QFPfYi/V0WUUJtVsHtRptNzY6G5TGstNWAvrvimdT5c5ha/i4TOxuzxYWvuceN10FFI9NxOJHtz1
+o0VFpyXlaWdhJgP/di9jfCDbhJkBQP5V3T6IcQpY3rO8ILXlrg2RV98EMNKjw26oVrme1RG+tHo
u6O08sZ3yUzbhpWZ7sNZXrHFWbtLFy2Cjc6+qXMERCGI1pqii/AQRC4Ym4mcwbhmzXZyamtW+nJk
ms7qcjlhAz+InKl9tJ0YkWGWPXixqwILOJyHeXMr4/kDnyia4N4DuTBm+OSn8kYMvbGfnBziVfku
WvU8mwmqilDsMUgXe5qkn03JBEgRuXEV1ilMMHN2YcG7xX4eM+dYZXeU7eZV71hjYCwPfWE0Vzi5
UmdmeGITeZQn7smKA9NEfO1N5AW61Nh4LMWXZZUnvLgdt/L2DKPbO4ej3DkvWVdSCXjTdT4xNFpy
btVjM2xbkyv+kJngKuwbQiaLXWkn0yGpPjWeHtHJerbLpkLb62n/VrrjuE2WuQiGbtwaZWgfTdM4
oZsqj8qN8oCxXumj/u0o4pS1SxzUAIP7s6zwxpNZivsiCn8aDtM4KwMqR7mdbLNkxiloMGmqNfce
txJU4REnqk1pSxLT8F7q8YTdpoM4t0bVh/bGYlNzLLTqaLuRd1oIB5jnDSz68Fs1317CEB2CxgZv
a5C9cJVxgO0bQ2ztWr4iawU9gRCKJiw8FmZ937aDxX1oHM6p8SXaKUc6g+rGLmO08FrImp3MOMIQ
2hPr9vLEGTcxC9dPhaj7Y+0R+9p13IecOvZFRhJM7BbOWa9+aJNq995QvEVzN6IdzGE0EMV4xR3d
9FybTMXwzFYh3UYJ4hw5zm+WLOQ+RxeCy0W7HQvhcmpTdmHtSWP9WAA16wfxWFI8XBcGcA4Ja/RQ
ghtwamhrNuEIvpB4WIwo5A6JXb+blX2wu2aHROyjRH+8z2H3szKlKoQm8drl9H3ucBNNNjEu70m+
LglKjGJMJ1omN4Exo8ddGga6EqWCAvnUhBw1QLKNxca9DJNhE+P5BD6C07FS97m5fIlQ38oMnHIy
BL1HYhno+E/pREcs0LZvhut8Ym4OU1r84HlLagn3CLpt3pQN8hfJYNZ2q+pEDAAruXnaVuB0913y
NmEuyiCJBQqVGPYixEp6/Fxw0d44M5wAoPojUpt6tWLWs//QVnjnFmgDDKem7EZ7iJpu55ZlcjTr
/Faocdj1tvMDOjDCNSONiJFpyp3d14ypst6kLKowp+QmFOX0rlXOECAwrQOBgbjElbgtbDLlHE0e
UnELVabz6bCIHqwi3e/DLA1mLd552AdolV/rpWU15dgNHp8ErAN9NkvVszLxIIMUZi40/yQ9B7dU
RldkRtGuEOw/Zqd9dyDj4brkr2xwVvhqcb8VnxM6JPAW7XJsO1jZOrpAWJg4yCziz5LyRzV5iM3c
7CbrsTp3Rqdt9WFVrPXHJOYpVwNpySCJvWNZmC5dtw38XvsEj+HsErw/m2rSW1qLz8yl2p0nj2AF
HK/sqeUOitrd0sLGYJ3SbtN5PqdpzDWpLD6Eoz1rengyRnruCCmvE5m4wrXhW4OwTNNZvECtRnho
uDAJ4bzkKnr0iuGhGUp7t0wWnYSwMdf3mDAm3JAbObmPkOvUTlZoolzikG4zPx9eZkuGV33aub5i
74kwCqi9qo15DzOruNHdrvQt5Kas6andCVJQAW6GuzADHOH1zdkIFYcPcdWbJXXnu8yA3GmAC0c9
v5w78uw3YeR6V1LgCshamh9U5dbW9HK4Ho1GApfHABER/EEs1NRJf0QWV2x1T+IFVgMbn5htqKcw
zQ5YG53BXm5okZrt4BQma8D+hGOQe4Kc4JVp+bOcZe5jEH7W9Xm1sKg4cIcJBvmM77TXVx+0CWCl
Yy2PHtDAQTtUOQOGmYtv2O3wMl8nfX0uyF08wRQl2sxUZ/xLkjStKr0d4eE5kXWz1B57Y5JEVJxk
JwKposBMDkOIeJLRDBKgFUTNnR2JFX0TFTO7/7oiJtAYAQ2jbLXHheCIKmbQ5RLlgXEu05rm5HYF
MJoE+D2Dt0C2rocmMNlrOQtYrzQ4ctO6O9qoovOkIIoV3pTfSsjMsSmv+1qYh/ZRS2rtECPSRNwU
PYUurSd3+GbvhDU+DQIsD21PkA+9dm47xtkOAWTEaWpfixrpucJxX2uALGw8SflgH/ussgNnbHFB
irK4VQllgJfZW3ZOUZSjOEviCLMUfawGq2/j9Et+7gGmzk0UkVY0634zNS4XIKO4ileaq8zzlJZ1
4QCIapOV4OqcGXIArlE025jFHeaoccfYcSUC9638aTK43w7m8eKCuHz18pFYdWcuhhCyHMoAvcjj
tHLsZY/DvKnckaMMDXRtOiR0xSka5NVr4dTWe5qR3Z6W4NctliItF7GD3ukHXM/z1eWB5azBnM37
npGQG0T28IOoI8TE1AbVlY6vJDBzFsYXM01hL/2BldeWzVK9hRZOdEfi4bHos5JQCVnv4bwh9mpE
x9omc7kPZPaQ+FrWsWRicI4N4qOjBseMDdni8iRZJoPgwC/gVytleOpt2sMh0zeWem4LB6SSglGo
tc9h1oFk7PPml6nI8NQ5RRaORwyfUVTLs7kM2g7QTwN4Cijv5SOzhd5/+eivh1WxY9WJd+hXIeXl
Qf350Wxa2hEAWDuEySmW2I4q74EFZ3pCRJvB7QXA00vDJ3KB+Tobm6CydSwy1K87Q9R3l6c7upbc
x2SPgDOqfvkOL+ZD6yI5vHx4eXCgWwZR6Hy7ODnE6uQY6ignTWQ97aekJS+OXoZ7awtxvy3bvdKa
ktqr5WuXD5Xg5c3gYRD7xPGmG9+QoEMxWM2Kw2BoM6ZAPsxttQKKkW5c3taL2UjaPRrQX4+XLxii
ultIC6CRn94u9hOOz9+NKJdPLw/W6lC5+LGEXrDjAIC7LOPsX1xraNtxUa0Pl09hfnzqtWqCv76U
1S1bZq+nzlq9O5eXwb68LJfXSpn22TaTcGc+getZrmIb6DRgV8QzC2lYPSPK0+VBrR8p+UWQENCB
sZq5n4maBBZ6FOTMA5O0yZcUO4eQGQTBR388/LI15eRdZd7yXGgEriJC1SBbr8dcwvnZaKTerQas
y4McXLTXjvrM9WXUWaQQqYbd+6BRd1yFmv77g/zro1L0q+zaFNi4urdLsNTlwcV6agQSNAGFI9e+
HiYJ4o5lc3EOsYuHzYSnbxJLTzifah88l7jeyz9eQiusBslb10wmSosFWWufT91GryDKXa4TznqJ
aFep6+UjY5bIhC6fD130kkhEDb+chevbc3mjhswqdk7pPioL6uomvPDJHQ/wruHsfx2gfz9+1YjM
oFYpvLg//8FljkTZfDT7BuDO5UD+5UYTM7lELQWBvLwg3Mf/8fXypnodyBKbd6Sd+PUSXP7Ky997
yef46y/nsl3uZBsfi3nYsiHAna5bPwmQHDbxVIqD2xn3Bh2xizl1a7Oc2tSWh3JjEW8qYodpDk7Q
ddD054p8RZyyMDBWnhVMKk92nzrvilRoAfNxfm3XTNtcEr5Vlky9staztu3cZdd/PUxA+lkkJydF
hJgncqbhiwfmpjow4yVZNbEfkPHE2967bjTSKKPwrnXo3bSYG71gt5pCK9BAIAglHqquemzEjjsm
k2HBtsLNKN6NAgawV15Pw3Valj8M13gBTI0oXMvo/MbkW6G/pHE2b3JZv0ZD+Wq6IdAFi1PAKNIb
wCT5oRLTPVw6GwUdnJmCRGt8yQV2IEoL61uv6DxbqvcN1c6udwFF6Iud7SJ4J2M4U/q4bHVr/EVR
212zwodblsfPjcEiYi1UdQEbXM+wBBjrLDvSAZlIhGUGznuDvCavkE+pxVyZQcRJfmjMCciVKXC2
y/EB2QzVlxyulBDXOXJ+814uD2QRoAeKmbk3RXZmu/tBQ1L4EOJuNPJbNqYg/SwSdOuS5OysYDfo
hG7EzEHjHWsf08i+LfO7WWY/w5m5KpYqLqB59F31FCvarLNO77OztCcyyt3hYKf1g2yP3trqmSBJ
DTZXvFzdXeaiDYonhtaiQEM1YhOrgKAt6XCtTy+h6zKxJwGEZZXftSxOKCHh6bRbwia6LRSLZ5lz
r7NA6OtIVH2ZJUf2kwzcMchk32EePSlHvg+8CEuMorEfCWz3HPuxzbMrWegPTc4mz4KwTSzPj8yk
px4YPm7SUd2LkIkzPD/+Lmw2UZ689JMFDNZ8nkPsCRFBJPCPPtvWwmZhNdAsY5dtQn9X1EMQV7tF
TKfOS1fM8pdK1lVj58VbLNSZOdnnJs0DZVdYSMihNJrEDVJolJtaVw9FjYJxPuC5jXxGfx/kZz+k
3gy/K3Ou8xkIjszKMyoT7JkzAsD5lIl+lw2AywYx/Sh74yYu2ueldR/ZB7958AB9k/OITFnU81ZW
sSqXd2Tp7Us9vxkziMrUpHuEIK9VVTzwLPHLe9CHANiA06bxEnkOcAyM4ayD5Q55BkVF5+4mpMrx
NkQjkb6CwjEL9IMxLMxrBnynCbwZSwyzbwuoN1bh3bGqfMXceuXaIZwqpV5h/oabEbVvZzrKL6Ts
/aVFmtFN2XBCRJQgmdfe8Gt629BgXacde5oetwICEkpcRMRXfdfNnoufRtQaZCVqcC4HTo+IkRgo
kl6k9EOEHyiQQYtQK2t5cnJKMtskEd2yGXPwG8U2NYnBtdqh5X8PknxiLNcWw3jCyj1vZRcdZhs0
O95OhNGjDv5iwIybll95Q+Ln4NSvcl0YIkoDiGJ8diAht3E13NSUWOiOcDPma/haX3soCAHQjALu
ZJY8zMzJTz0h45sIZ2YGaqsuYtBZmUOMm6tdpWOjnXUzOoNYi0Hr6OkdZKnZB+q+V7b74IFw86vB
HFjvGRuRT7BRZueLyiIKrH5ofM5RFyzO1VS8zCq5py9eAAAn58pjr0zA3ZfVew2LeQYSrfV9slti
t4jLKclKD5aFNT7EabaTbOdlrDjKf8Lvd4MlXRAXRTAbCaCekHUllry2a8R4YcGJvDjmThDa56X8
7lovNWBa5XOSzHeqZBpbZNYARkYYq//rhbuG4pBiEDiXZ4W356i5iLZ7ok7T5cNBLXxt2nbhL67m
3HS5fat7LGNzEEdYUdA5dsNhyIboCKF4w5QBlnkov1KASwFtiO0DNu+3qYvNsWBDEdv1K7sxceay
xt6cd9OO2i/GHvOundgjiaw+kOT5CO+ux7HffMUgJzuL5R4hiZ8xUxRUsV8ynSFbl2cM0sjRRH6f
xENGnharP7vQz13b34om/8kt5qy4kO2Ig8Kv1b32g/zklj741sRq1iMwyiiAEKWgCp2ZxUc/np2R
e2NKTdYLyzeVRLrc7VISNvmLGYPYQoF5ziYGXliismppGUtq0VURbivp3RmAK7c2dJotVW2ysXTs
PZ1Ys3cX7QP9r72t8SAhdCKzoE0e2oxwEadkw8uaiXzTfnSJKNsYuXuX01j7cFLqrSZGNBYiaPvr
CqyoIcR7i6qZOrMf91Vhw3n7bCWnfGF4sL2LkX0PzEbJU6tgFqAEXAp/VD08qvit0tmMLWgPG9iy
w1jeWoua70Mbkw76dHKcpkgPkMbBNLNuRb8QxdyQTJfBpa10I98NpvOAxxuVsswgkNgHy2rGs+bI
j9izrzW6MHReBSmd4qnMAKKVaUYAWsUFLeqHuxDVeN/WQP1C2JHFdINgCi0GRzWioP3CFvssrNHm
9mX2u/gqK/J2O6n8lHCV8DUHFb6Rs89aquhbYgdFh0uQgTfMRlijtvEQcejnxs4i09d2xx+ZlT1V
/bUqpb0Z2CRsWaGh5e1Neiav9wmBZALnEMAgu30SasndPOwnEqyvGJNhrNWxKIAO8LZJ6xD0a97F
BbvJXHzLmG9v/gqecSFANVkZHoyyfhJc2Mbt6CKacztULCnDoRqPWsAsmCiNNgwQf3Pzj74wXtRE
rwl9764uc9U768VwOmgW4RAYYrO4924SmD6bfCof0+Ej6U6h2dgssFlzunXIWteynnGZ8smMHdXN
vnvhgLnTTdrDnA9vizF9UDcFRpS/6xk2vCyX9yFcOAv7pN8m91bO81Hu+HOKxZFJ5VkrpAgKjJc4
Gr7b9gz0oqwdGuXjotNerSZcfAgPhCoMmw4Fq22lH7UpPhYmHtu60zquRbSaPUedlNq1CaUj6KoQ
hFBfAVBwObfyrCwYEFC9az2ZHGRAb7QIa8iMfZaR6YPVNKnfNghPCnb1iKlCpxrR26fkcy3rKGks
XlrDrILeBU2cd9bRsQDr5HZ/mtHgXcWOuHUN1EIgq7RNVXjOFp9YfduRaaNnbcmNUXQb5OJUKG3W
/Dd757HkuJJt2V9pe3OUwaEcGLwJtWZIhpjAIlJAa42vfwuI7Mq8t9qquuc9gVETBCHcz9l77ZNv
YU1UablSUKk2gfmRtm26UtVvRY693uF/THIfAZwlwMyrzgdq9nU4MVCSJVUnTLNqRyN4Kpg3YjjJ
4tKNFC2cMntKYlkyvxqapS/06gB1SY0X+RTJO99XCw/N5jT1usXVFOMz1xF+W8fmB+dFkPucLkzO
9Eoq8VqKHCRPh1Cdwv9qmD5BUfmCYJ6z2exvfhAe5kCgtCdBxRr6DQOeP4OC5ifbroP0IyF7ZZNf
LezNuNq1RtkcVMwvY/JmU8ogKdZpDvbEgugnPkRapxmWXXuc0m9brivkPFMRmAggDV0HAnlZsAKn
UXjpdn5ctd5CzRj2s29RnwyNdsNAcBxQindehg6kqBoabnRG5rsIx6aePowmimXEEU5FDl8tknyH
zm/hFUG4p91VLYKUWGc5FUQAsDMJn4K9fi/iWg1WhJYJ5C5M7OcEsN7VH0QdM1ILkKh2WrkxCWo/
zIs5x2hsI36WpezciQcCYLCjtMVivvX7sQywEOYZ2maSoG/CvFtc80N7cDAOk9U43f/9YIr0IjNj
sVOnJNYY804ZWflOMZkcoQdDeRK6NItKM2wWWTmhm6ZyVpHa2sIFDkSpjQz1dUN3Swl5H4TW6pAX
Y3WYbxnT3fnW9IpCs+ud7khjhWKB6E7/zobkCJeqadnxm9A+qBqm/dAqIYKqMA4SjEeHfLrVAhDa
SzqfbUXKtTsHXpudo2xkGV3nx8IJGTLfEr2hwQmzKHCmzQ+hz3moBaMJxRcHw23FPio+5zupycNG
ndb7iH+sVlP1MC/Kf976210GvNUaoSBem2mtIDPp7MorUfGD1Sm9e17MDw91jck1u2/AvsI6svxo
S/znRRiQGLAYsLLzGkcMEqDM6WKZzyszjOJgTYv57ryw8ECtivIhyrkSg59qDhLlw/T9f6zEdNey
TZkshmk95mcGdgRAVRzhXWTCa3kyivLqAIKBMp57zLkWWaG+JB6TlVGi7Qj8Eh5Lz8RrkOSlYiYA
t7HQy9y4jAnhP0lGSVtpqWZXbn0SmkkokB1+RH38yRgIrwyJurizrRV6oB+AC58zxOJuNGADzgQh
8BG6J2sARzWis6V4mh0Z5jOXABe2bIMqWQsKFRt8/ceaGU3dp+aWWE9rVSr+6qe66plvbkcXw5hW
ekeKvjjwjH0ZiGdk+D8gWlMFbwFZeaHCVpDAJRkpYkaSB68GKyFb9VFRgA8WkEP/f0bF/5XtlfGF
8+9cr8uPOPiZlWnwF+XI17t+CUeEMP4hdFtIExGIbpoGIpRfplehGf9A/6U6klOToZnS/i0e0Yii
sDXHEeg5bF1TUXRUtHX8//4vXfuHqevIRoi64vxhO+L/RTyi8Xv+jIDBPGsRXGHZltRV3dCMKWLl
jwiVetSzvMAtcUk7HQF7pm7yujdOrZr3W8TT7TO1nXTfGIG9KgITqRhs8YWog5xBW/PYupilEzX+
5iXZqQVWAFEjvQSWv4J0xJkzvSaqoxDoR/dWoWjPfK3dT+5CHKjPnW331zQc+qtT29bmjz/il0rm
f6VNcpcFaV3993+Zf9fETNtbnTzD0kBWikbnrz/MSIc8cvyG7jFomm3nMOStjW+jUZpQmL30hLLW
J5epCbcpfXRG/5V9KnH/XXLf+FH7iFqdvr1mVt6fNUGhHOFJvZnqe+eSLqvalc2dDKhdoOGLdqL3
qP/Ybnx2bfd7G3XBjhPAQyYb8SSTrFziD23Xbpi3x8AGC2ip6c8687tjidduMRj4e9KiI3wnDY96
04XERXNV7mUlt8MQeWu6IC6Kiu7OVXDBVIzknxu8jki0Df/oowZQvD0GGuWRGGd9lxo4sjwPSvq/
36YW++rfdxbDkqTtaI4pQbn9zSFtBNK3LcwpF9xvNTJJP9g4LTBar5beU0tj2czH4aCMBisbKBQv
8vC9zrrvtuHh7aQneazqfIOxFfph2+i7Oqsb8Mho8ooQw3FpPgK9iB6QpBN0ZWnPDvTQRemar15c
t1DirA7BfJsevV5l4mmP6aJDSE+EW/cEq5k4cwsQB7wWRu0w67exj89aal8Bvv62gMG+4qBjUJLZ
8RU4+QrB83TxERK1pNaJJ12yLZ3xzvYtKgYeiHqZdNhncx9DXHYdWi5OCJOXwTDWpCKYD1Fgj7vQ
r5ObVl8Kk9atDqR2Hmz9XrROgOBpCH+dlv8CI/hzHxf/evCiLlMle7nFMaxr0zHwx8ErAVuTTBFX
l9T8nOUndoSYUmvB+JdTzDqc/eDYGqZFddcItlHpry03ZaDiH2tk2AQVmJemNsA81ela9xWwEsxN
C/X2H/abv+02EgM/zSPd0TjHsJh2qz9W01S5kOWVlyIqUapDGJnn1ErMtelPRq3Bcv7D15HT89fd
dPo+hHAqRXjGfNL+26EPxXEYMbJll1WlCP+qiB9FTQFbUTRzLUphXCiyg/vQR+ex4IDC81GtLKfJ
jo5aM1M21Afy3gbHu9W6muzVTud0Jj9RyjLjCZQbSazYEEo3x2ULNqRyBnnOxgTWiUYFs1Jd6/wf
tt+0wn/kdKlsPU3VTM3QDcuariZ/3YBSMuf10iS4oAJ8l8RYHKXPzt/bouR05RVLpBkovCTByhWh
CifEB/GxHLEOhVbxwOzZW7Wqz4SON+kDZ0OkCHfzIjKcHzSLMDIFHIKDGKNVp47esR/TGoFcSSWm
5MyOJQ5pythtuoY8H7foDoVdUi9PWpy0CrAtNaCzUJUyRtvgFkjeQ/niJJm/BF8zCBdQa9hIdImx
3axQ/XvOWHEKyKuNl3c2Nt6oBxQaL0WNUo1Mj/4gZK4vlar5WVeqf5ms9XBRCRkiFFicbNsV1Nyj
cedZcXV0s7Sjo1Gnl3+/3c1/3ZFsOV0edcshSUoa0/H3x45LoQjfgumSUoGhxO1Rt0H4urfN8rXz
FU68LaySDqUAVPrhO+Fz4Q/CHMl7Q2paRFLgfDKsq6+E6j7qlHZb0zp5IDmmJxyd17Y4a3SENU0T
XYxI38NMC9/DzAZCYA/+ldrocFfE6MlLM+ZMRBrLhyEoyjv5g1HY5go+FmT2dpRLrRjuwhz+3Uiq
8ooWu7L3UvHYaVMGkVYAZhxtzIsI4Zj5qMUmNciSDKbINCXtdv0IrIk0xvhCnglOo/Ktjfr8igm6
vBnyvtSq/sWuzPpM9+rfb2CUY/+ya+sGpiJpQddHcUuK3183MdCvQC2JRTiT2BcsCxGLI1AjcVSr
Xi0WHunU8WjZu/mJedHbrqssCZwVxxKHXLH5/R7hQi0d4TX8fuiPl5gyFBRlpzf+/rR2Ck5t5ZBj
UZg+d37aJSrp182vV46Woiwx/hoTpE0HssxaKl2Z7OGVbf544/zE11fOK+gnqrsBe3L7eozZIGvw
+8sHJ+LPcGVDMrUPl/H/9Jt+v/rX54rviWfjO5vX4Z8/5m8/62ud5td8fWmTJ1dStETZNluztrGB
Tu+fX0Dasq18bfn5mXkxzJt/vmlwyEbFxecav6XlPxJISfC67h4DoTk7E8hU1ZxbwamvdXp9jSXc
3dSTrwXnv35DWvQTgFm0GernQel+thmw4ybST6Ex/lT7Gr73EDzVEZELQBRoVPSfeUI2TNi0BCxJ
EF99D3dQzZ/dRl7CCvMRZRm0omX6ohEqucnM8Zw2KpwC4W2JlDpywc8XjYiJmUmVta7hfPFh3C9y
ahwUMBgmRK520TQilIb+vlO4nHvllCmgYTCwGuh0dD/GGjEh1nEg9AYpMS7BxLbaP3YUfdZNy2cE
GByWaviD0dnUxx/1dRIcCFJZVhDnX9CmXKzgexG2lzaS4Rnd8J6/rd5EVkmZWrsShjCso7CTmP4x
qmFPHFayUbZ4r4lOI7V8q+nZg6+j9PIs0gvt9t2I3+2knBiJwOuD1sb/UsG2M/x8GRoEyGeOw1rl
IR9mI1ZF+UN74pRFhbWuAh87qiFex35UFrZ+iHR5ofHgH5UaSUmckeZsOrSRAEhjWtdOZuEVPBy9
RgiS/YrCjIj776GZP2qUqLDOag+hV56doqaxCBp59NBN5FW+LRzEkJSrMPc/EdHlrjxSfajYQElp
v0kiF8o4jbY1CahYyQv9qhvvUZ1jkcl10nxyKPB6v7BB4PeKlW6hYYpjRuSOJmCUDwExcaghrGPp
W9aBK/YR+SDNR59mbojvzMRCtmgl/17YfyPM+AFLCXVQm7NkBpYwl/3GE4q6HySeO6VnB0ttsD5M
9pMmaxYpuqzex8pHYTEovXonQpPLu1+cCnPYWkPr7htqQpzVU7Y0WUjQNEMNmIAPRqUJGd0knIoj
+Szw+y1GIs8WtLqTuIdKp1XNWo4ZgkGd3nCJ7KoEdABthsLuqPU/UWcf4v5mmOF3K2s2oLnatWng
nqZERxtZHohig5jZFfamQJkXau2nLv0TxElK83jjuc5j9RenFJcmThk7zKtVYKCVFR2ibCPeuSj2
aR/deqQX1y43qFM2BPBU7V1JwWBVM9Mb1ezR13McbJlF2bnML4qJf5xUvXYRoFs6I2fetJjCDo4r
1m2YPultvlVhca6qLC9xQRkYOoMYJDm1DZxmnFoJ6Pw+GrB+tLzuCMVbjjlW7zyVJqPu9tIkNRqd
Tj15dMDzUom36mBdTE0tNxgoFgSLasjibO/QEcyThvKTbs+VE1YMJDS6DQ24bLL+hl2q6YfBHWjL
ROqBiDdziU2bg9Ty7kmHwf2H7s93PxJkhCudwcbGIyaE2Tpw6gEYvuUNl/ZJhvFV78jy4oSImwk8
xTjaqJ9sLIVmH14awEp4qSjthWb1VLTMB8UoTopE1wuthIIMBqaR8eXCcrJnBlubMHSeO8sLN6Qw
nKA6JfR5izf2IXrupBQgM0dYYCbkDhUdeOOxMN8Um+3XY2hb53lEHzHDl5gQO7XokRNYWbkm704s
ssZ41Bih4s+G/zGFGyw1pSA4yrF/dPjIl6xhCpxKHpkOfZrklWfTlg5Ma8Tir9yUQOfsZ3kvrTS2
TMVIkhip+1KAMoPw3Bc2+QqeVDlBxqsQuvpKHShbmSnnSQLWV2NohPe4wtatNlR3FSl6YWnsmzIM
+AP0cmtZebTKkTYv3NpxNiMYkr7Gid/U0Ts4BvTC2rKyLJSy9YtP97uPmgk7YqBO7KNyRdLwZTDv
skLR9j1t8kWIepEGYU9eunVfg3tY61CFFnXiHMuB9pNDX3lQsX71sapvDfiTsiiUY3vtWls7JvlS
OrX5GJAJ5XE+XPpA5JcEhIPyLZNHUnAYgdYGRHPN37mxi7LEfCcI56ShkwaxrD+Zmo3egH94rP29
PYFzBteJaG2Mj1qBcpNOarHUCHretPoHB1iLkD14jjhxLgcQCigeiq3PqHqM4BTmnSHQUXvbBFBI
76hgqUqSzcuQu6XMb0WkPpAVPr6loJiBYAeL1AlJCtat17LoL9gX1nkykiBPl05KhKWZgdEVtTcF
Ttos6BlcNJTKtgecuCBte6CEYqdrNXD2nY7PoNH1R6HEPgWcjDOARvVxyOqnRtGRz0MZWOHHlxvE
Gsfazc0thYk7Gfb0wMZdlvlndNo/sDr+EMje0Un0O3OkwylE/wrhgKQBH0ptgHljQeME7EDfnAvy
A1ZG10xGVtSeZvpilcD6R3byRWsSXFMya/LNYu8npwoMOieYADvNNxIfMBy54lUzFcTtqtEdW89R
LqQGqcv5FfNivhuNqXdVLb8/usTRYLjgbdP7BRvmm03UJ+7XUaHo2vQ75GCQeiIvfApq9ef8GVU3
nGGlNy8F19MNRC0NfL6EFaXENGynz0jtezhEGBfDKKCjIPxLjwf1FDc66QZOqby1CWzMabXlSGK7
5Bp+ryl9RihYnGybhLiAELQDlej4A8xr+V1LxNEKqvpVMYg8sTUlO1F26c6KCmHFUZvkHeHvZn4p
mx4NXuRRHvHbgdlbR9jDOJb3JULOxdenod4aqvibJsG2kMGnXlUaqwfbJ22Ptrj+7OYO7hK+F13S
GUm1/0qlusKi4PmnrqnNsxdxycgNZ3gfscp0wipwemGLHMC8PTLkOfbMmteD2zo75J7iXkUHs5hf
phovqMGMz6Ein0EHDncdPAhLZoWzA5BDcJOafZtfifP0EqLFfWk8u18HsjeOiVJ5F/LPFMTagmb+
ewrrKCvM8rvtBeVCtfTwEWqYstUGwmtkbSn3RqGBbpp+iwFIg2ZG9Un4Gz0VpC/XRmYOHQY32oC/
qZnB20/zBqJ1fcflqnhBoKqvOQ66YxEVJd6wLlxlqlZ+ZAjq5pdCzaCjnWXmQw50Ymdl2PSR8hUP
sV7zz05f7DDahZHhfiggpJa2UAwIQVZ0VNCUrws7M2+u4z/OL/Ua74E8G8oGhWqvy9zMjgn73aXU
E3TJVmN81LHza0PaCqEmY9o+CHesaE74+U50tfoA76D9+mLknHS0bWfReHyGWdE+oPMJokYtDGj3
/bD01ST71hkvyhhrH3gq1FXRluopi7P6olEd/HpBqhxL3Yg/Q+LdVwoshVMLVegysI5Llyj7byTe
xWUH7cZC6W4YXXYeUELgRBI+kki+IkE7zQ6HBTJcxXY9nl1LVueusZIVHD35aRNLM69KifyqQYp9
tusyOIu8qVZJZnNNBrhzctvd/CqGfOay5rsuGXCl0/wC1Qntj0F5mNfHcjFKpAOsxAiz1cmp8Dvg
t60+WpxlXyvkA1HIMse9DLkIT2ohnVVam/a75M+aX0EdAokcoI8rJ0/z6A/a1CAf6nfIY1+/2pxQ
C0w6xRV5WId8TeZrnzPem89eOX8GWRg4i/XUv/NsMzkm06lpmty/WUHGS9kwY83fozludRd5un0g
EVNbD0bsv6VDs5l/i6ujidAyaxeESsDcoBgPbZA6a3Ym8mOhZM2fUyumWBTSiu7NoSyQchrhxrKU
8LX1iBCb/iO/p5RAelJ/X2moYAZ7JPqD5KMXhgeH+RWRVzcLvAXO/Vjkxl5LcHCH5H01msxuGYkQ
Zj/2H4GNvsxUh+BI/Jr2QP7wtw6VzQcHj0o9wHKvts9oX/UpacjpDaoWn6hLms+xRhMNl2uNmJIM
JlEd5zfSOiPBj7rGges5DnuV5r5lg2WZPjXPbJ8Cam5dOtOuLzhXkCRMnxpG40PXqc1TiJtpbxax
sSbyePiwOgY3lvdR92WyIdQ12zuxWjxrFPjm1VetuoNCn+jn1HP7q4gDczF/IMy799qU0WNT6foh
yGxsftMXgTVkEll3b/mQMToh4GDX9aZ2G6Wxm1eRqD+P7vggTmEd6HcmlNivT7SIpJyA5vZ9EFra
sR04V88fSablSkPh8mpjv8XSX45b1bGiVzUwVvNHtr2Pkm4MKByopXtfD0TyORaTNAUs6F2einpR
VIW4y/ExncARKMv5t9Oi3lPmGW9ZajI/E5PCjfjWt1xlaN8M4x1tDrqOBhnGfV5qkDCM5LEhCeBr
rcgLgAKedVcVaPrZVugLzE9U/nhBwJ4+t6OV72snYo7bN9EHLPp5bZuR9KmiCsy9H2dQH0ARngIt
e/jaOlWTLhExVJzLXXkxfbKz5k8tRfPcURh9lKKLDz1hv19/YKwcNS7077ZXNBscoOwyfWY92yVC
vOkPVgSWpXkXa7zOvc67HUIt4x2nrKr53/qWS7cnItDnhoYFi2t77WKNyfKY8BnwpfsytN7pfcKY
183inPlALESKzM4yMnnOI8uE7QdkpmhbrqrNg0PuxD6Uer3oSPcmLkBMbBKUrk6DStFp7WtYjw9D
XRrnjKxp1c6dbcoMlkvMpzVEyp0WGKi1uslAWnXGCrL6sKL98i7tnPaMCGgmd3b2jChtHwDZXyRu
oeMTsElWZQ5IQoo8S51ZtWc0EKgDGm+j1j4qsfFOGWMXh7Z5Q05LkKvWtrvGqrWNLzlGKzMnlYUk
iAP0tuLoFhIR07TwQJDDYnSi6U9LD+QjYNuYb/YmVPiGQJmyL/ytHWDd+P343183v3he6JOX4+tu
Y/hbKEbH+W3zB8yPj7M1ZL75+0FO484yk6axaAgfY+5E7MkBeSKAE7D6rYKdcrSrATRegFwWc/K6
jdJbKqGkBAEzIF+px21m17fAfyV/ymFAnMQrEDH5oWowExTTImpUxrp5y5g/RSiCVw7lSx2wcVVl
ZSKOgXdXkhhufchaHfaKI+pDVsY1IJosx7sXQ1u1e4xg7VUajfX1gnbKSIjIXjok02K+FR1VilM7
HYJRhBDSrHyEROqPTFH4Qf6U+TMvBoJ+RhORHd0YbUNgMME5ybAOivY1qLzsCDUReD5wcFl1a8Ms
ronUT9Irq+28eTjKKgLIyY7MopK8XCI/MCm0z/OPozqaH1BYJWo+lRyz8QAMI6r5VIWZygbT/7No
cV+A73lSQ79fVpgtD8DB2VZCVcdlWItTIBD+zo/Nz6YVQ3RLJ9YE+O6KOCRMwWWBckauGCggkQIu
O/1vPvkKqwzB7SKDvhgjSlc8/rQtw7GnikBafFMKsjy3XWdaezHI7EsappYSzIuYaPSomatDPiCO
yjwuvAimgBwhxkbfAreM6hUU7+l7vj7dLEnUme8nE2gXQVRDmES9B4W6q2gZ7kbRpGuPUxUtFkQl
I13rlWVScgiDmMAWBLJLC6Hhsq3L+8ZIm63q00jFxtVvtUqeLGUAhxhE0l3QhaYhkiOvGcvuFhjB
RmYFplPPcQ5MFg0Yt2ieAKqTxFkeQA9QhGwD7IV2LxbhBIjPJ+a4CLVhLXzdIrDK/dZV1fdQusnS
bsqI9pqO0T7Nt2VmXeORYCmt725zUNIciDRbquZbX7arUunSTe2TuQt5agRSpt/GwLHObkzmTSPv
lKzwsZIDMk7DHKQRbz3jEG6X4HmMTVkozNNJGl4j9QXNTxoxoFVA1o2Fj9bVYBS10bA1kbWvAe42
FyUYwz1Y9lttNuOxDvX4mFZG/jAORbQKINeeTSvTsbgp8XJofBO6ioPkHIrQoW0ElGr8QA60Mgiu
LlNjLg1LZ1D0LWqC9Go3UDALCsSkWGZqjlJZHZ48o3PvoswJQdrFhBwRx/GgEGew4HtweTXUbCM/
DA5ioMMRmsW4iDshdnPsmG84kDZzCbgIk9tX8FlTZPG20qNjOOVEzQuCTO6cShVMZ7XTbEabnWq/
F5EiULllpESoUvkGr+oZR2y9ZADmonVqbpaPeTvqaTZQEJFkER9UhUNetu+mHYnN0KNCnfRwsjKZ
gtshflAmOuuCkT/HNSr2zifwrNVEuUWJd0rqAY3XPxeZhUZgxM8Gvzn7dP0E3w98maVv2V/r302Z
Un0L+6vJWxSdky5wXlByAnMvb04GBaOaNIx1HV6DNDY38SQtnB/CSvfrVkteBF0F8za7yuK+J+rF
m0SQ0JWrgzboylqV/auHHXxLteYuEYHKkejlSHRdIg7iyo8JS5z2c2wLkyhOcdDXwSYAzD+qe8TH
w9FM+lNE9CpcIZfB0SRRBECLzHlazHdVNCxQoaZnVMrnCEmzfTf9knmR6AquVIR6FLt89zBOi9yD
I5ykeNqE6usAFrNL1qpPs4/OnyR+88KeDHbzrdlqN9/iw3T8+fTyo0kxWE/RA/MtY5IY/r4731Jz
uUomNd/frIYR6XaeoYUbX2AgmxdJwXlstt79fsyOsDqHvmcsv4x5YGcZhCfVwrclPnfdem48a6QF
Cu5u9upFGqcSXx8RniUFFGaDKMURka4UeX6ERh8DtgU7taLrRmnU5tyukfGAvUrm2mbsspvRjhRq
DPXeraEPJHiejx3a3UU9cL7wph6sUpPgEpdTo5Qr4rywGK2jGg+w30+bpJkSL8ScSTxpVuefE5Uc
Qy7TdVXZpbrdbPog+lAbMzyarbcqBtHtmskFOp+2Go5OwpHQpdmqe0d5rVnQ9YjXnt/1B9Mw+gNC
F5duAOrtbMp5CMPE20dkATJF4qSdSA41LVUBIcz3HdC1ntvEe63DbgkcHkBFoi+TwsmxJ2OM012u
xZMas240PL6x9NKN7zaQowmcGKZjZT4dzLf+9phnsSM6dUHHlf2iqUkIzlEbTLracB37YKGiDAsR
vULAAYSzLgDq2hhVvH4rE7Wmu8tkTMvgcqZRsVH70L72mDoaprkf9GAIjncMk8I0durEJTppsqkU
9KSRjgcNJWCPx3U8uXKMTjoqnoNboG6GW/AOjfMc0GJ9SsyyP9otrL7o0Ted/iGtRueSojGAB9KS
QEhDUPfpLRm0xOEUAHjBeD5cIc4PS2CWgGRtC18AMqhiXWnAr1ElEP2JjICsrmybRJZ/l3RRQi6S
Rj6Bn3iUlMNpugLdA8VLd69R4V33JMGS79F199I0mUaRJEyyybDRANLdJaiCB8vS71z4Y3BBaN2U
qO8lxZdX4aDkTorpbB1iFCWzNjoJdGILMejg6LQ4OsncG+nOkLnZJp7zFLfh91J18/N8j1o8Q8CM
k0ocOtGywg/ygsNyOShSvDeGYoFaEKgvtCR4IYB9PT8u85YuguYLdOdReSuTcptlofngdNkb/Fdt
5UQ6NaWitnbagABGG82nXDXLFyhMYp8TCQryNK1eMsTuCC5TmkLTs3aEn96MJ+c6kYZV4g1gsoWv
7NWMcbQkP/qFpOQDw3nnk3AZ/g99XBN0H21VtfYp5WyCpOsf6ktkhdV1XuhVHiCe6J19WEzOwjwT
H7VSIh5IzCeihAFdhAw8Krz8dw3tduYetwLE8U3HqER+QXSmkQKTIvO1O4BlDc6FkWzTYAINGBiR
adVHhyoyhns/LhUE6tYAWxRjDtqvmk1dIfuPwwHrBTJ1kY+YzkbOQHEzlHvVN7UdgOwfSYlatUnz
/OYA2SFOpaLYBopwpemIzmBXtRvGDVh/uVZ+tqAwonbn5bp66+3gUPURAGTLK56k1sf7tMc9hoKL
erJ6qSrFZCWQ64bC6tHIVSOyv74+k67Yry2CcRZxiCweT2B1j9+A9BuRuT/ABCfrCocSI8iq2Xdl
kd9KGhxYOCCijCGir16/WE76QGdKe4IoWj9ZuKEkEbfBUIf7sm+qa8qvsOSQ7Gq9Tk/zkR5YkKkC
Yo0HWl0D7+Ff41KXPsRp3Jx1rTzP94REtKeoBZ0biRRY9wguc0f/ulPw973IPoY6myWfnUOdzW1D
79LG/VsBVvREW5Tat6lLVNymdm9Oi7EdT2ZIHT3BwcqMBdSsVrCTOSHOPLRPmHE0Tj9lCbXItYZ7
MgjyfevTbXP1CE4UYpF0oKGtuYw93TbVsd4yS/B7nK658D/tiqEE+Hb62s0buisLt05lHlzHy54c
h7KFVdjv3lRKoFSZn2gQAXXAkrHJIxNkTjkM3+zYWmNeGt8cp0URBf9p5dl6s8qB5WwUY6gf6wRQ
HxjN4FvvgZTKpfVDCYs+2igtoBmGZ/Yhy+s1JzL/DQEkYBjbTw5EVM1p7syL+hfhePpzYaoBDUQu
BJqvas/wMX7dnZ+lw0mT1GSomFVu8Wj1nJz7wXg19GrcFkCdN8SpGa9F2b+2JSEGkBB/VqY6Xlof
xm/rxFcgVtnRDh0GuAYVYNNKoitVy2RplR690gB7+1TeVa1vTkL7HomH/2S4NALokgw7T7Xlwyjg
1ACMLnBfjd0TJF3TM36qdfuZ0Ux+SVMs4Yh3kmtM1sgicDD2gYmmjzNEIc2GcoM2MXw2AsjuUUas
Rx/ZH3jY7gtbK350VkZrxoVxM2Y7ij8uNt5ILswcnAxaMEqkJi7paPCqA+p068kdOw8mau9tFTkC
NJSKwB7WdtcgBrUeeOPeAOd5Nka5EuTd3XLO7EloPLdAlx4TjvlUN+proHiwhwdb7NmJCCMz7WwN
ky1ZNVVTHwbDMo95Wz9mRfwkCnJtQn18j7XMJ05AY15T1cFDpVRiBdsEmv6Yty+85zUqDYymBQdG
Sat4WRDUtRxq6lugzZmiGYb9MmaTia1aRpVuvep0+JN03xequOpFheHfV4lvcRsKpv5Op5S0o8wE
Ot3qjF3aAsDm+orjAqri2teoy+BArK50hZkwtlq/NCK3XmepJh/LwXBIQk+tQxzp9PRMYgPrqPHg
rdHL1GPzHEaq/+Z74RSjp3z6QqFHF/bMXT3oJwNn5G9V/93o4W8uOj0/6wo+3rRsxaUKm1sPhQty
V2KewqZ6L0tyOmIvJ7Zuqm9adml+2G99lnvbqjbFUye0+OjUiYB5jrOcs2nMyDfVn8dRfoS5WCl+
VmOVsLT16GoeVHYSxKowDLfVSGHOzop635q6vQhLh9lZbYNQUiCIaKo3nJDKUFcIMrml+5WdjQaa
g2ko5xCR9pp+cf6QY8TeEKKpLX/9g7UWr0iae7LgMkMEjqqPKgg3qJEJWe38GIrztFVU/bGIAn2v
RnF+zF36uEJUmNTM/sEfe+UCpm473zOtljDHOKzw9NVIQEYsuTS3VqQi6N+jMftemsKAC2XYaw/U
JdMI+dEhiYU6ylBsSR5bcalrGhlFMT5XPcILYQfGm9M+p344YP20BwSVlXLWVSMBjV5NUiL1SIrc
/16U2VYqzQ86GXdd6CIsVHSGFsHYHxXgUrEvwudAGeRRQT638NPQuQLKcq4clUBDakE6KJqtHzit
iAT3iS+gTRU+xsm+LCv7UA4WTgpVAVHhsRdWFRVSmCOXLI3OKfYgrncE1o1u7W+iJh43ml+Q9j1N
pqsEFLEba/uuq5zHWCgIYILgrgEDBtXbqS6comRmX+KOaVU+/UL0TwpRiQywim4dds8k+DRnihf2
paoBGipFa95K398mzjBiKhb5nqZxvhoLXEZByntrs3AOfNxzpHYvAZOqm9Z7eH/hw/4Pe+exHDnS
Ztl36T1qIB2AWfcsQgsGGQxqbmAUmQ6thQNPPwdRaX9l1fxmbb3vRUVRJEUEIdzvd++5KqjKt3ny
+BGFVb6y4wH+XDOyQssYIPBsUpBEJG1a9IWDNozt1ikBcpnormlk3g9Q7zYJ8hhJ/Rger+dISMTQ
wFtogLldNc9kkgE3ZiHdNJwmtNtSZxJV6j4ZnU+9zMS8hR/usdhnR5ul/TK4NtgXDd0f9fzMgydJ
oS037TT8CuYVpaZ2cDTNdRHZy8K7J9PqLuq+7z89bixUkYZr9KIUe5AB2Kuf5/ck2kH8d09aQLtO
U0Tc6gIUJZKpS4vr3yYEmXPjNNaD7TJlEZE23ZlalK4GTNg7+ryCDS0vS0b4zUc2MATq6uwnGg1T
NcPNbgZ60A+miC6VB0UxteNi53j9sMwtLtiTcNKjndHH1VnS3Wt6WuwazzB47TvsYpM2TIvIVKAZ
Q3tVukX64lBzcWzR6/MW6j5irv+pc7PQQ5k9lG58V0MNW9m98O8i02q3NNH0x7GIJB25UmyNgnmq
2THLEv1bVlSS4W2WHpVrbBu/5R4WyVdHunCzRIDrW1sVRtmcothapzqJk0Vl9fmZchJoe3rC/Mlg
K8TT5peynmQ70U2Wy/sSNNyaXz1dI2AZFyoV9QsncK0WSctk1LbZ+Nn1zdUqTm1jvdYiAr1Ay4GB
+WGwDUsd0rnVYovqzPpoVW19LCPu8kU97iUGfIppICcY/ozhy4GUJXzmWHuqPrJXvtUEnixieE+q
Tk9V0ll71ib5KrdNZL44tI4ss7i7NW9hW1F92jnVUU+0E1G95NZLaADSaN89oXwBQ0v18CZJ061N
PvloRAHMkEyDlUQUUdGscqJUWrzUCTPKvHtu5QYsSXbbgue81arJ2NP8er5+KEsM7LSZuYRjNd6W
ZvIIpd997IHKYS/1X/prLrl66RUYHVle4qhAABZg13pVNOvSTtZegU4Ch70NC06YcoLrXIMT1ljq
ZM7WZFzxbgkmvnHhvDuiqy7xXJfbZJn41GlmtQopH5LRNZdWS4xGRu9x1/ubyhH5XOOtXlp8SXGu
4DtncEA1zW4eEocDlvHHzvNlI2iElUh/mVXhdskfeDUQpeo2POKEWcjxs+3m7a71rihvwKkRBLsB
BOchgrA+9qxzihrePGuZ+qPFVtzrSY7FzjWPXagmgh+8EvHYqReCJ5CF8FMwYHLVy4xxaBkDXcjw
r8xSJvfsIfLVkNf+WhSi3jkIGLN2IE/XhwiyBuR/6lt82S4J4rqP14cEaXc0a9rGMvUy0D+7qWIZ
b+eqaCmFTwRH0w9B2KWnJuB2bOc4YAzVJru0DfVDEtCLkWVN+Y5SdSa/96o5Gh2XTc/SiktB3LF9
9TovvaUgaeRyF3cSQI3wik3DOAdDSqph2+rT7Zj5VHsz9nlsJwY1PjuBHiIEdynjNijJ4gnNZq8e
ZY+anxRHHbU2lli3iV7/8BNtPERdQ6NAWZdHU0vYqEgdD/lgW/sW0x6gJuM0Nmwzi9StWJto8RaT
rcMxyb5NDel9J+z2FPf+jRQqZEtZYDLLGDhrmFpcF292W1bwuBC+qQncJklvHewkYnXtMaNCxPQv
XtMu/VS+N5brP3eFCwyL5Qge0SJ4npSTb57Z5OekW9L8DoPJmtqE4SbcGjrlADKskicnBENr6MOp
MudpYNYYd7W03X3l5a9GHRp3+FiOoFqoOiKX+uTmxgEOdsxAppLraAQtEXhx9KmgtcTbwTODx2oY
h0dzgrRTg9Cp3PakObK5ZwecMd/zg5UKNOQFMCuEfeLq5A4MXvVmsPBmUedBUMNd5o0bUWAAdY6L
B+1arV+zwOBBNAnimKVACOrZjZPQq84ayDgqpZDPCkqF3EF3HsO2vZO5nX34JlSIysSQUsuHkgY0
MAVJ8ZaXkgGO6/ywGLPTYEKzjeWwinf8LQHh+JA5hXFCptJPGaOWE3Y8Kkdr7abNKfVBlnpz4Yev
qzaMjoUMXlo0YSpSSuQ+tu9ozueoJsZUWdlj0JrdvaV5CyfLmdKzDs30Wv/oNA+/ncbMuDPo+FNM
TfcOaXDs2Jn1rHsW/aijhvyfMLwGTs0lbgSJPmQGUr3XgHVIn0AV0K3dRRPbVyiEDLXtDboeIf6A
XqPee8jc8hTSpIho5RxUMTdy1+MucrjSLRA9WL3p0tqYqDp3qtcle4LmRTSFfXf9UBgCqsyLvtw5
ZYFmyF0zjfRgzW01WbblgKqJzfJmNJ0vG0lrWVCil1WTOgRdRXrXlupsOKXc+EQAmdx0mIiYJseO
h+9f6ekzO75bokrVqo46Yna+DhsH4+WO6buF8iHFTWxWdy4WiNYz5WkgrnVp0TNINGpP7ozcb0Dl
E02LN5ZmuSfRRUcMzuVFOJxMM3rf1Gyor37KUGREnMwRVXeeEfpbso10UaTFkzmlnHxTdq5Ipqxt
wuwYXownEUXVTkp6o2lAxMswljumYpgR6yhYF8EkT6nt/3qI/Bq8dT5lNPHl5UeWaeJ4fdCaFjME
uUAkF6rzsGMjIxTVA2Z/497timSnR+kMLkhFBvYrqjBAzPVZyrPvwU6Eom5hDPBQZYtKs3EguZVY
tUxVV4ZxDAc9eTOAoi3H0ejX1+A13ETjQLlSjIsTbnUraFa0spgWORs8Y+qBJoEFY95FtUXRkfDb
Xa8hG44DlG54nwA+UVIJ8OTeIR9Cb2NE1UMnXI9+69GjaiSMV008VWuAIdmchC5uIo3upSZ+tOfr
rjQib9tnQ/2INYSNfNOaS61tvjOBzcQe4ZaVgwIqkGLWEF6T7XCpH/xydsHkH02QydNIIz1m0LG7
GyJOzEB/svqO8pIE61VSmdpeM+RlnDT3VhWdeBxbzveIoNif++o+HKclE2k0ajxwbf3uV/30pgR7
UCewYoi4vItBhA464E4KiWChF3l4MJVh35XWSCecMdnLHJKO1bTWeRi+h8HozlMjiTIUuIE6JNgT
e8lNQlsxcaoxZXfqVyu4OzuHPr+X2Fb9Jhl0fW9G3ZkTjUm+SWVe0OEXFXXgbo35UA0LWl3IRByG
vmrW1N4wwI4C+6iuD+oW1ac6tIxWi0WInYfOwe4gElO/pcK0XdUUOGfmQNl77llvopp22WSJ+4oI
OSapfVFY4tuWEl9xF6vL4FY3rA783RDp2G2LJH5iHAgBZbaTe1Z9cGrW1p7t2xdA7Ti10fQSK6Th
i2EqpXVuEOOFtMpum48QlScz/44qyZYnam7TeLAXHBf93kBQObgUjlu26V/wTcdLIwnt3fVdzF5g
nIjmnqlavFFljmetryGxeJwrlqafcDMXa5RSEGXAPE6F3uundDC5osfcEg1LNg+qe8s0M7qYbtM8
FCyRNWm+5ULXnyLBSyG1/Ndb149pvVcvqE7cuhCATzGhqwcr9U/IKNBbRiSucuwxNhn1Mle1D6Kn
4JJh4EEijNoxQpTjO8LogzXU6iGqmgEZPSEAIDAsd7T23jmNGS3idLKWU9M7T7Y3l2QUon3lKTEY
gzH10bXeUy3lfcSpvg2dCX1Rb8/dRPyEMQvb9jYQYI9C5X3OKVkzdnFohzLdpzqeJz3HvIMaFzyC
98PMHIqDG6bq1tIJm4VRMycHinRPyLY+mLoRHJJNSg3OTZwCWfHaLvhoaZFyu1K89tDXNkUrvgcX
5dfoUpwvJgasKtW1CxIyMJ4pT94wLr5IhpPHfOJbDOzG96LFnlD4mrzn+ondPiHGB8bVQaNkVJBC
kny4PmhjMTfc+O7BHDJqdFx/op3IjW6uD1HHgKMKrY+rghviszQ0SLdl1/0wuUTuK3luwUbsEk11
uxj9lXl674HEZsxs0XxSMGnDXm2QgiTIiJvdyLY4sUhbBRlD3b6lrBXjDhs8G2G7ddutHoNMC23N
oXvA8nYOsu8yqRnjVaHPFojJ5M77JIPm37cIXNDwPcrSC/j6XNIo43UQlA0LwgMqWGUP5uKajPtV
5X3+veXh63+Lxv+EMey//+s/TJuM8G8hwrnK/G9F43doXL/XdPz6gl+0BU//A5HJ1+fwr2P4jkXc
8BdtwbP/gMJg8lnhkKa1DPMv2oLxB0h7k+ie4Qr+5/xGW/D+gNiiG55tgRBwDc/7n9AW7DnN+FuQ
13ZJOXrw2tw5xGtSCvL3tGMwaNQJEind58CmWaCPd4GvGlzwDWtd6Xxa3Qgx9BO83qX0cbmnvp2s
+sZ7rXzKQJmygoEcZLCu7Z5TYuRCzOfpJp2QbPpzilK5NAbFpArP6y4HXen49X1pCJCHvcfKYmBD
i/aYrKxsrp0L/f0U34IxSZZjCjLQ0d8S9NK1Szhl0TzmxTYdp3CXGabkGmYeGMqY/10E9N+8JKbO
a86rgqRM2vbvL4nfeXVgDL69547t76QZWUsA2LdpGSEHahpnJ4UXYVPSPTpZt9jVd2wbMPsJMoJl
BjCVZ9qWTBA7P+fZyBsfMQJZFQ9uUoiN13Otlb54RVUv978deb/O0b/l7/nz/eMP6tG84hno5EJ3
PQAfc4L4t4Qwrte0ZE1Z7QMZvDINpUnYyu4zJfRF1tJ6zjXrLh9e8nn4M5aVj6EXzgMBo5ciZkFl
1Kh2isUdpNW5IKQw12IYd+Rk1kLFmI3ISZnETBi0fvYlvgWLKc6i8OSS+75aMD08WoDtuQVOW8Oc
7iOjovFXq39kTgKaNmiPVRrRglKo49jLF9ucTrCFZpat92r2kt1Bi+YWGXt9YnfTi72RxPAhvTOr
CsR2Lr+byE+eppu0D6adRmwt03C6Aj0QhLPXvY1sbvlqlUQhNwj7sw6nahGK/mvMD13l2cuMrwOP
fudpBtFCqcEOEb2/EO23GeJvTMlXeXGASJTKBq0/26W2eKkGyO5GM8/Ck5jt9XPJQHfZm9pX23EN
D93WuQuBx7qmOy71nphMi52GdIl+Uw0cLUPYE6vS3T3DisfcbCmUUfi6Wr6JVpCWjzr73s7yLxmQ
HzCHfsv8MMXAZHwk46PqE3uRKPvDC/eGZ9FJULXnyPGOtl6i7+FmXyQZZaeZB8A2fpsmsfapsF4U
tQ04yKbqI8qaU2VPFhKfxYB+Mre0OnxMCSFy4YCpnaZqRaDitXRw3RVDVC6rua22KkxiB3Cz6/CY
+dO0pAsQYQQixjJKPevOZMsER2SF/ZVyqKq7TzQquD30jtpcs3paZJNB6U2vDpnbfgY1HSWERNB5
baos8w9NZIpvOcDU1ft8Awz1XnoEBMdyfMv6p7ofq2Va5c/lCOGwbT7dtFrHdvfqekxy+jb/buLo
3gxrfClRdFcn1BVHXf8iUJvBkTGnoMfBHRHstGktiQw7QEDKie2M0u1Xl0p3VZinSgdQX9AiGY1B
DvFYg/hJbJdxJkC3qUtYmhJ/r+CV6SHIOYZ7SdvP2I25zOAmpFKsZc/iqWHfJPWXa94DXz50fvbU
GNSDSl3hJca43NF5acXrqebP4g08THM0LOVMY7jnje57yD6ZcUy3Z8NdLog1LYHIYANwH9OEGK82
3cRlqK9DBRs1jKUOUgXTfDbe9VFxiUXzUZiokWlPQXS6cTiT5kaF95ZEX04qqnABleTerjFIoiWE
JRf6XA7hB1xYxeNUkCpz08/G834G/C51OiKsWx9awyrLBNtLMiJeNgpcbO+8xvw9jRgaAJD4BERD
W1dP1Hgfql6ecWx8BQ5PIIcMMA711jWYG+fBhfjnKfbxV+gyRmpzLqldr+c85oLINjDIgArQKeu3
mTR+0IrdkGVR/qK30yfoqhvqcynxExglmdmi0EzExCxFPWKjF5hYi4vbphsjYfo/tWTWejEy1kit
O8ZwK/b3LKl7ap48aLfJzL8jGaPtSgRso5y7YmDBk2HsuVwDix2aW4iMFFLKwkbwpNQEY0Rch5AK
g0/TyW60PHwAOFMv4eg9lSnVblMAgCgY9POfPxcPDrTPYgNtngFl/MESfDWf32PDCLbmVKqzaI9V
dm3F+tpAK5ps+dZX6PdTr37ga52XiHAbNatct8Y5KA3m9upH7LuvCVK+UP6n2QYXOBOrZgCuEgXN
0vK8d09ZN9I7Aup3G19uqJ15nfajPgZk6PADl8G2SKHERlSwhlXH5EnT44Veii2TFti8YqZnhA7b
eRE+BoNj7GJaOkyTS2bYCrqpDLkhowTttd4jEb5YVIXENcqP694Kt3iRfn1MIoeKHC5h9DJTLvlB
50UEpEndTBEGkdyvCV1TUhiH3oqCkXJBbghfNvJqU/d0aFEGM4zYQAffE7gd6Ux1CJty/3qGNrKj
DBGnTW4OGwAOdykoiCBUZ+Hiupa5+2w0kNST5juMMEr4IEQtaNBFSz9Hzht1ENE8nlE0Mn8Kf/SF
YNkNkTjugR6yXmi9M69aTGWakxyVq9BHc9NsomsqKyjcRBcUCUl1Jgw/ldXdC0JWSmbgcJV+UHU8
7CIhbvwh4tZOV/WmINm1MUfnTrY2064s2xdp96g0grlSH7m+cO8B3Eia0vjKKroOLIqT3IT5nGs5
b4lq6DoLzI9SC17g5pysoMObiZV1A491a9lYTGaRz42YdJFFXPT1SLMa/Xy+P9onZgNbCOMPsaNA
OLiv7CMZJGVQaN/jMvoYs2ndCcf6cFiIxEwPa82kvsVW3bKcsTtJ7d7aHk6uqeNQLFvB/pcnqFtI
937JlQW8VBi19dmOBDGmFvY85SwLr2QqEJo6TYuZX54EUuexbeT35OmPFYEJqnSgQc8HvNYQp8cL
2Hd6sYIHxhhMFD/wldPxDe9rMVrNOhvjrQT32cqKPw9qOTyAx1ZG8obQO74X4FaZeyaByR/bHr6n
iOhEZY6E8synsG4oY9Fkx8WlWnau+zgI7qDSO5htf0vxPISCgygw4gUavy3XrWBqP1Ih2MpySJw2
MBZPQ9C9TBhGuRZnAmL9zdDaD6lyVm6btG/zS9cGcD/nv8fgwIOquu+JoS+Hkv46uANxQBAwwnZf
pJEhaUIt72hAaArj1UXt27j40lo7/e5zioVLVttt5BDb9aujn2rnoevfbW6Iy8m2FkOQPwlUjLk8
pWBWXTx7uNgGBkShAHI+iotmDncxvHTM5I8sPw9apx6DkNARUEkuTdNcQb1o+KrFJJ2n67Pj9ri0
Z5ppOqYYoaqjJeyNmfgPXix+0HLAMa/cZ3bD90iVpFYQuBJkyOBWjNWd5tf84vawCkEpBoQFW6Ap
G+X76bnrP6ce67RMumZLoMAnL7kWJSBjpxn2oNHdfUsvFZVl9EgXkDi51Bujua5y8Gvt+DZVbnfo
BmOnNFstrRRWAP3OOCAGeruJ6yEI04FMmjjekZsJ0DaLTSlsfAZTtLbLrD0W/nBOXdPEqRYDWs5N
QqSE8ZkKROua7IbT9eVNYuMvaT2IHCY7mMS2vrw2ppktU4uxmtnDUfYEjJW1wjylDW3vMU5CQRQS
JaWlRhhg2IPRLenGytd4L7bwbDn9jWHPuqTb+bn/I5LAdHMcnHSz88LDdI8QnTHOJE3NhK0kd50F
9S0UVf2S54oboYzQTBNtm/gQoEBGwU/IumZJdBDnwl5JoipzRWwT1NaqRD5cAaFgnlLG/BEHfV+5
2jG16Uodew0EmbRXIg0yxKPqISSrQ581NXN0dx271NS2jcPpoVUZqGlovcs0CJlXRGacgmPCoVs0
1DtcAxr9nNwAqfArw3F99/oJYwR7IYZo5i2UB3JYVJyjUayun/zzC6xzWk8YxOcEyF/f4vrWqE/9
xu218zVAUwy6vyLqyb3d2oZyEnutu9YF4Rg4hCWynGbKkbUyB8z1gXq1X9/y+m6JET6PIXv/mSS6
BoGubyZ6wP4iKJfSwxgzJ4/yEHJm7gzl2o2RZkvT2GfwLheW61bbCL/n3q19e8EGTh64fTy4VA53
8Yii5ZS8LGSZrt/m+tb1R0hAYwmecb43EPScCixDAcTjwiQ1xiK7UTRYUDNSAAo0Nvkbd9+7w7rK
YMqVsZHv/VrXj4GP6p2G3nQLo50dk+WUW0sjchvZ05FDBmfTTA6D+m5scJTQQFY1WJJLxrI4cePb
MCAjrWDYrkpCI5yV08OguCkoJjkXlwanVR13DOucjNVcWuHSHihhskVRrsgKO/eOaUQHkxnzSpJm
Xo5uD6MgM6w1XTNMqEYN2LhXsW4fcAglFFrSA70WfUHbml/sbelHN1FYP7eZplglQnRLzc1oZNVJ
bykR1iinN7wsX4fT6G80o3TQovn5jaPkzdA7b+gLX1M90c2ZsUptaqrKtE3aEKSDKQ//RCvtC26a
gz8yz3CcKaKsi+tDXnKraDOmt8T10/eJG5IX41dKS+Lh1XydtXE0rytZ32MDqo8EIdw1fUcPtmGq
0zCxmdKzsdm0XU72HamD8YW8M1TEXj139uzx7X3TB5Tr+i1yK6cMS438s2/hWmn+obC5gTValh9z
g5UYyNzmSY4RNV2az+rSBYAdhH366rrynqSKiwAQq00R9fJxmPKfVsX1G+jZ0lB1u/cHsixjP7zh
zsX1PbjTiUPEW3km1WzDQGmwMHvWmAw2KNFzj9iWfCcmEwjZgi33KyrMXOvlj3e26M9JEvtbfGef
dHqMtAXan3QRhMckgOOhxNy+00bxbRu00a1mIYcHUsGtMcUBUN34qAnNWCV5z9UyNS8wSb1HqTX5
Xus7wB2mXLCrF2c1ooZ7STn1mHpZseaxZ96U80Ov2+dxcPolymWydqbWfIpccU4Yv+2iTp0aGszP
PsHoITbSnWfhjJBqeMKBUxxYlwf4087eioBjfKkNy7+JUrGbOTjkpMYLTgyQb3i7DlBjXiMBQ1fP
kp4xqOXtQyXJUNKit8597qp69RqwGllxE7P2jRP7+7Qv1nYGSqbEX72wM4i2VGovI8c6S2qQdhDe
APn7abtLG1MshkejQXiYbHECai7vTJR8qkfMYqt6qBA25TwEzr6Zb5UXQ+k0PfYQMkPwR5Ph8IIZ
01vPXGkXtVtN6cUeUMXR6nVIvBy5pIo3GraXLCI/EjrW3h1Us3HD/CWgs+7i5t3KCOrmOJRsQfUs
wr7DAdFPcDG6TB4lqgzwNWKoizYPBrLH6CWeUPfRCPofDFWzrOzEoRCAfTxDTWfVNkwn8ENrR8Y2
be+NGI1KuZSI2liAYRUo7y1gktv7rGTUVG/LYQTqwJEbVjI7GLKAKzRZe4P4NKJ7t8zGicWRHZjo
ENG7FRX9hT642Sh5qDN8PPFY3gZW1mMSaymYB/sSTngACfuXHvR8gznf2p6eJz31Nz72520UpwfU
UqSX1sXBpTHjGFtsW0l3XABere+dKIOxPPnGMvBsBQQJX7nXWZBcVa4fQ228Yz2NrazOvX2gbafZ
b6frtNVQaUQfuTveBskEyTm1aSDPTH8btT6AHzFwlanzEf98cCCDmT852vDa4jE41S9VrUWPnYI6
hspxprRuHoN9pFDBLoyiacySDCZym+AVBvLEZXVOU3vNIntIVpnVmNghg2zVKO9bZtm4nYauAoMz
rVwH117ZOiu00k0pPaQ1YT+NfsaI0+nZHqHA4W/0yQTMUV+843XyVJvxye0DCeN0CA4jsIe2PGYF
HXoT5EGzaPR7NEuQVRycIAkHi11BRY7QnR+ub0XRTVlxS4bPM4Ot5zdVfcMWOODuSB2Y7OPdMFLT
FUMyWgc6WpJWK99ZphRIgRogi3btDqOf/GeuGeO6mWHYMXoxMSm/W0fJGGSEwQtsedc3oxJsNwua
9JDRz5YPenBnpqlF8hYrv2Bdgr449zQl08H22cC3WZytU8cdD2Fjr0JYSexyB295/dD1YWz8Z0WH
2yaB5ppBlzEhFrhm/+vNpKiivU6cWc8c/TDOD9e3TOL57APn2vbr+0D4aeWMgf/ThUC53Jz4vL6V
X/OlSB9kevAxst/Jl9dPdJFkXKlisajn5C/TSyjzsfBXekG52/VjYOFoUvvr04J7PwbU5J3LPJHN
xMdM+K+vvX6D68M/PvbXu7o+N5QNNWhHLBEgceaf+efDnEWWuPn++Q0NT+dLrv/mzzeNEsmWOR0o
jH999W//6PpBxprQgZoqXf7zGVw//dcvdH3X9wyqZuYY7fUTYUVlSGsqd/nXD/jHV/y77/LXPzEU
Zy7TPLIAHI9cCEFJ2YoGqgIs6lIT9PY0RRjjFeTTle3xsg8+TzKuLxGxIbpyKU24PrhB1B0QT0kf
Xt/35s+oJpgxewQ9yxGGDgUrdMeJntFvNWoPae49CuiggM45Ajivvnwkn7VTjAX0T80oqGPgUAAb
xAY/qFUBdzl98BmFZ4GqtpqVURuUzlFz7LU0PM5J7NjW31VO32w/fIfZXFoRLoUMTp1ZHvKMICIL
C26QowONCZwqo1QB8o91utM/2UlGKW9SPkSR+5Ox+53vVCtp+WcIGR+ioDDK6JNblNifsO+aPjpX
qpsH55G7ghWzZ9v92kfU/zAqWBqZ9SkafAkIPgRnau0DFCFnnSthoZXQ69QXdWL0upbA8Khytqnj
wNpUt+PJKrSfgWAB7BsP+WA/xcnwGFZjue5M73ydIORBhMKbDl/W4FA/ys5ImOVLbf/wFEouJlV8
gv3OzPa9jgKk16BtwrD9YVMEH2KHcsME3o7Eeijfzfk5E74qG4p2DO/oOnHAAjHkpwE8Zv0Xd2pD
cYiD2S5/wLd2HHAazrPeBHtu7uD/cbrnCDEsRExPq+d+dC5OQfljYdtbMLnfjWfrK7+J7sxKPXjG
9JQQX90ZNrbx2i+oCWp2pVZjjfDpUQqSA40fcofj+VJCPLztg59uQdlsgjkdwD8b5BkE1gjrVElC
c5FoWXcyzcZ6UC9qmwKewWA34KdPyvKuPLWNd6xZbC3LxPMhNOhclxnFu1yTljZmP/YL1aWtnsZk
HH6abE0ZpFFO+Q6kclMpfKNdANB52Pm9f8LRxWXSmpfnt7qHkwUjEuUb/gPVvjE0AwdDSNufgLJi
Nh5XfvveDw30kkH7GvzqJumNZFtI+7mMn0szflFwaObso7UF13gkjpmt/YG+Q0SEi2ea1G2L8rOw
Mn5lCK89F5KtFVvgDjocX0MFzYKjh0YZszL4Nv5IVijW5pEXDVsMITILK6pdOmpn4etMPM8AI8dC
Xs4bGUEP+arKvmttUJAH+2LZ7CyMSiyiKVXMkiYg588LWA45+tPIXpCd+sHraVm++FqkM1r3vt2O
OJZrk2dSQbIMKlJDRXBvgkReZDlsNSTFR8+i1Imis6c5s5DrzfNc9sReQiyynr8d7HZ4YLZzjiB0
rkpFW0NQT0fYyj+KaIPh+6FI/Z/eoFfrvigPxP4pdJqIDwW++d7oliBdolZTAu/SRlFdmjOoy8VQ
Ges2ZmH0ezA4KaGsInMRglJqsJxGdNQ+VIR8FMaqpMSOz/xJ2Z23KKfqOLi8br5MXkdf35PkpLIC
1XTiJShzwsoqf0+5yW3M+VwrRcamhRYLePH8F8RjRBSfs2UsrXVCPHujOfUjBzxXGroxVvRv94uE
Gr66QLKr6PNe1HDTaJHBdFqDYFA6vlagMssCUBwSQ7GKBsgu7UR8rjblbcaogLuZ67JCkDcWTRTE
4Fb6qJnrVHLnToccofitQe45NkUSggwlf6yrmoLyhFL3CfZE7SWvNfLI2sqgLVl19UAACpSLnd4l
zYTcpL1mCurfNHBeCRfBTrybAJX4fed0W9zPCSIqszTwW1Pw0EP1bxz/q0YP4a9hvHtbWStzHWTk
oyf1g3DNDzouL5FfrN0hBywl5NM8kGbaRXd0G7ZbTxCpG6poLTJQY25CDAbEpVoGAUt6I5kUWVMo
kuMQ7y0PE2qO1ZnM4Pz0W5c4WsVKvbYclDx3m9L9vglt9oPKEvxAB4yFo59bTRvWvai+zCpstiAb
5LqCt8sgrU4zDkHTZuZn/+w9dsOVQ/JZu1OzYE/RE3zQbg+6EXhDRwQvJ7wV+tqXGcZYzIuvetbT
ga3HTD/q4njCc710ej+gEhT2vSt2BB7LfWCOX3M7S43srBnGcx8h3bRj9Baon0qjrATAIPzM+nYw
GO9qSN8JB52OdKqLn/CjEdxKRgcoMpS95ztMQvmOnRMecjYzlAZ7BQTRkBJPGw120UXOW2QwNY6T
LyvFbu/gP1oTEHOXvhzup9r7SriGlprz5CbGMQMLtTAN807LerXGHPNB7wD9Vh0e/bbhdyKWtco1
K1oGubiLE6pFRd74CyhHK852Xn3hRUuWCHF1/VPYjwzWwLn6uKSGauSACEB5Zr528TgtF1nZGtQ9
9xz2gb9VFgzFVtul2o+adhN0AyY7naPRspZJzgFVPSfpXUpv7WqccNhQf07/tnnqukotVOmuk+5W
1zHblt24zq3u5OvkfuyYRVI1sTgwU7m7Dvz/15XzOJY//us/Pr6zKF/h1a6jr/Z3kw04fYwN/+f/
/uef1QT/nykHdkv+46uNvrp/82W/rDmu8QdlJbohXGwelon95V/WHNf6wzUdV9ctLC8GbSi4LHLa
lmg7sSlCcRwDQDgmQDj3No6Z5s8iFFv/w/dmMw8GYteA4vs/KkLx3Lnp5HdvDqliQrI6rhzOj9lB
9Hcrh2NyRRWoRbs61akICeSyk9UNnResP6bcXzpt+9pqP5Pa4mDuOekL2qRyEt7LhIkw897UXkRa
g43Zy1+QgO70lrsg15WDzMvg2Fc/VZfe9J7N+E8Tt/+PvfPablvZtu0XYbcqpAJeCWaKSlaw/IIm
2RZyzvj60wGvu7X2aufG5/tgNjDIJEGgUDXnGH1EBTAXEaHkwyuo0PdzeecUcVHWblhwYr8pTNSU
nF65zRQnn5+JzYs3IPpvcaY/QK/hAmWod2ymzyREPKTSEBi1h6upwbmhWbOz/KFdDBiUj9QIAYQP
WWeolQdCWuQ7tdDSmxCoivHZJ/KaMGHzgdlXn7pPNdNLbc6f6jn8DGv71rbij25w7xo7vA6wAsc2
PzME3SYS5F7ZAlLtOpupAaKGOSyfwG0/9n711qT1gShcFqxABkGFvZhGeN+p5LNnhY8WovzO8PJZ
BC0amILdjDjrwS6tC8WmGz1nPyUBnzlQ9XfcoKgJ90amH3wfY+CQ3yL03wlpHhzLvIV48p31NC0s
Eh+TGT9VkP8yqnhX184pEuw2f2kHG/xJ7FPgZJBmPc8sXKXJjnnKVUdXuLFx4G3M5Ogwh0rCrPJg
KtKI7kmzZ9F6FBAqAx3UL8CWXSmckznaP3zV/vRr/i7qZ6ByTMNYIOM0R4gV+ri77fVI0Ro4N/MP
ac/b2KxRBocAffHJnGwE816fmA9gQWd+Tp3ag3OKTR+7+PJrYxb8ZZavAVXtpcXe7qrReY07fdrQ
NHKYdaUPDWl+Fh0/j+skKld6HyW1VGsgZbVHIWQCgY2a4bYjzpMJVL7rqhp7J4LqLTkPz0wNkFAr
JiZukX82RGLsUrTg2M9uI/ANG/4dWqexNp1qGLoL9Vq3Tk/XLPjpp8wD2tp9ilXNqBJcA4PCMMU9
FXYDjCZI2SG6pL3ZIiaTarrXqDrr9U+ZRNqj3vhbaCRLMGUpAF1sK5cIToti0CySfa1wduBEGhzq
vEbDZx0s6vi+OoV97q0ni++6ZCyH/W6upOnN4rNUtPZwKTxguyS9Vri0QQmqnNPbJOL3lewgYT1g
28LSJQOcJjnTzAn/qonmM66Iy3PKPZDFELZvOZ70FOwc3fAyZ+Ga649u2zJnfxSwUj0SnW71IsPU
QyZXl7q/sSOHUfZI4wvy1XRITfFp+/YIA3w58arklFIoJSzZogGVfI5Ip2kks1dqvXhliYH5mYZw
wpkgXtHqnTlGx00vYXxgujMHDhGcJFioM36rIKcriTf8O3ZWtEIFRYTF4+PVTf19iG2ybRbQPAGa
+EY8jZPOc8ShKrMb3+BwiIwn5QJx7svkGMj5PCcfSRUgHsxAE7CvOz6FkMGnWcttN+xR7D9hr0Xs
IYnEQZ7iKE4a1ANgJzP48kV2qswRRVbmX1pDJbBVeN524g+UlvTuloiiofK/k8KHqI2fUJnqSa8N
iASkBvEMJTOX6j/2UfJBbcZT4ICRB1IG/RZuRFc131XC+9oKCgFj7SFsphsqJ1hzFfEA5X1OOdzL
sDTsKzwFmzLJPhCAm2DPqhOzDf5IZRDpQjzRC7QpqAAfCIOY6dDe16l87HD+eTHt5GPWxMhvSgAL
Q8001NWXc7YrgZlHOAliBsuirt+ZDn9Cu0hQvyEICatx6zPxKZJF72FqF4eVP7mLxn0SzucaWNQO
n0/kueFL0zAcJQj8mMwaNxHGWL5P0WxJX2TR0WLiiaOci0FyNdgRGIGca+BfRARB3o2Mb1jMdmOr
mQTLmhtTJnTy4+TTKDIfZl5e7PvQuh00fsHetBovB4Cz6QG6bcLJeRaddSywtHjS2tAhymiIFh26
IEG/c+uqguEtG/BEBQQ5EbR8GIBhk2Xd73qJFb9PHAJCTfeeuPU9UhBtAUJofn6jlz6J4chBJKqj
sIx/dXn6DX46M1rr+9BSJ5xVMu+LssYvNZUflJL4zo311HPx9WwDBayZovZaZraGyeGyjCVBoz9M
dRJvA7d9xCH8TdTdr7Ebn2ubfAanbRksbJRPyZKCQb/YPRIdEVKWwtBsHwZzwJbcEJGO8/YuYrXs
ZAPDbW7Wp8pwqBYvFyxQU9CnNT5ooTU+BMcqZ1Vp9NiOog+UJHeQjt9Vl3+GZnaI5+6tqDgMpEx/
CY1zMcPn6mFqPWRkuu2i3jz5DYpTx9WsDe7TS0VL8UIB7GCN1qFitJ/QNGlBNC0gttt5UNdhEJ4f
C0Zgv9e9KvR3TNt3TI4Y8GfxW9jtizPjRgzT6WE2oEnPefUWdbPaEGDKzpcJQ/kIhgYZUYyOqa65
OGFgbVy+V05EoIqzdzEkr3UpzkvmTzRyncR6WArxGwsKCjofMioMgg2d+YA6GRZfGvN06q0Bk21B
+7KmneNLMGz1iNJvsBls3MQ+uWCgPNW2+V42WIaySOA0aTwthYqrAtnuupKfBWPAU0PjhEi0gFVk
pz/0HZNy1n37eRkg7RGBRo8XbiMMUH5pf6HisqkCwrzgS0fegBsAxBaAkQlJSCpvyTrwMjwPeyp5
BoUMLoecPISwMuNIl9lXHAHR0uQBTF/vaYH2REDZdyrcCQoGamw5RP/aMh+EBt4OuNje7bhShsbV
gg3F/I1pg2aV3zQc/DTRrgZyQka3VGxDMnPwye2ITg9vl6lLxAJENQ3Zq7q8nWbxfT1yXKMoOAKg
C+P3DHPgRQr10YbSn7s3c/BwyWxSptKau6H3XzEqo3O1aFnfuspIOJDM3LNG1W7H0L/X5yHctjHU
yBDPdCzhO9BU3NRR/tsZJJGsll3uK4F5o7OsXd+H4CZ96J+kXaqXrGCqlGhMs+xkb7EWVUWLhBYE
wr6V5iO7PD/qtt1eKB7/dVNBf7/UQ4/8e4K7VddIj3v3bGDIoNchj8zA38IKFjkw4W3TZOvkeDjX
tSt3A/72VCyFTAygtL6tUL0HlBL3TlkiaaKiI89Bw82f+6KhHZX3lF71hUgUQvWJY8o1nSG+fdEi
V3hkofatE8Q7jCH9ZiXGWZ34i4e33l1vVjKev4eagvfJ/BgkEE+lAdyyq7ZAM0jGbkdLfVHr0qed
6IMvYb+uU0MWhUzkaUZzcfXa2ZPlYDuDfpwVQtXGvJVZKA8isq1NmPjh1jQrEPwx3a1DpueHxmwh
kpEST0o6+/E8ZumzVbspUJPlCSzsptdGtcbMG0/o3ErgzDRqKgAascTW4ib+fIqWdfTCigzzW+Cj
VL71QCdAVAY3ym5vyo6GX536BOBlBO7gcL3RCh05WgiYxUk7GxiusQttE3oCVlkwSd986zfkHP9b
M1Mgadz+Z1HU/U2oRH8zP6ShTRPWgHySOtaZd3m2wx+lE9hnw8cgB3rvlLYxq/CaA8ZpxHhue0JD
vHUT1zdTHDv9XO9FZZow41cEgs/xt3gBBcayHulJsZUCtclVcFE2XNq4iKDK6eot13CQVxys0PTt
70rYzb7QAUmuxESIEmi4v+6jDUQHn4e/VniiiEaFwn3hKMJRAhCmEuaOVK5ok5V4EjQfa2Qaglka
mmjLNIeci9EBI5vpN1XRAzqPaR0FFmW35Z4+RCyn3AD2yuj09Kod8MTrTbM8/efuUCKC9P29XbRq
x0IFLhHSaXjgiMr0Ad6qUHYP16lnbaiYBCR5NNzYfqg2hg78dqop2M3CukjHtS5Vltt/tkguUVuz
1YiQWh5bX9IBn4T9dobiQ/r38kfG8kfkenDy1uXodY24SsO6+kPc/y75sOUo6jdQsXi4LAFF26f9
17tdfxmqwb5OmnZD9c1Tszl8i9pGu20z65IP9EorY0gvKL7kE+oCeNUFOUrrXWsOb2mqINIZmJuV
g9Cf0iiWN808UlfvU7JCZEZwo+sEBLwYw49yRlQ5quQB53FCIM74lnUqeyk719qlOROEJLeYniMz
Njr2dqjsp7/VF/4768WyGv/Hat20DYrINgeL4xr/sI2krqaD8627Y5shP9SxxLBWpf/p0O52ngit
Y+FAtEbUo7ozI65e/y/vb9K0022Ak4b4R7UA4Sf5K23ZHRs1PltzdVsrJpMsBI0o+cVkX2+aeIO4
9+zL+fC/fu9/pNKZFCpMG16drS99Btf5x1sz+dfMaEb4lk6sE5cFY9O5T2M60Q0wKQaa4ghwPfDW
d/3/ta//Te1Lx4uKZ+l/Xvy6S9L3sMje/14w++uP/ip9uea/TENSVdIN6WIYcili/eVKk8L4lxAc
xJai9CRXR9hfpS9DLc8oLGkOtjMAhfa/S1+G8S9bWpYF4dHUl7/9v3Kl6cgC/vNs4gHQD0vcMB9D
Grzdf9a+aib5+WgzucBkeyEODA/NRFtYwRxHq/gy1BQniA6jlzbq2077ljgSD2QnufIn2SZfxkaa
JpTINTP1WOMSoY5QWcSmeXJ9TWPghjlqmue8DmqDfuYpHPLoQgOsFFbiGb1vekPdfkAIQxXeINvO
ohmZ/bw1J3l0Q5fqtu2SpWBk7hllbb8Fdc1KrgDZVNrWS4nOjhWwiySAKTq80lGd162vG5ZOox6N
54lgeku5oHKWV+qo+dawcftcDbDDkizgwqQlLy5SWNjVwV83QcOVBrI9ygUiDDfrXdq4TF2xxcHW
+B8vXp9Yb6LlL9at9X9ZtyaoUhuXTDE5BvE2qz/DhgmK5mS460SaXdYbIbuM7E7fJsCcq+Ck62e3
WdLP16222GYJk2Ek8kT8StWefDJ14nlOL+jA8We4rvbQVRFmXv+GhFy57RsbmZ4R5Jevm1hy4bLt
BD1+shB/fZwm2x4+A+pfvbxEdnSDKWLeNbeZDRS0agDx50sSUVxn9/rg/LRLOnE90t2dLdLv6Yww
IozKH84yABKH+sC1qt6yxgatGjs5DSkieetAbR2SCToqCYCz0j0UFXLl3JFcITsjs9QCoFx3XCDH
Sr8GrS6v4zCZExYgn90W2GIfQ/IQ4ZScNIfand4EI6odGd5o06dB+NAVECB1hDm7DixOOmVy6Te6
G5+5V9zqH8HA4i8abbwRrECvhPb1nqxb8nusgpZIbc2kv5NGGqX9twml5pi4YMnGzgV5wIQ/0Kzw
qvc1R2c7p/shdZsjFJdjU+bZrRm6XOYgYh2MIaBPJpMe/1U9TAezIorJxIPmQHza6IR05so3bwy7
xfs1NhdnLKwbkUb2QTkzKHyec8uBvaeJXebrPb0WXmDHtnPSIbdJvjpxpJNxhfJqXNsmfOk1fdrD
Zd2vz83LC+wog4hoqW0o5mcCyPBNmW2zmUBQEHLN16KoxP6w0oOLq07NgJBAfyPxY0J3sBYYWVdz
zq849pjW876xm/94bKjf6jC5jQBCeynF0oumu+I4aQTG5kx5afADo+bN06XX3xI0zINfN3modlqG
IJABsPUsF3WxBO95iFvA0ss9fUQGTb1gkcUpZ2sjR95oYDWq+mG2gucxokfKsaFfqOpi6oJPQBLf
DhD3fRrIrSE6qDtMlViy9LdGQiWxg61JmaU2t3oVYW+y0Y+dnJE6DYDhRUS5653sx4oKH/SpPxYu
3e9Wpz1cDDI7/9kslbmtqb0cgdhSrv2ZOrCtzW4czvpyM6TvpsUvx2yl3azrgmxZbdQ9y6YkHY/r
Q26NlEBKwM21gSWSISHfdNqAGGVhfg82HXuwO+BYqqQFElA19XnlR6d2/DMZ+35HUak6x8vNFAGA
WLfWx5jNHuIktQ6NBErU+OjbZmkfs9aOjmXvzjsymCvkEu67sSxVvqDhcxa8S3Indn/2ZIc+lXwe
jQQ4dmxuIrYwxuE4uara6hYcLS5j9c7NadiOHNg0h0PdExQNPCOgvKVWurNA0Xw28hwdu6jsk+3v
V9FYI3IBA8jIjkY07IUVkEJbEZZGcDxIlAn8UftszBOjMQkNe73In2yfnR71iy1FY3Eu8AqD+1pi
lws44XZruNshsusNWHN02M3sUyG9afoq3FtoUMgAIYEDU3SXW0TfYt1ZJOV2NnCpWDe7RUO+wvjX
LZrPG8OJWLoX5HAd3GzMzusBMC2C83WrKYrHVnQlYAgiMiLH4P+zCK/woLPnYG2Wi1eKvcgFibHB
iTlto4W/vTK5TVAsrL/oydPzmM56rxPYBYTZIktrb8zNw6oKrIbGOKLXmJo3q/kdLNB25OtA3Gek
IiDZdYszNXcVqQSkD3hEsn9GTlzv1lfSNTK2I+bxP69O7BR5iF9QzIlJoMzi8sgyNzpaRruvp1NF
gwnN94A+iuFw5yDWovFjvurp40BP4fSP777e7eGg0aSGbzM18F/W3dDEvacLLMLrvfWGOLWc09K+
SfXpY8ixb8yxDZqqN0hpRAXzBxKuZxEA6Yr6rJjBGS8HKGy47TxR7Kp11I1+NcMY0ShIzLejgqCE
+mDfYPs4O3l9M1gwmDFYYPexUa91Lhm3vsQiHdlmd4bzqvCn/VmcCrRuI8EOk8ssQPRUFlsGCHIH
AsyzS+l4VN1REEcHnpIdvtzMIy4OetUClZGVhjvXs9Fo0oPArMHJAf1k4Z5F/jGF8ngs6xLrCx15
e9Gjfd2sjzVz9yCCuqUmw/C23hj/3lrvItUoz1mkodOh47UNi4Bra1ce17M/EJLRYN1cb1ghgn3z
1eI5am/Aoi3rANL37AV3v960EkcQXZbzOgZlM0N62IaEfLiAZ/X+TiuJgmwRza3vu463Xx/j6+7s
C+1AWvueKhATQhDyfovSN6F/xPUfTPbspK8glmg4LDLP9aYhx2bbZOyRQgTmjVRVddBb6zNj/rUb
l+Bs3dS2c16ORz1/YvkOfTtfjswQNkehA/SkJstpSpQsTllzsUo6bUTbZTkHB7/CRkKwYI81Qx+C
t7RK8CmDGXOqYd8onYGZKseF8mByGKc5P+uL1jSbiYTbrJsUnXGVLM98PS0zsjLgDn49t750fUHs
m+WJDAgjXZWSsXUcfMa65Z6z7BQSRqrz190/W0RCnAxI+B2FM8C9y4uLhHbdZt2PJeka/SWuigOJ
wdbB4Bvnej6ezTgVN3Gv4EZ37qkvNQQUaomSqfPfa9Y6YCB5rug876Xr4nFFPvmFvo8XMH4eLaLJ
dXN9+us1/91j4OMGquAB/Ifl//q6yXLiQ2QF8Pjfj//j79cnvgj83ViRyq0hHFpPvbLMIljFy1lY
1XZOGWnUlwk7TcqRAb1D01khdT6ORjH87RL6dXfd6mcTX/96hV3vr5fZr7uADbdZP0OVG2tSMiWt
5vWSoy8XHwztOL7X+8NyHllY6/usGQhr+He8gyNGUuWctnOOfTV4QJu6m/VmVAr4IFdkLyWjcVtK
Ol6+rvAvuwzR52nq+rOPkbs5Rn3iH6g/0lc9mhPxJHYZLArDZXOEqk5wwSJo/edTf3tV1MUDHH6M
6H9eRYtWFOVpVow+u3yZfTTL2bBurTddRh31zzNEW801xR1exKoF+9O6OS8nigwBcB3XzckYOV2/
/hdaYaFXKqJGLkGBOK2oWAugca0Z1//8539/5Ou/9Jf0qPV/XB8bG50kGuWtD//jVeEUOjDSlz/4
s7m++58Psr50vR9Vilet9/+849d/JeKcSFXXbvOLUhMDxPId1/f+x6f487G/nv763/8PHiuyC6R3
Ufd7FkKn2Yc6zHo0ItsDmnq1a4ABHsUwPWFUQy0ZgZQcZUXUkZgx3uUMenP+EkeAqwq3fElKekiW
O5N+UwvzIH11T5pM+Z2l8CdT9PdWhdVuDvV4W8GHpv7Jy2VhBl6GT8yLmvAZFqPYdnHin23wzib5
TORLEHTYNGgp08ht9y1JrUYRcaVxmg4nBJQHu++f5sEZtl0lXgmrBPkgyenr1SXIUZeGEXnFOvoV
BBv93oQ2Mw1ds081Lnw2RfZhWkLDEpbtbUz/om2bbdxAOu7rMj2UefsbWEC0IBfoNIr+TW9H1Hr2
dyduFeqAmEhQ1XtmXROPI3+QF4SPct8XuDf0ij78bGv4bChWZ5wux6RJzrQrcxyW5qWAS8XQF72F
TpvfhuGvYfpIXf8Q0wPG4URwaZCHry1SZlza4ckEzAZpcDwHhnGAKH4ny4DsngAUZxN0v2w6+aVw
4ar6VCRiO98HNSu3rm5fNWX/sjRSxJYCRkYCQMifkqc6PSaQgA36JDVFwqYkj9OEhx+mxgfS9QdC
4pKXPvvADLLrmHLdTV36niEfEBX8WCMS99Wk6P0iYEXVDtQVCSYrDrPD/mj/mKnbbc3cbU5Fgn1a
pGZwig1yJlllH8aapnFma+hmVUqR33QPBBG9i7kJt2MdvAB/iC8JomuPwkm7LVk+7gCkHgD82Zsx
s3Yjms19VIa5B2joPeZIRzQg+PxExYAdiZ7mUT77alHW6tp1tpmAZsxWc8uWh7H1z4PISc3EJ3Ic
AvnNGWrzYKTFCdGL+RiZzjenTG8HV7J6D5KE4ym46xrYE9U4wHbTdsBlQXqyyw+R7R60oSqJoelu
aIj4v7S+ueFfRVWY3AuYCYWHjVHsGlM2CBUZJiPmVpuK3K4Cao1l4kCaxZ0b1eJEh6k+C0V4Zz9N
d+6kocnUUtoW5mZsOF6l9AvPBKLQV9VWFmmzMweEtw4mqaXL0AKVGIAdm54ZmNW5adsPfZlkUcAd
T0P5qpkOwyqSZ0h1NUociAcY0pgTtdbVmYsFnhJWG91N4oup98ah6tVj7hnxJPZaKv1DbiXfK8P6
sBrr0XSE+F42xWvJEOVNfULoetXRKV18XLTw+qsQ1wgejKdGVpGmXtS8CgcF/UsfTwNccfygiEmG
RD7YRdfcT/mnmKNvxdSg4NUdtLshY9+TuqmEmzzWZQHxaTQpYGm/ZnSkRAjs0zA8uiUqGjt2Gi8L
7PYADjlind8gG+ubX/iMSVky3W+WqppjdenixjyYZNsi3MT3ijkQ/I+GEI0ESU43C0FIljHNc3aD
tjideyChuO8wxYNdt+Hgkr8xbH0GpyLr8YKm8Hg7FMNZ454JfsBtacW3lU8f2A6SH0UiuAaABwKm
Wy94DyAo4FA3LXUfvcxrdFD+K/lxsVfbceJZ6RFgJUxszT+nbULkoeXu2sq8JEJVD7AY8XzKIdkr
uBND6zYHnzHKE1NGa61ljYsea0PD4zaPh/ugN2zYGoehcJ6GDoqQawOthwv2K7L1izUZqICG6H0G
Vmc6Ie14nchIeC1E6rn91dfrF6O2UBmLKd9PPTtaf+n79LOMcBfT51VHMBW5BUjfLN8pU/CdekS6
CDPeXH884vF+kiFuL5TYvwDugmuaw/RAqxOzqmlAKLAdkKfuFnB4h33+pjEyG7B/+thPEpWZaZu7
IWjTXVtGxd6dcKDHsNBDOZe7aHwnJfMHuT2eOw/PbZCeqV/BtmmwyET9M3blZJPp+E6b8EJcxV2u
2x8Af1rsnl6kMPX2MAIqNOwFUN3tKD6RbIjtIPtPR+bHJOwFRTnV7wkiJrqwJK6yKdEcLjsod0IQ
gkEGP8qFnpyY/k6T6Gs6NGfb0sjJ32F+tMUZ81EOOyctQAh1/QE7YctMuEbLx9LT4VKVHogJg51L
IrLhonQoIxO5XS5/TTm+0zj6TsMV9hGSGgJB+o+uQTcs3JLzArJvFBJQ0JBQpf/oFe5pv0zUkTpU
WcD9sjvzlviBRSUP/maaQC4qz27RDrsZgfPIPt5M6zpnPsGzhBCHQxEdSKJ4M43kXLAa3qN9vHS2
bd/KPLzWsD+hh5GDgx0NzRc/W5y1qLBQaW47ysMbgmwfkPMfuQpXu0XHQ+Pe2Onx/Ip9qtxUcWuj
PtfzbcikcTOg49pEQwLRBJtrM1EjCcd3U8cpE/OLNE0K9x/Ve6rpv/XiPiDdyTOLadiO5sRQ+ALf
89K8lyExI7P23rpRdR59pBXIWpITy9VbsEqYQ4PwjmSCqxlKQkzKuyxHvjXX7ZYgeRDT2ribXdrj
QRtIEFkMxiHK+a43ntsKmGgXcl2mgPBoasaz8hkgk6gUD2VApGKdxwZlHu3RJEFpl4FJ6XscrV2b
0QglJ3szxiMcSlcc5ra5TwDI6wqiw9jNN5HI7sdiSaTkJ8sUcC4g2Z5v4uWUisyGPAihkpbW0azT
vR97QLWSO2Z+rRco9VwmoOIJXVaANi9Fb34sNiJZ1pjCo8iLaA4TfEAtMIwdIgOyBO2KyLEB+z9l
OD51M/sRUCaEKx/5HNexxYPUZFu3Ygbb648k95ytIL6d6WnrGjpLso67HQkIwRb40pYkx4+U/Lq9
VRFbEcb9huIvFBnLeffjPqKIyhTQcJs7sWRMjoRs9wbJMg6+f6sIfrPmoIpvBp37Wmv5o0vO3Uaa
0URJuLwX0XkAtDfkKsXaGDF9EsLdJbqxL7vhkVUuF2rOuloCUTIt9HRTyMluBsLT5fTEYu8bLKrk
ZohQY+CRybQcJavpXsNlGTJnjxarzm0CXlY6yXydjPKBuD950fCjYGu5NAQUbWRdLkBTHRs1hoAH
t6+pNTtEAgT4p+aAJnRdFRdK4vgOE2a3ipWi9l3DJoCNYwTnD9uEvGJnT7Upvw8iV91NEErQ1vxg
OEKsxGR+j/YfcWk3khmB6KEW4gzBpNlFktS1qs+xH6QRHZhhpya82YU+AQ2axnt6r9lOgI/bUgMn
PyEqF5psUR9NO473sjvqAaUvUuMvU5N84vGNMEHQRRAdqRax+SvSmGulCsABnnuqxshV7oZx2CXD
U86U8KAXpb2z0+5E2ztE6E66kMHQwIDoioehHW9CoMJ3s2Od4J5snXRwd0yTNM/qEyRNPtc+q7lN
zLBm7YUpq+gpUBIbDlFKNNGhbyPySZGfDbKOD4Zdp7g4StwhI7wQA5WIHtn7gs4N146PzqbJPqeM
ypFOx9pq/JsYSxITLVrbzTXO5T7j+so00j9aWflo2N+UK+WTj1pzCIZm75JA6JEdZVWIr3sK512r
v5g6k3t0Rg8AJl9LoyExRTxIh5z2ospRFco52I4NyHVRzI+FrvVAmLC8C/b4FMJUkH4A64lOdzpe
4KIDhFCCYvL4iOFaAAmB8a0I/1uEYWam37c0Or1WjD+t3JlQV5BzlXY8pPnEJop6fnHUsi7w9R1e
acxPmN7wSjY/uoDOnCzndqtKwRSGvhhmx6zDG5XTad8Mbfo0ZYCHVZT9MnIlofsrIq+k02xlpAnk
Tzplu996mLWEJPiwcxNSMyf3WNSwImtFyTfB3HmUPp7bWJXlLiWNlFUOeIMu3tNbvKY275wWVum5
DdbJwbgTOIGYdZHRRGIqmEOJ1jDqfnSM/UgbovkQJvYbipmOAQ8cbYFcTdbduz22T4iFHsyKqno1
U2MAiOP5MwwCiY9tGt8J9uLb6QRJZHBzhBI4Qit7081gmeJwyjiyhx2FtItaGIS0mCjp95JJlnsC
m7d8S50MuPjOLw+qB4rUZP25uJA782HBfgBRBUUAKvwQD581BMAYMeLeDvrf5jTfZsnyA4LD5Ddj
2Yb4LM3qaT+4xbMDwWdD4sFrMstDqfrfXTY+k0R9wr54YFr/TnYvtEaXyXLu2o+iya+hNj4lMKDt
VCOr0QIBXVjTNp/3ViLAH0IK2hSjSYCAMV6LYDgXvo/PXr3rM7qVcgjc3VyiRIygMb5g2F9U/4W8
gaKN7Neuxktr3tIaCogbQcEYztmzICirmxHQ8pMZ2ymd7li7UAmyNAhYu5ZR2KVcg+fgZQbidcsq
RQfEsWlI89iUZNNs8trcT2H7k77tZ9jB02hmCo8B2AbLNgkhCX5VNM/2JWho2QcVJ0aob1qXUdu3
nC3XZ7BYgL5nN3C2MZ31TdDSWnCtfudq1YsdiH6/jbXAeeTsGayScFjiMDaTQ0MvjX4J8tY2KrPe
MG4108ISTxq1daMPVVsU/TgmG4UbYaRdjasAwmU+R1tNUkxs6uITwGbihcipw2j6kDn09KqPT76/
fADR50cZ1h1iMC+ptO9dQEIvF9db5givRmt8q0GaQIN4cGR058b8SlkcUErNMBS75Ky1XJ9YyFed
AaEjCp8DBbqwLNy9ESQOdZxFSaiFrJDD4N7VC3kIs5B5X5gzA0iBx0PiRGvawtpqGNUmqXsjrj+Y
2tCcdWbv3ZizQ3wukaZot0NhtVja6d2EE1FKYiqIE8YfdJNQYYgs0sNTNbwbVfPmdJqXYYSkRwZd
MR3iF1CdoS7fggzzXbvoSPOJqzOy5aiXza2E65ZqNEpG+6obiowzcHTYPInSgoCKRuBC9QnyZeWm
YEdEtcT4eWbXPUeT5V9rNGwORtJe1z/QjiJz7/pur7GMZ2t4nMghlq0QJJcnn25Nf1qryCFRebBv
COzchQpFrWsMmC8ncHhZK6kkTmqbakWx76xHIi+fu+HTDal62/J5sEjlSwEKLo48ZXOVM/qMOZ86
+imrxcUbozpGgDU6r07jyKP5dQpLdWuVEKuJPJI3BNPxImaqFRKyRMcwPRZl5Eksn5jQlZc5zX2o
0RSsEpPhIb53w3ILLfVDBj4OHT4C2CtGPj5zaJAQV9Ezl0xHa1dclzUqqmTCe1ADc0LylUYxvnYd
6kZbkACj6ToWcYvpt43uqwT72IpoR5bQtnODkmB7F5NJ/dlmxeeiKbGy6K7PC7lhpeIvCfFV9BLi
F97qkeMlUcrsXPsOgBCEHlAsQn1+mml2b2WzdcLUh7mZeSfK4mmjV8ZVNNozYD+6xMjltr0vNvIl
8ztvZCnAYDwTgtCGP7U+iPZVchxZ3eNgL7FAyKtRzg8kyjoeeSPL7wT41vWG3uA7ggD1+orkmTng
aBGh2GgkXKONxzgk3EdjkG9FvBBUkL8Y9qmMbZwuhvoWUoDeOOY1sZAYpD7NwSC8px4HnW5I7hVM
AR2ZRdUMT/YUP2EYehzH6AFh+Clqy9u2yfZ1fWsl+lvBV/D7wFPVzxLKbzBo9w3sksbQbsaFM5DP
ar8sTGcSYDhxmdAGBOslwbvuEzandxKjT3fo4uozDlWN/K0691nr7C3t2XGnY2mJa9+5EknxYsX0
+bpWZUPA6x90fi3DN3fACUVofnPm+QmDR3yUbzQV8JMmHJBA6OI+27cZRwxRpOieLUI1MQ5Fov4x
K/UDLy8lBHkVMvvsGveH0XUfef4xNGTF5jQ4MuE/00Z6qLTKy+z8kySvQzqXnwGm79QqnvIeBAUV
S6Amufr4L/bOZLtuI9u2v3J/AB4oIoBA99Q1S1GiOhgSJaEuAjXw9XeCsm/KznzOl/3syLTEU/AQ
iNix91pz+VzPe4I1XgsK7CUBASqynpCxtuWXLKkJb/OeipgRkchoFIxHQdZQZldPkhjjujE/elbz
RCzILsJuuilV8KBGkHboOH6kKn3ww5dBdHd2Y1yiNjl2ZvZWmUyV6gXvZnQ7JCNEIIUR/oxeE13c
QDeyLf3RiO+rOX5N2+Z7Ht6cpkbKVFUI8FoFOH/EYBHdBRaCBcMBHyN/SCtv1qjzaFbZzq3vCUxn
hkYXiUob3SVm5lPQfnREA3jpUz2GuHja6cFYbIAe9K8sfpzjnzLC/wr6/o2gz3JciZTu/y3oO3wZ
vsTxr3K+3x/yu5zPkqDkTQR4NujTxUb6h5bPNX+zac1YyEIFRfACn/9dy2fbv6H982wf6rQQLmbV
/9PyWeo3RJwSIalj/uc2VstBS/iLMFb4CqGU8CUcexPVoFCLzfUXIrnp+tmcyNB+AlWIt3qCk02I
zbTi9HBN49T4mNHYoe4qzlbbiQ9qNiNanvWE9q3yl+gprErgyFi/hq3gpIhNUKAFN3PqaW2cTZNF
h5lmvSduKmBoYOXbqm2PQwfrutAyfByUUVyctHmOK7UzacwBijBOE72+kxlkw8ZwMRL6BmJjkuPx
nIfGIejNBkRec5gsPJVEyrHLU7eAv6eQo1/kcJInm3UqBg/CclBs/b6Z7+l3FCsTifamjEjrSFX3
oIEpoaVryeoe0Ki3TaKuLcDhuXE/6CLa2H7zpMuRs2NQEXjXynOY0k3vwsNM9OnBD7Eh4ZqiMV6e
LaaxO66lem3G8J8CpmObgFqbDt4g7pp+eGuAYePgF/ua49E+r4ZuPxju11ZOHxWWo9sQeg8EA1d3
PcTOVTaVWN7S/GGSLeGbDcP7MoF9WLaxfByqZCOIwfrYqOCHrjpAkamf7yAZcBITGW2/jqDVHB7K
kDYHhBET5ldEbmMS75J+6G5ShNd8DPoj8yycla44leX4oyyH9G7oOKszrmhKe37M5TjRr2tCFs16
13rgJSItqmtfhyh7OAwdk2JpCYrhHEfmG90BF2lzFm2CMaFoMNv2oJddYaSpWbVRsa9KT98TLh7/
1Bv/dJD/C4W3uyi4/6Hwfr+QXVd53Bw0PJDAcjf9eiHnsxCJETTuE/AVhldBh2ilIxAWoTMQULi0
0qInyutGeZZ8NiX9wgqgAzbs5CQju7kDq1ZtjBKsgjvQYEl7EpUKkLLN3Dv3elW6fvhslTQ450mR
S1P1DzF9kv1MGuk2G7udbRXxHivSLbNSEjiJifKNNkc1MK7DQXt7RRj0ytJwKByjmi+9P7A1FfQq
muZGRto+ovu6dBaQWrbZm1elX7x+bj4Sqrv3Z++lz6gGo4qyeR4+2+DbkGpyqSJ0RPLvlHeJNT02
QrWcM8tp44WD/VxzzgFWaeJMbHP/6ZdF7l984LbJKvjnT1wsSvYl5MI0hWAg/udPHMqpgtdQQeHE
wULDsiVMN5q2Q49RyglzWnLyI2268C67jGmFgGEy7seq/9yahsHZmAhiPTmgY7r6TXZFTRHOgcSx
8vqCVA3ukn2NLRJoE4X6J1v+CDW2MSucUJpWywhrHAifovgxusS5txL4fRHJrPH4lZi29ARm8mOT
GuqQZCCYqJ+xz3sRWLP8paa3MIRj/MGuSgsBsy4uBmxT1YXeKaNl54R6vJcqeCFA3N7XuoiZ09Oo
SYuhp6GAqG32qtfBJMQoq4p93s3GXqgLjW8Ar5AKttofE4z91Sv5SOreHcTJd1V+MGfnW+EiGqht
6+CxuAFTjvd5T6msi6R8mcLhIgJnI3PTQ21jkBOISbpTY7WjO+wxW6LnJMLSJ+82X3cDnsA4wrqQ
5ZE4JcBS2YduSKNAmk7S3zitBIQ/HBFNra2edIu6wlIE+OeTJ7u3Ek5nCm/1UokPSyrqkyQlhAqF
GBEamevQSfdRGT22ylDr2cJ5aAwJMYo0XsAudUwnig3CqvoCrIfpGBkcfcS0I01mDlCcVNxivusg
QO9MptqbCZEuY1xUfH6kAC7GSLf8yMu5mqczlH/mKzGu8qrSB52l4taFG6+eBubRip2k55ae+2o6
69hcwfSAQ+lWGzWE3VGArQ98NcBfNscdmF1yxpw0XoUWOJxZCrk4xRA0IvGcpvDa9zLfc6N/a+mN
IxnrgTUy9ANXmL4VUdMccuIRTtgUM7yjV64rytV0Y5MhctHUrVFiVueOxQRDWoExcxn3WMTngVXc
6WZO8YI+OFEu7oMOJl0RyP0YS4DeE8BYlzbf9f0PDwZ/pVFjTvxkCBDT6gABABKgbK8iC6YN8/nP
jh2HOxPD186q3AM3QXroClrQk2z2+GmZQ+LROSR4odZEy6cnp5HrwQ6dvZhFAwHFY3tKw0s0sDva
qronkPetq6Ph8PfLALbdPy0D0jQVugqMCQ6sT8d+dz/8uvDaYR8EYe+R+5TVkjANC7teQXSJ7yX+
ppfzcfZF/ZBqdZpGepW11/m4uvAhe/GRm6XZmginiSmbAXkW3F550b+E9QJeZXs/9uH4bQ5N+RTn
pHeyWHTjpZHBKpMaSZ/h7nF1yW1eVe3JaEFeRk5706r6NC5ROHoeu+MguZKNkFoahLV98cMMRYK3
jwBugEeiHbzmV25dsJ4hMmyadpvblrEVTvHdDZzuHIWdWtE9QH9dBf15tm0XwlIxwbW/6GjUwCyz
EfEFJuFhjJOtNO1NEWAID77SGAVRtsRT15ASu3LMDg62BBMA9pU2TMHUFGG9dOR0qXj5lWzBM03c
WBensqCnmaS+Jx1KvtLNgKQZHkHsY8tZymFCSWMGr9hkojmIPvdV/NU1Qn9PtsQaZ8WSBoxGsUdM
1slJnhuPOUTrzowrtdp6QuJCiAtcmQ0DFoaFQLxwirk+aSiMQvtdTLzuKrZacR0KpyIDI6cZxYD9
NMk0PKOigCo+JsMGFWXCApDum5rfqB0PB0486RWqFLykEsYWHbz0osL0G/FqLr7ux9hAvCs8aaxN
CMqPdmJ2l0y7zw7Jz6LML1ah9hio80s3e+H9+x+cxLsff3/Vulhyftm7lovWgQHjmcp1bYwxnvfn
vWvQVmOEcx08NsEI7q0P/XPgVv4ZGG6DO9p+qer8YBjz+NjLt2T2p6uQCOY5h6G+01/MwNkbBTQQ
Ap2pgu2xoQdf2rsotcdLPqQtgbWPxtQkp7F1gYbX6sGQ2fSqCrJVlW9Gj1UOSou4B8aJjFYYU+Vb
yKrgUTCGrnGc9qhB8vGqS9Yyx6vn3RyP2cVmKIQSZAgWEeBXNx6scyvTmeEt6szGufbjQxF46jIG
bgN6qcP0iGjzUQYLoMnnl+bW5gsRzBsmV9ZhcGbk9CJ08XFvW+6c+wQF86bELLn3JLCBmDHI33/w
4i/YnOWDJ7OLaCwXcAIYn+UX88t5o5jp7lhR6D2+8xsILRpvumL1/CS6ObgnnnjemyIKOXrL3dC2
Kx/9Jzjv7lKR5LWehJE85uWtiKSx1W027cgDcTcMlF/MAC9kr0NjXYvevxktbvEZwgEoA3lDYWUw
CM7OpFumx6AMyapkyVjbZcNs3oa9Xsq+OmeTkz5bprzLUvVaFwQxzzDZEVvCL8D+slJs509tGDQb
vDfhjir5SIxycPr7z4jJ0D9fnQK2hWUBLPZt8dcPacjrmC78IB+pEdkxk9S+i62HZsbRXDNw3/Oa
n1wbDYTbj93J7OaR4wqaat1b4pj3LHUGvqF92nQttS+aTZCvlLVCh5vKq4ibTX0LzzhU7dCfr6Zf
IDMPIHTYRQGjuAJ4nLbx1dPJx7IzxaFsLlHeX0zGVLumiqzjYOPaV2G3a+Ha7f3G+zpFuUSeO810
y+AG0Tw5Vg4Re4BuL32fL2EueNJN+C4VFePGVvnIhDGZbplgkUvj3jwTEg6iDI1w6ZcCQ1ihaP1g
IoLW3h0nOrYoCG4JKWSfCO2RhyL+2BtdfSG9ZTd1KYHerhMyZI/Es2nBSXPSGcsskrwVhQQLySkM
Y5gNcc75yk7JtOqHYW+PO0HPE8uSZax9jB0Me+UnBlVU8px1tuNQyFWtIiAaZRMehhywf1K41rk8
Ypt7TwozDgZF0z3pK7Qx/bomlDXDUVRPazsCQdeU7gXrQfcYz8iCWnpautVwHcrAY9JH+rgv40+d
07BsNEQqlOlXewRfrFKbMTVB2Yym1CGnJhwoxe+D3vnWN+sJ+eeqXWg0RS7kyuoQZL3vQCIq7hUL
1KWkTR1Xxl02WOqu1hhtFNiYrSAQp8iaG8aTozZxtJWgmkuvtNAFE1JoLKBTzzhVkXs0Md+9OGku
8ZjH00Oso1Ptkh4TT+ZHuoO0okdmSxl0oAIuHadOzN+THZPy1Rcw2w18XIny7tvqQ27nyZ3WnHJs
8kxsCYkHBzOD+nwfo5s6N2NBYFnfnQdBcEuaDd89a5nI4jfeVei8VhPo+2cnPkWxEV20CmHcQWhc
vf+vCps9PoU32CblkRTOt4JbimOvTcC1gmGkUj52kdkXqiV60UP75DiMy6JpwC/dhj5JGqF55cNV
q7+/i1nM/noX+w7Zgr6lpHxv2PzlRKoKC2JK2utH6VIcjOSCkyXSeaeGjsqNTekRoV2P66sQd15q
PNkRxnpbNwwaB7C1U4DNwaJZvJWc7kZH1mcnAYMTBwD7iwdhJ8UzFjiXvLIH006iQ+wQJBOJyP7g
q4bRhnKdlUIOSYRQ9dwmSu7Nhn37fZ11avyWcUboRxRM/CbCbrhTafCtV/2jmTmAVUIUp/yab+iV
CT2zknoX0EBZs2cq/BjghexejXsqXHNDd4a0itLCJDQ0BBgYboCxowJSGYGm8Y2gZQjj7WqDwF9j
VuoW6DI8dLlmnufqghcOizvZOWdjWjxbPnIxWYTdq1fNxyRJ52ecpj3YSpIG9WjLdVE99GjwaMiU
EfYfrQ9pzOtmxpg858GT6y/fbc7GdQxUdvRFkx272Ed1CZTwaEL772GLXgMfVW5uOpckAAk+qJrO
h3Q+Nq6Vwf2104sLf+HYA3XZhJOZbP3Oe8vLsHhkEuKumyiGWYB+lYHXoWB+Q7on5QxAKNQDeJ82
VQ+0UlIyPbbwplt6CHvYWe0qluxcMaBIJ+VAxzSdah7NwS4jHayg2MMDhNjI1qWPIsAFC2Ym7V5F
DMHa1ihu4NvoawzGS9wzsyiCytzXk8Ua53YcMyg6ytLGvm8/mySinWXZS+SDWD5BvkqQ5xHmLDSL
c46DjJ4+QVRFrHKQ/BAuIq3brarIzc78kNFpmHwky4wpEKzRTUZnflWQpkHuvM8ZFq0BXI7pgc8B
4UH6hjfQegLlnO6xGYLer4rmzkVQv/BE1u2g87clDxlm7xejbLAYtdyR4NeyIzZR6FZ+APM+xyCo
4hNZTNmHzEI3aVXWVS//12qfqOj5UevMOWU0M5+zgszD0BJi58YvOYbXu8ZsHOjvjreu6jTbQZ4A
02Pmil8heki1oLXSkuM3yKqgHr66WrkPyYvtGOFp8dXuxgNGs/IBF1jcRmrd1rU6I4cE/OsVzn7q
GeWScK9QUmX5ni4ikdVJVu7TgXMXgZEvRpO7G2A4zSUNHZdctYVTxv47NhB57DmPn7H9kio4FskR
usSHCiDzvlsMbpX53DvEWhGyHJO1kR90fW3nsLyQB6QWCfc3y0nUecrteue1QNnnNN6FVhTfzKKN
H1D+HaXRu7tQIBO3ZTW9pAGXHcURNOf5kx4nLp6UAN5cWmhPWcUveVakB1G8VmPurYXreQc7kZde
VOW9R4YPxtYxu69E/dRBVQHkoA2kmn52JXSqX/kB7ck+HqnJjGY6hV1CYCVsI0UNte6UD+oIijxX
Sx+hKbCiTzmeHkIyeu8+kaT7RPU3+hT2jcwIfzPGjFYL+Fc7pIDuXvSigYVi7WJGI8/k6EnnkWrl
CG3YuigRfUiC1gDMdciStj5oSK+0wWR+dquJMpDzE+5IERxyQzVkL4f1xsG8/GhVO2hu5dbE/7rJ
igjcel4H96OkcYpYK4OBhuuyEw5AuTSv+aBivGDWgEukYZSHjrnftHp4QhuVXW01jXunn5BIo15/
L5sn+QWZTo0fKHjCFYA9ZvKxQBuTfYtJf/enfdUlbyRbZzszU+bFhis2Gz2qIS9ARFQy63Gn4IIy
er4NfQrSG/QKbC5BMUvY7GG2nFev8A5W07yCr7cPZj6NR7IlwBe2QIDT2BtuVqI/zzSLt+aCgkZJ
88gMwedD8++5WepTYnYDOaloynXh/Mg0YN90tKaPTMDuwhrJgqg0a5pI68e0dtGbvlh+U3xS9M43
bSYhmEddc3Cp3X/ulP+dLP2byZIPYvOXmuKfMKl/oFX/p/zxP2tWvfxr/CdqxM/H/8FLdZe5EFQD
wb6+4FL/MWjyvN+gSShyiR3H9S2xNHJ/HzQ5TJN8QUIMWcZ/hUYoplY0dPhHF8wDlKf/JMp4eflf
D9xLyLI0wVrI5TjjOstP/uu5D51yakXTSIQLO3EF+Dv8Iedzx8nPBDlp5cBNRbJJlMKQ+V2i22j6
p45Zkzl/syGeNmaAlJnFOCf9YrgfqoMZ37X6k0UQVxvf//Ix/6vW9vvU6x/DBAZivFuHdGEQr76w
KeH+/G5L6bqVUnQ6iYXBGgUjrcnRXnoM+AMB8LvCM8z+A5FbegcjNx89RPvInifVH7SBjwBdUi/g
Q9E3oQOyZWG4xqXaDQgAJnihw0D5hVYPjerKv/Oc7w1w5HREKR3c8TS6QNYUBLSYqvvl6SY3h6jM
3/EdaQ1oUZdvy/f0nElbRkHLy7E+Hwbg2xQ+PDX7BnlIlXNRS/Y8f7V8y/KUurKgpAkCAYfd8lQI
jkBkdFuzehM8+x9vSi/dXd7T8gbf3zBuydKUNM6wHvHGCa2lHQ+jbmCr40DXlAZQPE6Qsb1evtZ8
3eABgg3IS6fYx1Mslyb51Qv3wAWRQHw7D+Wf6XOswoqHLN8a8ncJ0EPk3Kq9EylkTUKNNBoXXePu
5dGcEVj+gs9uszCgeY4Ya4QmMzCAZ615rOZEFE57zbsacv+6PJ2d0LRtDoLO1vIdaTygJggZpbFU
Ly87tOYPWwHsTDvYgneyOQtOujwiLXgCXuP9ffHi2oJt8PuPurzektyAdmHfmitd9Ifln4QTvf93
PEjza5N0a1t32/cfgOcRNKUDaN/Lx7P87MuLLz8DbY1FY79bvl4+wmD5mn9rynzlY31Jn03e2uQU
LwLRiL0kntoZ4kE7NPc0GQFxcmugI+AIvOrL+8R+hnK1YRCJ0/4Uw3Vzl32B/12+ubEQHDTqMJn1
yqSC1QT/COLZuoSZQlecl78P5hqtdrBJ5s8xr7E8L0eZXYxHh4Ta96cgEgLmARoNJlbLu3JtDoC/
P1TZnKkTpOADSLaYACu+Xv4NTc6q31aCn4xnSxf6Ol3GJzPrd3Rd18s7WB7GPun6r1TU25SzBMbh
Xe8vsVJ9+SVPLMwZzlK0rPOlDVnRFAtpJkabL/2Yr+sufRyN4NkPoZxh3Pmc0lnL6Elji7gP8uxl
qNxkE0tQn5yIwsY7N5N31bWFcLkjvCCFRwszfCQAoFBIYya9pw2FIlup57T4ZDck4ICW0FAA6WhM
5vBWiHCDsA2xW8gNQw7cPWzlLYYDrrNu6wztA3Ze5E54PjHixqlzxyL2X9zS/3yneG2nf7OHKvq4
vyzu/7yHfs+QZ9Tff5Vn/HzMH/um/M0UUJYs15XMSqg7/0+g4UkQ5B4O65+b5rKl/bFt+r+BEgOI
wgn/XbnBgwBILARydlQhLAuSmitt5dDk/E+2TfHeiP7zToTJDoEIZR67tOn+Zd9MMa4niOL0oSee
fgOB7sQsTu+YvZ4GyKQnEvjQQqAUWjkrsbjXOAlsh1gj7eyHcZMjEoA/BEQESRGZMgZ+zoQFsiQA
ajOlHmdEDOmrnelFLQaGNjz3RbQ1FX6lKu1tVJd2e25yZiRpdOlY33ZG+Fm5VbNpZcsx2HW7c6y4
AR0D1qqloy8UKWrfeIDm5JQf4V+usXXLM13aIoKMIGeF+X4qv0MDnmlkLvBHfsR12hNdUjSfxChv
BHjEOYfauss+gyenJBDdfhw1w9XJVVgivZfJMcMtGpGbcmpjCzsi3dY2Q9OghtMKhYAzhdwHIJSf
0N6dQSmQf9khIO2DaD67ZPwWs0CwHOtrbclgOyngivl4VJ05Hzyz1TvRpPcsLJ9xLeJ4jFGxpOoC
/Khe2AC4i6bnrkRuZaB14AxAMjv4KaJPE2QoIxFniAHN19kkP7WAGDrb8mkY7GqLNDx9CkLvNa7g
CV+dGlX1wKFkWwvr+1wwpUFpfrMy1kKf8DDyRxs298lc1U38uSu3cciEKEkJsypza1yTZoh1bmA0
03LCySn73XbHNfQjHQCMOhVc6Dppn94xsK7F735n2u1LbhM4OY+LZWAOz5Hr0ikLsbzilSqCHJ9M
ZD/Uvf0gUwJOfT+FM9NFzCgIEdzdMeG41eSlbsww/TFRsmUeTXLih1dWmV+7GBegcJ+DgLrBa1y9
bmoYPajh6WLrb1Yp5Urift2kFFhrmeT3ES/kOqO5ir322pYcezrbfijYWyfHuwR9d7UCEPfRWDz1
2PbWcWAqwtaQAqOBWWXEIK6w0x9TFT7YKr+UU35h362r/L7S0FzhtZB5E8B8SPilpFP4GXD4carc
W2WghgW17TgP6ZR+1hIWlVeWT12abz1VZC8pPG+Y3Pi31pUToWjBEb3JPePQmQCfY+a7VXAXdpre
XLANPCilacBP3nfILSRC6wYmS5UzHc6R76H6natVZ7LHTEwBQ/RM+UhkWEcnrW9Don65xxnYjYdy
GGhqaO/QVcskiNydY8+cP8yhUlujU+ydgsgMTyNmqky0oElIfwxWcdG2GgRs/iNR0MejczMovaW9
excI48TMgkF37cF7VE9d3Qx3bp3TXnf33lw9ucbUPhpBtvMZRxOWGb041ZJXGv8g9iTACXzMBnmA
+s8ERLYarr9/SKanaSIlMRtxb4pUPXd04DO33mZpsC4BLOw5EVPU+xWRQXkC7TL1tmgK8IbkRNoA
+fA3brPUASw1ad3Hx+prncngXt6cLAK66hg3cPvRDldPzI5LCVsGYNAC6+M0gINANf+IrsFglABa
DILxqptsqmG6q87a8ujDE/NeUVgNzXZw9YOesvHizEvADlhOCi+CXSKnIPQ8RpG1NPbQTLA69dmj
0r44gCpemynpo0EKHdXrWsj0Eb7jfvZ3gb8adIfuII6eykjPcMyLJwJqSBPCu58lAQXhTAN1iqw3
lJpGDtF2eAqa5NBP0LOpZCz4YL5172krY6I/3PrpwXaScwuVbOU4kYvxnFinAEFV3McbDP8vs108
xSFhK70tSPbpAvfsQgM5J2NvHQv8/gCpwh3eq26VwTA+V7Scdgzj3xzd1mf0NOSrDtjvW2P+1iPI
oO+7w1jykliYxFwrgc8i1d4JEWxNXfzgjc24x9ENqiBQ7Bte7Z5tW4bHalFmoKBZFn7bGruzaY3V
llEv9CLTbA9zGZ9FnFlr+sY+IRg6vcgsW1Q70TEDOVWmg9x3ijQpAi4pGP14XrIEasQSwMtyp/lB
hieN4WDGbDahIKRLTZ3W2/dGIels9jHAcGNJKMt0ToMOD3Wa8HIGhHcsVfONsVZxMOry6oyTeVZW
Tm7jnGN4wsQXaT+90M776GMI2UMRR0jT64qpvHstExNvQzEl26gWnCpa4f58F/XyVt7fj55/RF4C
Q3D5GyCG44EL7ee7LKJ0PKcdWq0Gcj8OlVM/aQmH9v1LHTNWa1+kXzKGcp3n0nTsjdFFCBhde1cL
+2F08NtjrO6j1Dm5XuOc3r8qFuitYJC8ahM67SUB97mEwF9OGud58qmnL8OFjj9W0+StbcHQcxL3
i/5pOzHayxYMbgjV5Ggx4IHBOyI5nK9LS/e/TZz/rwLUshG//V0Fuv9e1uGfGze/P+b3ClSZvy3l
nS+8n0RPh2bD7xJhJX9zTRoQJlYOx12Udv8oQalG/yg5zd8c6UG0ZGbkcbva/0nFaXv20tz4U8m5
ROrwbGiWhbClu7RyfhnRY9UpVFCq7EDP43uZMKaZCUKb9Q9kxOyoNuZsP/0Q5/rCtr+fmHKuVdR3
p2y2YHylKy/KcLKq5UYYca1kxBivsNIzPjXITABDRZVGE8hq/Ajgg/WAX+emgJiRJuuQCqOcH/Vk
Vhtuz++zq0+ma/jnxOljbPUQdjBp3gygcZtGYEewRqvejR6N7zrSsPsSdqQc/esg2xwZ7xRtnU7d
cvvTYDGHkFmybkCIE2sn7ysD6ViXygQPTXM18sXMbQDw4pFwWRL6BGQ+k0icE1iR2t+QgoYch6Gr
pIfIjAeAFfatKMVnq54gaZWwM5MZG1NifhFZdB9ki4esASXl50fyqFqWqY4gmFIh723WqBa8tWcV
MNSGYe150trHmNgBlUZPfd4/6IAmi/LRb9axevNzc0M6KoV5D1O0bQT9XY2HRibyMUk1b7f60LX9
QPD1uSzm+ShoWOdNgwEin5xtVomcmnsQhHoR10j64QP0vO8iA/1Mw4XD8B6SKSjGmYx1azegQCJM
oBqOTgeSqgCWlz2kLnF8sz4iKmZsNql77J8vKvKTUzDpE9MnXOUhI6m61UzTzLYC9MeBvo5wYLoR
KX4OVOh2xKhmq295H1NEGuQoBhvE3qXJYmxHeznLN3RTh6woEI4qrgd3H3byLUXNukbQcTfxY9GZ
uGc7/hjk4lL5aGiIXtog5sNpqRostqO7QUv1MBtTtkly9Ti04tVglxB1yYp/sdvuW+VRCrbdRzj4
lwkuNBpudXAbqhnHt7d5Iy6UDWKrKyhOU71nLPl9maYoDx1AREKd7VTfgt6HjBFvsXmAJ52Akpb5
qS0EpvIxCzeTbYdnyJlb4hR92ucRA/i+OaJPCc9u1jzJwKJpMr058vvUBXCCIlzcziLcDIW5TQM+
9QwNxs6z2mtTQRSbBLdMMGTXSpXJzu4C6spC2rtGuhxdyukxiZJ8FzdBdO3M5CjSqXvKGppoqT6w
sOQPgz7/hPjH4zPp2NnBSKa10+A5nEKJOtoPPs1tRtTKknlK0HWm4Y+qxBBnRRp73ztyHUOgkUkT
oh6C/O4gjgVnExsrFdln0+jIcOWXqcGa76l9F6koly85nM/0F6NjFGlsnt3wmU0/CAtSD7XC3E//
DPLUtUnNzxT9/nGarA/J6FicB9CrOgmg3Xm+JEZ8KUuu3ZFQpL3Vz68R7sFt1CM/bcW0Q8W1do1h
WrdC3OEsr9feMKQrf+wOQRAb24BVatd5zUOPhOdgfUOG7x/bNJQbouax0cLaX5UEa/hT6p4LglPO
qhrvFWiQnTX1TLVifQhzHRwMDrew/fz9YFkGpnHyu+xoCNci1dW6sJz5maASLqPoK9lezboa9dM4
qfTONU3ccn52qj1ZPXgc4fk3zNXMt8/DYgdNSqAKrveJ5HoLr163geC5c/xYXmoZvjXM7/ZBiUG3
jl2OCHywoHE0GRgdjbWBNDBHUKsriv4dmLP1lJdq1QEpw+ulys1oV69Z50nELqI7Z7Bqa9Cb8/gm
lrmkJE1nxm/OSZKIZup58yBGV28lyWfU7t7lPSkGHBI/T5i2ayM9Lwn3iPR2+fwtoNbeasulrdf7
16TtPR6NWDtADnoYTMHJHtFynbovLfYYXNghJN8lkcpOdyMn50csiccQ6Cot6Axw7+ASQe7SltNF
tjaqSHNUsQ5NWHxwAPztmK3vHXcELzA1RxHFn9lA862Yg8eYnrptkUtu0iiIZgcqgkty9iAaJPtz
TBL6XOQvbVF88czxmoxiuLNoPSDHC97yBO29CacJSmR0taKvRlIgIGkAqODokPixrQ92k7zkteHs
moVFzcW/bcC77H2T5KHcrO6QI4MB64vjAGbGd6R1kODkN0RQ2dtGKn9nTx34XmKxuyBod9hAYXtE
r4ay7fspWQyzplhOYB1QZpXTmhxfoUqUN8sLScttT4MP+zKsEfejU4rW0lLxprWNRzmDjq9D887y
9WM0xN3ad5vhk7Cb+UaAwGNfStiFLW/VinDDOR55IRZmhCPa8/kD4NJ7pfPxPOJv24SjzvcVCYqw
lkgVifvxE5YDRMkRLpIaCc5U3RflnG2nVFikEwfN2e34ROyI6focEAFCD+cuQh1FB5uVNPWRiJS3
LJFfOkIxj7mCuum09SvgW1yQMPg2qFbyLequSxc2mODC6WaHFWpG2ROeLMuv7DXux9kTHyam/m0/
njOiTQi/8J9o+pT0ZWvM59lb7wQ+AiFUVVxLh1nNO3fY+PasGLDkcl+b3reG2PmVcN1PSWQDsagS
mFWAFiFgIs/YRw6+Y/SF6SVEPVNW03yulvat0T8W/YIpyfw7FVULuGNMOBrp/KTYjLO8S28qEVco
D8DGK0E9H01M5vGodkZtPJvc0MyD21daQ3DJCYjZ12XabswFykycTsh+LOXGx7jHQCky1l7qkGvJ
PBudDbELuVtHpy6h45+2xymR9nWsBwQIxj7gqjrWM3tgb2TxDbnFQYPi0HgrQWn6W/SvLrpqUrPc
V7oH3Totq1fTz7qbvfwxmfqLQpAHxAgDLMkWdlqR/1kfqpymHfSKiMBtRF0mB9f1pCoIsGXOJ+Pb
sO2qnDOHlXxODYwB8IuWfSkzVqPCd1TBmt06jPlPietujWBmtTT/l73zWI5d27LrryjURwU8NiIk
NdL7pHcdBHlIwrsNj6/XAHifeOuqStIHqJMHiTTMkwZYe605x1TVLf+H4NmXT03wXdVvQBpIpYKL
spVO+eBjhruL6qMbGHLdSyfd5qTEw4bR/LUkom/ZDQTRF2CirqQsDbYj9lnmU8j1yJOx7j6panVp
WjSQTMaVg57mZ80sWBI5rH7j3HlHztIstWD6jOOkIHXpPpTJ0fNpSMDMZ8zk89V0VPw1dpF8UQ65
NE1Kc6XGgmwfyZsxRhonzVF/Rv3drmvDwp2h4Pmsa34qCOukpOlTF9YeLfeBnNH2W2eIpjm7Fj7e
i5n22tZOmYUU7UiNlSM68rxWofoiSpW60tuFJnW27pFA1egAx+Ks+hMJFOT08Yqd3qCHTYdd2KEg
bKzunHQXodnDUfVScTt9ZWCsW7d9e9eVSrouxxglol1PwShjufa8gfwXloAmybQHV6dfOdDpaAwb
TBTV7Ub6/rl3KPWJaN4yIkmWjeYo22GiuAfC2RRDlt2A81nForpVHQSPqFHya83Yc9QIDEtHgwjn
5iG2UU7IoYDdpsHPMQOHRXIC88Byod/mSe2uWTMby5rXtrXtnNDdBjG+dIoPumDxsbdBEXchd7Po
ra/NAJRGputX135Lg9ph1qgnOycts2VQ9S9+XpyQxbyi8MfV3MG3i1qknXGNv1f1BeRnTtJtM8IT
xTGxLgpOBb0K7FL01zxFodMOzltLo1Ur0ng7jtEVv/KqxeyCLK8xlm627yldlDSiTeTe0Wwk373a
KwHAoWbwzkqRfampuSvLp1JzPxy0ig7YIzqY+7gTH16XfwXgn6zw1RUNjJthN7YsN56ki1Imf29D
i6Qv+H6+AXXaPVObXhWVgDCPlqxXX/u+28mAdMqJD1PHytmgiGiMcSEMBl30poagIztdLEsFFdmI
P0+pt6j8n6y+QpAX6SvGYngeIYdp48j407ozKg9NpON8WM24En59ApR3zx2VZNnSa9OLW5Eixq8C
BnPhV0vhjZytevYqYyMhPS3JjjrGJcLZWji840hVskY7w5e0yqfpTnoRPwom0f2QA+7u7krTOwnk
NCsA6ve5RrdEN5keay4ZQiVnWsNFdG3f5gO+rc75bkC4odO1cDtvigJyUVuDllSbTYHeswRMImRx
X+f+cydvfReWSZk+1P6NFSHy1MR6pJ9dGuaXbd5UBtlF0x8sjYpRCOsOdzz23G61A8gUM3kqye6c
/i4LaoLeqnPncI5XBnRY5r0cFPqyWrbplEBfi952FmqHld4xvIUivDX6OTpWpTr9QPD0pMvOwQwx
hBDQQrBULgtiH6lVEe6GWl+x9Nj7Rk/XUc2ZM4JvZHayGPXwnJpV/ScHgiuEhQrKfWoJxKYL+NpX
1UsnqxO+wl4r3ysJ/wCfX3wHY0Ond01MnNX/UdxhP4o3pkrPXhCQJJ0+MI1FMFW9VWZ/Uaiuw3Q8
BbLYmn2wK6r8wxjUG1AVZ1tSsDRyISZNr+4M91kvAA0gdVN8/QV8xNkejF2kNejJ7zGXQ5ktrhT0
k8rLWHTGAAPCWVtZ8mC1gPiuheTkOnrFRkmNYaVIGAlKhm0VgpGvKBH1bUHQUkGj2orqjSdvFD29
qTy+KYVOeaiC2KxhHixgWV7Tg0VN6aA9nxqvR9PHDEPSudUpC+WuLaYfpH5TNoRcEGoHBoDBanwO
sAUWGhkBpX9Xpah7i7q/T8XwIMb05FQ4+OJmQ67DxmrIPsxqokOLq1oOV6mjaUhyZVeL8lI6RPex
DLPRbdkKQQpG9dxa2ChsfRF0VsY3x4CRHb42sXoLU8Yh6WjlgO2PLPPOVpqXKsbo2MbLtq2+VMM8
osk7u4CoyFi68D89mZylewtdi5a+DY5xUQaBGbf8ivsHqaU3JQycqqJnNz7WarWVBBRS3y1MIT5J
o8QOqN24xKKTWbYHzrdyCTjJmwkoCUsAL1KUerwDnFOTNL2Rvdj5hkm4Lckdnjm8MmebD5lZYm6q
pHqtFPXOFozs6pXtpbtoMgX64Vq1jfs0r44wUj5Uw9oMSrOSbfUgdPBFyZVUJ8aFHhHuLLfSdC/M
8DZHr8CCkWSj6pt52q3deG/YTl3Rvzl1+eRzgBtje53XNqZU+7MOpuAWXTy2qfmoatWnWysffj0c
MjjKuUej03VPESQUu/szRSeigWXBwJcFhBEwjeK9FhRvgXlJa2zkafBieQ9ZpUF5UOVWtua+L/2z
mRfHou0UJkWoLUbS6iAVVbe5IZhVDd96x08OmO9z1tOfiq2pAs5XhaO91LV4TPF5V4p76SkmssJ6
6WBHc0xb+kV7aWJjXSSvjRK9Z3wmnhvfN3mwjlz1NJhMM5hXbRuEIQq8k9Rq7jlgoM7AJK8U/dot
soNi9zc2OLA0DbaVUe7UethGLCzQKk5S2PsoCvaRqW19fTg3Fl9tnAhWc9MzB8tGXiI8oIglka5M
h8WdA0lwgo6teqU6Kuabc6HReEWBAU9HI+jSCjs0POFTWBZg3xMkxnETfEodx2JrXsPYM1m2mysr
6a3FQLVUJu1OEySwmEgpSo6uQJam1A1UOUr/iXn6qQiAk/kkbOP2BB/ndbdDBlm4jJUHyWlz4aXF
ecBGWarGBj/101jwrR6KdJuF6kYyCMg1+1K7t0VUkghmIK4qslc8zBuHWAIQ1Td4uRc62qZuUO86
l6aTUW5IbXh2+/y2NGRJ4ytjZYrW2kgw1TMhQpTRdTvYAHTkRlbEHDjoTqgRLcK+6OqtUldvWm7f
ajAdM+2Shck1rdO9rahbre6uWatcU6jKg1attZilUV+urPjR7PLHzC6Og9OeGiNaEYO3jNBEuvhc
olS7N4teLMrhXIwKImowoAujjIDqRSyJcms9gDVOp0Kv9MiXYxlo2ruag4kdeSvdzre0c1bT6Fx3
TmVavwQGQ27JGsy8s4zuRjrZS5BelRAjhckZl9WfSjTJ0MU7SXRkY7xoSUOZbB6BUFMa2BPG7ECc
/YvaRg/FgjHG1ucY0fbOmdbjZQynn31ePdWU5zKsGOP7ZwpgKq0uXlbWKmvtW0sCWZieK1OHU0CX
Ihuw/NehcgvhOnXyT0nsa2TMX3yn83cUTnwqiVx1lvmlsqL1vea70h0y6oxVPOZr3R2eY627xRS+
bThRaNmx19u1UMsvP7ZRI2CbZ+z2jMn63BuM0mAHNUZ7Y9skWpYKihobVU8UgLfp+9P0eTF5e23t
9snV67e0Si44drZFkmwZj5thcacXzAKFSk/NHuQ5Gz5BKX+HzLdqNXn3HHhqcIHilWs0d17MUpgg
GWIAK514Zg8+cmSs0PJAe2IVBY6eit5gyqs491nn3Wqkv4goIoICShsVVn5fSwS/jLkIU0sUVHbk
wK5wA+5iM0t2Wrip6GQDnIbwYxEhuiHEwF5JZMPs8PMRyuFEQiit5kxQiUpKCknqLNDvI/Otsror
K1cKJuKehTPcJuPecbN7ggo4XLXji2zxhjt5sVV9f23Z2RU/z2ut5/GirwHxG+lnjDq7b778MpsO
4E9Ja5srI0EjzTB02xkuvw2Nvimjo2QF7vIoPfoKDb6VhWRVD0PAXQEnuTRmt9BqZGWwVc8532Uk
+CzQ477EC9+KA2aihcK89EzXmaouBwFQ2juH6NZ1nlNjRdRHhhDfSU1AT1DreERHGNmKp6JwL1e2
RmVk4RlCOefeYFekb+dyqKtGMFwlS/hNXPge5mgPcTfAV45qwE2Z6wPor3FauElNYHhV3fe5Lted
8IO1hVerAYO4qAL/gRXBxxiYCOoq+D9NS8vcT4ylM0meDRGEZ52IKMAM5kNkuzdgq/QtOU2Taf8K
QQ2Ev6E8gf6Cv+r7D6PS35he9uRZoBOtOiYbvW8UdP+luYuIO9smSe4v0G9QN2ckVQMc0xw3WNua
hFfVVU9NnLgrdXCe9dwzNmHW7yXnLSaOL5ZiUP6w1Aup5chC9TEh4x1SVHI9i6he6U2LQjGVm9Qn
BFdWrKeEnqEcKOBU4nXaYrHiHQqHDW32+rLwCoxQblDuJa6xxxykhKW9y+6CAWjZmM4jEE/07aHY
ZQ4fYeqtVV0BCc4RbYixl1r2yXUmg9E0w/FdFuNkgSDwgyfnBH639/PoPSiQgQJUhq1hgLxzChNH
mGYto7TcG0lJ4jypVLWXD6dowItaBcho3Ep0NAe9N4vImIUfQh5TKuSggNCWTc9XyYhNHcdza1JD
wSa2UP3qrZ1iZoH31CRfUTvuCoCqG9fm5Um75qRm3wSy/06F4HT3nOY5K4CcpCnjUYnMJ3B86hJC
3H01fZOlZCxSi5Bzombm4BuFvm5ETS6UTXMjUwG+Ofh4+bLJscM9w+kpbYIVK9WgT2GmypsoMh56
LX+CdeGbN3Isjk6RXYtMrGONr6zVWnBOve510MQnKiMb8IOdIA7IFW+g+t+PefLVqHR4iapp0Ngv
BqCraHuzp6LDb6JYw77RzWNRlx+c4s5qB0FEU1nhmrJDdVvJc66RuGf80SDJmjejKD5SvVo1QgHl
QsoazsxoG3vVHetroj7r5Kkh1waNrYYbK3BXBP98JgXzsMQAplkoxjqkSLB2iSjWGT5RNYBmQRBz
zUeQ8gNOXX3fM3QwFWXb9c5Da7avHjP6ICQ1qIj3pg3s1AcgH9r04xTsoW5pkUUVXrpJQcnAcKfX
RNZ3/SfLKkZXgPHtOFvFOQaLLtFI/ouzV81t92LsVp2q3XUR3MMuXfpDee9Hxocuh3PkxdRaWf9H
7a1dLDoSV1mU4OCnO/Sodpx9XPlHyZ+N1gz2HmfeqsYDbfJLpiWtLGoadhu+jUHt05fFMylYXZQx
7BfOipFn2KQeKB+Orx6qqLjDlIdik+yPtr8w5Hq26RYuQAp+BYG8Den6deKOGcqKXOWNqpAmMozy
3u+TBz1trpoHuTQKbrF9Hq3aK07Ii/d0mFtWiQB76VdnYAfqZYH/csh7RiG23NOc/rRrbxf3/oFV
0soJCRp0O6gD9gQLSN596vul6Vm3XdxteySAvtrxZNq+tztg6/Gr5dUvyNqvtYJSGsjNPbCU2I4+
h+zLj2hoZNSNJuodG8Khk2pnxbXX2J/Qm5COhtLsIjUc4sM47EicesdG0C+QxsLIQwpbqFGC2Vjc
VyEAEqd4N3qWWpODTqddzzwGAoLszn7XDstUEpKMKgTCUfGlhBLsg7aRo34x8+A2rJ1Xt3UfJ83C
aMFcSkmnWKgdxQgkiF5Jb4QCQzGV9ZNfMlKM2m356Kf9NXJalH8y2NkjtjICYb4Ijt1rfXbTZiTe
aDVTWUTQTq1VvMOVwZQiBBdrY/jxVIf4lenCRbn2szVfnUO2/rHvH1f/8bD5ET/PF1bbeDAYPaWC
UtS+D6Nc26gjb6EkCGA5h1rNGV8ZswJGzONdFnmgLKc4oTktaN76vfh/2NczPEkWQPoXThfG+3oK
lRqCEVmow6ehTfFpYiRIZr6Yr7oOkY/O+CjVpq2PcyRPAp40ISXQ8VdWAOL0J5xuDiabM7jMPhXj
et6EUUAK0rw51pOQjJA1T4QclOeks/kCLTR5d1PwmVJ5fFkJooTgWW/VotwLq+H1zi/zZzMWRkZO
NC+7wMZGww4PLm69JSWcPMxxco3WycN8Me+bt+YbHOG3fO7/6+Zq2kIgRrRSbBJKZIpcpWfJzgKR
fN/iiZvUsEzQyJQzdU5saofCIA7KA+PU8jBv/V7M+1KFsCi3+RBFe+Mp3WeCcHtvyxyxlJgoFrTj
HCP8GBnfEDEfDxQAqGbDziebYQfEhKUozbdEndxXFb0qvfuKa9GxSuVCTAKoKi+PhTYMK3I318PI
YdKwMm+V9hIqdqx5e19kVyROwwFS6E4j48K0h/YCGR3+meVgnOb301vFSvM5CbJahpVrPRN/kRxa
FgHRaOUXJx2ipV61w3rM3Xjr23slib9Vh9SpXpgHouyHC1DDOxF18UE3vfpIeNhBHcoPGQXojDMv
Zm29iKoOuylssUttli5HVPvIlIEQP+msMfrtHeyxy77S+DM6YlPUo3z8aRptfCaX1KQOpyqhYPoe
0pWdVimdDx1cQqfeQsSsLq0lz8jLmsOYw8TUx3xPHb54RG6bnFXQuX5WG5dWN4zLUPv8+o0eg4d9
HY3i20njcM1DmksKmyfNzLMMycPkiw1MtBd7RwNqFOseFZCx8pT+TXNpo4hC/6r0Oj1nOfX7yPCl
Qbnr8G8keo9uwcC7Gru0fwPJkdqt3rseyWhn5NlVqcbsOobfeYN+tZVjuxJ0FyN0meva5lMBvU2J
qxK7QogJ4TSOk15U5YHpUn9GYws3qEgYqdBuw8bYb1oNOTLrc+ec0JE+0yPd+2F2p/ulQyurJEV0
RxzMt0GLYGTEtrBLF7uCDnibTh4iaE5MlKrpuIpLlhL0AdK1BgQHBsNw0XoGwhmRnVg1sguzJ4Xp
HOWNpjr4YR2BkNr2+VQAyQA8SCVnIje5IPV+4Xyn7mjTPVCArNXpQ2SihNKEgUrKTI57BajjIAWT
BzHv+7l5vsVKIWv1DXJBcRzDXVYQa5926TO4m8/GHk95WlK7Rvm9KXtaaPKCqeYAru2x75d4aN5h
wX6pTfQwpP45TsnHMMpj12sPBIbiXTW1p9yIy4XiFm+O3tG+IRaJEccduM3mmCYGMk/1ZNVUiprd
nXIGMDt4vriFD4URnqqMOi8isiBAqx0aEtKYD8dAbS3QB+2zmeuI68kxSlS9WBAeuwYoaCxtjzrV
Udy70gf3m4cB5GWBqcPU2geXc5XSi9su9JkndcMNOBkYOvqB5e3CmAy0oraeOq87iyF+7RSTMpWF
p2rDiUiRzmjykOwYbVOW9C6EjpLY9AgxrGWQvuCcMXyjtyBhF861jMP7IvQwYNO2aslDAfwDXobm
958OaMzCSdW3pii22MbddZcbLeznoxCwr73R+LZY22FaMtON5fd36FUTeAc5nT4fPAy1g2aDlPCd
JRCKDXCb/tjFowBV0L40tnFnjnfjFEsSSEg8ip6cIuhBy6T3ljpo16LNYXaEPRXkRUUlzYHQpLtS
5ti1lGevYPKqBxmzXRJQpTW+E2OD7KaVd0IjriS6s6wLXP4Ht8Y6EznZI1kIK2UwTmUJI7Kx7Fuh
Bfuijv6Y2k3XBgNNcmYWuajfMhQfuCGAvzgs/Zr+Kytydy+ZkNwofYD3vmGkpur6UcshMvrFbvQ9
KPes89CARNdxVM1V2vE2JMO2t/STGlFRVvq+YRDWZ1pDSgEK3zwDQdUDOjFY5BgTyt3IxwmjPE4J
RbDJjw5VHCZO5MxJGpdrGhT60kjLL8c3PxwHmkPDrFJtDHqSkXs/VGG/Cyw9hbdtacfSfyetQX9u
cGYZVnUg48Lfk7ADohzqpqZcSuqzIkeBYsryMyk1DtPtIS+Cb03juO9MUSMyuXEpzlqUsxDm0Yop
oUZkK3aBnAW0EsSgrTgDB9V4mErJCiLLYDGyI2UjX9uy0ZZyyjcOh+o9EpB6/YKwLQ/XgE/698L/
FJVNqEuWIVVj8bNAugqJgnbCQh/EzrHHcsdqN7uTVfGIYuqjNaOvqPnEM2NtWn3wYLD7O467JsBH
Sk6Lpl6Gh53kcA4Cef8IaWaY3NEOvbO63rwDZWw28D02tW2Oa3jb+bKu+yuRHDjobIaP5CcUqzg2
rJP1HigGzHhWlHzc18LXrFfP0r7KYLySZqwjiQZUEWF2zpjQLyQZI+sRYB+ZK/QKsarte5oewVD4
TDQbBe62Z64Co3CRAZkEr3gV3hkY/Zi6ylsow5CedMIEMo/5jHQGyO3VH73Ntr6SjA/KGO05IgUH
XwPsAaBzSwDnfWBRMwNq7Jdoe+CaEWUV1Cb1W5J99UrcLaqIHDGXIxstXfscWUh0SOFWhXkx/QLl
m5vQGavIIM4m7ZcVAO7S5VszqO7WLuQtbVl3ZwjtGjKUklZwh/IeFxCTirWr+nfMrHd0hsTFdyaj
Yl2o+ygoRjwQTUoKFIWLsDD/5UlO7BZxxIbRfNvl+JR2Wctz2wcwC6fGG6KnpLkGZvXp9+1DifaA
Qk2u2g5DrvRUsNHeDV0WsSn9ku5zPSw52pjbltp44fnah1RIucAFMYUT2185HWDAcE637vV606vu
p0oo1LIl0pj6R/1DWueEuypgE5gCNjwaxzShPeGxpA7tUt2U2T7mf4YDxCUNWWjeUfG/sspBXidi
co+UQj9C1So2JOlNAQ6KOAdCFechUVZah3JeHeFV52kYE97q4LmtDWWnOlWz8gUmqTpTu4OT0ash
dIMS5qxPadARsdB0X5Kt1aDTUTsJpaSMP5KmUQ6gmOxFZU45GWORZJvUJsrcqXn1sRKSykY486HL
n3vFColom/ZMF1BUWAUED4bB/zBTGwDeiMOOtiw5VflF1W8aWT7/XEVzssUe1O3IIjA3LLIZLk7F
3+AzsYiD47yFJxyhgRWth9kUlrhIOOfNUdJwTglhWhF5/gQKvGZyiG9svnBaL99EWfPCtXqndgEa
DTU5Vj7SiGDaArC/gh1q7Af6qfwEs70K+PBYVFW+ChUJEsQbWdrXNgB83bGLtd4AcHKAxC2cfnwb
8EVy2CrxlErE+pkTrfmATgX/+yN8jexYKl63geX1PO+KA+HhfAAbV9YWnK6uSsN9qeA6rnR3B+ln
g5q5Os4XbUeWSl9YmHZcQl3sSlnhUeDolUXqoUuwuCW0QVZJD/8Syu8iG3AR8ImjB1SQYQGWWEQk
GUAi9+F+tU0OC4sSo+EQyPc6/dB8fGVZDHQxFJdG9gwXU1xKJvbUVazG1RG5I+GL+KQWacjXx1JR
4oUwRY/EWoe8xugPy1a+D6hIjx3Lk2XWM7iIJGRfradhYjuMp8yhONJbKI61Sr5VV+hbLOlkPo1u
XB5biP0rugsuncemPOrQE7d57Z/glBDNlvokeVqVvtQqfzq6+AxC5p1OlK34StEED0mdKlRHrsWU
vu0MwTEWJr2d+Q+GdNxK65BP7OJ2ehPIuzG3TRWeS99t9hIG5vzaI9pPx3mrDjm3NhFFVDXIK1ax
8Fa2/NI0+Qcf8rh3mfkmeii3eevs6xwcp1p2x8A03UVZUM8oY3OtU15AqPYvOiP4VSnkCVKMWIxq
a0+n7bfSpgNWlRYJRj7l3KDb77zRm7FrkjNjbaCfYpOjE/IVC6WUoJtk94QueX4FNR+/o88cHmRU
uDFvzTuvo9Yb3HIbBvab0VZPUYoQWlGrTVoguSSNk28tmWuM06IfwOD/Z1r8X/y4BgMB8BL/OS39
sX4P/m7G/esBf3khNNX9NzgRAqSwrU3AdKwV/8Kla+a/YV2Eia5h2BWqCbLxLzuuqf+bqunQn9F6
2hqECyzB//JGOP+GtEw1VEtzLEdMWIz/8d/+HVS6+sf1/5I16U0eZnX13/+rbol/giPBpQCvMIBo
wDHEaM5/9u/miLxkJYBqZDjjpwQ7Poc0O1Ou8982baZASFdCCK8/m/+8g5lsmVs75AVU8ZiyChlv
wgAfVuXm9TZzwJjaHVoQFA+bJjdPtEHDbQY9OYBJs5ONOEmpkINMQ4ZAvfG7z8kXgL1Hv2wYcCD1
cbTJpUKGGVL/6QcCOVjqzJgd/5LyUzp0QfQaKONLoDHLSrwuJCuMcI2467c0MMtN6rh4BUytwldk
s8RG7EBGS8e5av6fiNTN8uu8SVixGO/nTTMdk/ZIMGZHtEZNStyUGf7zgHDKvP55K/72NPOj/vYu
zfead6qorMOKSCF0j626dqamlsbCs32ZNz1o7RvTDB6s6YZ513wRT4nW6tQG+4/2mV0d0TmbHgJ0
8F+bJlYSklqmR843zQ//vTrv+/0z2fzA+fr/tvl//uvzE/0+L3MPaz+Est/XyIUPqpjaVNNWO13M
W783II7/a9/v/XyLmScttH/3kN+b54fMV4MkCUDSJ6Rs/Qd31ix7BE823fK3Z/zZOz/c8h3+zrzJ
DKEdwQDOV/7xmn7/3vxc//hT89Vg+lIoutnioPnX/6fAEM2wZLpOj00H7Qaguhim8PVsvgyn4PUO
sjvioWkzmdqnNokhCUro7bzr547ZdMPvXX6eY773z52mm3+v/u3meI6Nb8w4P/xszvf6x9PNV//z
m+c/8bdX6eNJQe0f5t2CIh5bKDbkQzy9/vmeQEpZhLlkpq5krbWo+KfrUE7/utN89/nqqATRobub
Hzrv+H2m0Z7El/P1ZHr6eev3kVnauX8957xTKA0+hxRhvgyUq1Eo5aHWMond6Xez8TLs7ZpOp3Da
2WcpSxOLsLlOQaZgaRTYbUMce4f/ahWbt9jrrb2WpdXBE01Flnx1coZWAVKmoHQM8U2PGS9CTC3i
n01Nw+aIaIxXrmLa/2tz3ou682hGfrCdr80X8wPn+/1e/dtTzjvnm+c7/j5u3ufpMRrLKAtYmYyC
w3Gaf+DJBADvySNROAZHCrLcYB8hxE3qNzEdxOcLYJyMffP50G5Pe0HSF1C6ZI18lpUSQvz+YDp0
urNRXcVDeRnN8iGH77vS2ykUfW6H2zg30mrYB3T9D9hQs8O89Xsx78tso1gRtND+1WaXRsaSpySW
UpHGsxnBZgFEZu8CWRpbP+jogvpcJCARN+FIgyztsT1QGpMp1UI9sa3bKgSJX2CRP9Qh/NuwK8PV
fDVF9WvW/C/0tkHR3cfjIdK7CQQpNPJlWgTSdljQm9d7DoaydFmCIm8Oy26vNU+W0b4bzPM2acVK
D4JhcXQreveuW3OGUA1U5Np47yViaReNiiR2rA6uWlYHC7Haz1YlpLlzdBg786gilEzqbZjxQ1Vz
TJ4OwVUhSA6aN393Aoe9Gh2EuH76Bc0XgcXP9ffqvIVmU9sYqXlppx/SfIEGHTpopu1hy9GdD2xV
PSj+tVRrZWvDXkCR1fETQBamLemKVkuF4MtMNje623Y/X0Rj+uR+v37z1ryvTOSwcFqqWJT7R7Qg
yVZMv4ICVzz6RZcUz9/r81apNz1/jPCUnTBQXDhtfwACOX3CBovVLAuA5czXA8FNPR5AJAMwoTOT
BeW68ppyRZrXSCBAN+nyp6CVn8263LkNDaxgHDcUvebBlwKwfKHaC9/nBxhk7iHONfFzUULN72bT
HqvZWhKZUBmjuQrxvoBEMmgY9SPrWQfAcbwK+jXxbjjhaNy24U4D+UgI4D1wRULW0Vy8iWBLUprI
FwARGH7slO882PrGivgjFccaroNPOi7xTdhuC/8FmBO5D1LFZP6y/mMUF4xXpBjpAVPnNeLX5dpp
w7VerS0/WA7OjsStcLz46g1zhtL8bLx3YMI8dURANLLtDP7Aqn5CxsNqTQ3eU+M0iRqSg+iPjdjB
aCZxDgy9nb+QQ5iOXzr4DDQGRYDcmJ7ovrWX5KBPUjMkm6LddOajbe5Ma28Yx9Z/dr4AdAzWI7Lk
vFnjQ5LRObef0DKVyckL1kiH0+Foxqc5/HdfqDshGTwDJEH6jqAc5yx57KA/eTt1kuc54Ji8rPBM
4kMD1ZC4u3GpfPdFtXD0bNE1hDmh1QaocPKKa8BAKdsQN600p0HcZYh2mucUjEfj3xT1p01f4CCO
5MyUINrbrRUesPQ5/QqgYaBgWhI7szkQQeIjG2Z2Zi499eK3B1vg7CXxYGe8d/64IE0WrjRzfJin
6WRRXObqJXCXJNYGvL/GQ2g8YYtNb6CmDDo16lZlxf+tJ0v1RT4J5QDUzfgGf6FRr121c1qhJt95
rNoDYLWL3CWta9k+RUda3d3VJ7XzsT6HK0OsmYHH3iY3ZmeLve+NLdreFKmU/CKGbkyOfn4W8VIL
d7m3YYog9I9opI48jIQWVuNJdW9zZYVJVMhtMGKtu4mbYxQe2pHfhbHoQTVF8XfuP5nV2ed7dCzw
yQG8J6XN34LfT/CEfZNs71iEFa3oy4A4PJBP7Btrmw+QbJfiaH3zmzWtz2AkSmaFylLUB+07l7dZ
vMdfYqjTG8b7pNA98mqC01Y0YogJjpR1ykyIfDiyedpl/QaTwSInkcxzwBCY6CY67DKLzjCiMqLk
TFazR/gJhMSpJwQIylozH9zkMKo7M1hV5HvtPEnw6sbJj8m47iSlw8npRlIeV4VNtMbCxP07LNb9
W/8YoHDfTfG51m2t77uAtW7LfARz8qbf8t/0bX9BfHpDDhM0HMgXX9GbrfBS+0VXbXXivfW7DtW0
vVEfdIXpyquanUPnGr7QGzbGrd0eNJsKfJm+usah4qfgb1PtpqDBrxI9Rqt4nPpY6o2M9irABh/H
mbmhr0o8ZQKLoTvqxNcgrkFpxgySBfwA3Aw+AUrUUyQ/6nQbY+6JtIdGXHFkyAgRCrk7S/sTEb77
SMqNtTYuNjIpMDOcm130UlSQkMU23SutVZs45Qlet0F0yrIof0GOC1a4KRagWemq8CyVQrNrybyP
9/zCl9k5uxfjiEYV3PlaqYmNX4hmgX+SPu3CN4ggJYqXphdTgHVbP7JwgnlDGMiLZbyUDWku63rX
3OmfnrGOJZhMVhrwI0zaUBfk97ymyR2XnnRjAZfZXfqPxTPkWDPcThaIowrcTt3k+j3REbWK8UQu
tO6Eo9tWN8FHE15Gd9U0e+U94eMqwc0NyrYKL8BYpU77Yhk+Zs/puTwEV/NBWdfjXRBuRvhw5Zth
XOH9N6Rl2hk13FpFEVpujeSs9SeF0al3ZHCQFo9DTut9TY6dmyDWXPTxMkXpQvD0jrBcektga+ob
9znl/f+TPznHxNz1O3Mt7yH9oPvyb8dj/D/ZO6/t1NEuyj6ReihL3EpCZAM2GNs3GsbmKCeU9fQ9
hetvV5/O9z2qigIMGIP0hb3XmkvFDDTvL7MKF/FChL8Xz1sTorE9Ck70JkK2GGEfy1Y7W1YJcx0E
FWhO6EQBzlolZx9E2ROFnWY8qSN5LWhdrLj6RFhd4wdoidKmX86XbPNwwFFEdwxoWvKXUxOchnE9
mSggA4XRusHLpS+yBvUQMZLvrcr2oRqxW15wxSOJ2sn+vsWaDqCpFV2ltUXsbOYz4q8EmrS31fsl
1ix8XETdh+VnV2wlcCTxgk8oZipE9FtadL4yinlUwxC6A+WdCntW+21+8i73wVuobnj1eMOGJlAs
BVeSbgUnUrkW3XNekXDqjPWc1lfSAJld4Hkt4cxa9VUyrHwR3BdEKp2m5CZbXxO9Y0UuXty786VF
dnEpBkc/IOJdqUcldkc3cqiwHoDvKB8eGGOsEjbJJlChia22xe+C4eDVPxEGKr4YTyD5eOd485EI
Xwi/8LwlGjT/rB7wGCz9nb+73S+0RLSniLYxHUjPHjJb4IjlhjAXbNSaz5XT22B2bT5TCy6RFbja
85d1K+bNV+XqzioQLfmgPGXLyduKGsqaxNTTGZNdogvwEURf94v2jIQAb1iqOugbvJNeINaeBwlC
UtpvABhXeu2gRcwd7wA1opXPSeia0QJ+gobodoJv4nqwA2wQCGGJCXL9bg5lBkcArRY7/6gWxT6c
g8QRRfy0z2yX8qlibft3F83QWnVaG90MSHESftvsaVxDjyY07UrB0h6XEcJA2ZUuK7Vxug8PofYW
xd+S5lv1JHyJr1LOisiqPn1Og3SdH3HBHcWzv453s8nbihjE9qKnFgnXOSfd3QJ3fzTfacbwM+mS
xnNapePV4F0jGwA9Y+GbxWHg2wHoA+iBHLMWqMIjSA2tRtmEtBGAGscZd4hn6ST7dvsiv1ZP1Hvd
9qBtIdy0h3ij20AqRsslZ0flQ7O1rbJFcHG4r7zFh4BmbztuYWW4Zmn7S4Gb6FNpkODh42TjZt9a
91PtMWdY7sgCYcheeAQIK4udzlZzg3fENcAtPqEbrL31R/VJeMFT72jolBesPrbyOtsiriWClM8x
toU5kCMLQJMV7SBQWjzEyXfQplzZjg71CqRbcYqfEB68hc+903xGp5kVnZC7/ylfu3mx0qwCwoNV
v/sXgPJ4ZU8KPTw8hXjpOHpq6+6gMLvWF0YyDh0+YTAMCY0mkBToOqcxvDuMz/ct8uZiFT8JS80x
ttqpcDAU2tlidgAj4RrvAs/FOo43yh7fAXeC/xJsRijRpiitvwvKkvRSJpd3IJj2wl+wKFklGw6H
1+hUb7s/GIEX7bb8TFj1UPl6E/+8pU/hM/lzf4L37Jv8Lz4Jxhhto22a3QwAGS3cl+yl2WWy7TYf
4jk86rlNL4XDipMqtE7iLXN4oAjr7SxhjrJOs2vzgbWD5N5NeUyX5qd6vr8PTwyEDJDq5/2dhrnd
EZTh9C/xJt7IZ8yEh/KonuO5aPOhLuQdl/bowIm1rgXS/wXkfjtzqBVqW2OJ02od4GOytKVw6dFh
0xVhT4u/4wPYbrNDc8udvZUepWW2Z0pc416i1HCmXbkaN5FbnceNzxhTX2ib5jtmp/j2OO7rS7RH
2sy/PWeRM7UV+KYcUl5qfa14gGVtCvqo8DmfQW6Anb5MCTDMbg0q8Q29KOSTOGh5WsrHBBGMOeM6
XqMXwbMhd5LVLbUunjB1WMCrrk1OE+Eq7hiXdVtz+xWxb5wtB33tL/sVXpbl8NR/398xw9Lhdzne
s1PHkvzL1wmUz1+FPe5o11/mzEiT4QZc6munvMULcUWrfkVaXwaHxR3nyhpvJvS6cG48p7eBpV3l
BLNvFGKlT2o7U2Z/iC84JvWZGxyHZ3Fh7MdtMxzjHWwuhlryKJEtvuf2bN4uvcMNqjsfdW+nCNNH
p2OpvI724XG89I8B8DFKkMvAoFKCUDvnNzTnDCqipV3Bz/FvnVHAIOFhblw7DIq2+lqvMqdfSWzV
Put9uZ5d02SO3rt7nsW2+cm1+zs+qm27x+/Bux63Pqyc57aG4WLzvbcvxkU83/cx+K1xkR6n9cGH
dC0/eIskPYYkFd/aYTtemBDR2/M1YskBHGdOAxtLhG5XMSwNczwS9GTWw/zaLlnhsdd8Vp4QilvA
e+3Axu2N/S9nmvwYSVEZFtU52TPkJftux+dK19YGvA9+wZL2yG04Q1kC2dKHuEruFor1ubnixAeD
NbOLeemQeMlwoy9me3EhPuXLuna0k3+5u4WD2Yypi2Hs1V9eAwfr+6IPmNP6o74FBsKEF+153305
B3TA+dK77MYuJTPO1fge3+vO1r6ld21vMndH7uwpu9DKWyGmg5n4LEfzDi0XSI2CeZDlIHUYDtpz
v1QYnu8r6EGOsJFezEW5YIXKKy8O4BifWVN0N3P66/11u8kX47K5tYwTy3QJtt2WlsQhvoTH+AgJ
ze2eXXLzpIs8UfSsHhTeueXMPHLOeq/UFvkC1ZuC9RZL3+vwOXwWh/spfk6f6i1d9Cfja7YPTsaL
tMejOa68tb5In8yjOAfD/X6NHOG53+BldJXl9I/e43+0wrutv8qfyYGmbFQg3l6WiOlbW3gToRri
S2EJZdPCfzODHTON+EpOhFm7rIvX+hoC9AJ2cLFiv3CMXInAwOmoJa8E84zLOJ13q/7kr9UVAIoM
yA2GXuMmkmYE3DHWB77FsXaMU33C0OyvSYLH0ped8ufZhTdx9Rcs8KOJY/yotpKXic7DQNidsD96
lN0eWtW8kzjApouf+1CtKqasUyug/vRQzj6uPeSzj2s/1ShTaty8i47sQihC/cp2H5Wo35uPa/7Q
mZbcKTgYplLU4/2YYrJuAuKgsRm/xN3YrzBRYAzripVSdLZUV8ZK6lgLtuGmEj5aijnS2Lq0VOZl
K+MjFhFpmpzV0zsPhQ70HLoqUfT3MjX5xT3x2QBPF2xddJxAK7/U8/V9KuU9rlWVcl+OSoc7iVp/
FU1VfQl961QAIjj+cTUmip1ZoGO4RKm6ysA2yaFJBdM8++YdnpYPQLvLsmecSwgyMoUN7xjRTxqU
8nBXqQ2Cem3W0nRX3wXtOggkQLFDfJVqneqLDPwxYEVd9D4Nqr6fFuWp3cfJDiAny6DpHVPVoiMg
RiKQwziE7+yhxOjH/AkpKANuKeyp0S5JdkCcIPCeFB/0gYbAooW82sTEYj50v7UxtUceVxtYNuj3
VNBjj5Luo8b7qOs+rhmPZl1XlpvUI5EoUih/Py4IIS3X8p1C+O99hdCEWPIBLWbwE37kyA+hMjiu
f3TLDw0yGVem3XbswB510McFvLES1eJUF9U971g3aes+6rI/tVp5lKFMlyGXXaALy7BIEMYbCKb7
qVKOV/ifa4iqqX1O9z0u/rr5eNzjabFQ0EZJs+FDMrGY69UtFvEk96ZNb3WS0eADEiYPQS2RXlzL
MvL4p6Qu+Lt6ipTrYSbe16Wk9IsI3VvqkdmMoEJuFEYilap4MXVt+orO3uNabJKeBwYRClp/yEU9
k+ZeSZUxLRujJR2n2TdQtt1WAOk2yiiwS6rq1Ej1Vwh1DVyx6dbjBzPRNJwQHof1rzsfz/u5/biK
wm+WIaEgup5yKwO+fKeIXPt36seVpgX0xh7XH3c/LjJ6letkuvi9+fvTkhi3Hp8FqR3/ecTjhz+v
ojT3O0Kd//YjvcvA1qGlyUtDAVAQSnY7iNounNEFRVMwxFQZcAL3qs7Hyzno5RzbgtqizZL69zzR
UEnM1NXvzx7XkH1NYxBOTZgmXFX0ssJANb3A46KUBb40Ao3QfaP6cx4PejyJ6nU92iCBOKGnh/dG
wiN/Xur33p/bjyc8nvp4aGQA0PzXu/zXm3j8/Pfpv8/5efnfX//zwhDy4PDd25e/nvJ4xc5AtoV0
Cmzq9Kf99dJ/v7N/3X488u9f9XsbrUiykGcRnefpc3v86p+rf/91P3/o45ne72f8r9/0c/XxgJ8/
cNawz5xkzj9fx+MF/3rjj0f/3gdo4D9f3r8+19/P4/HI3zf/uPY/vIPflxs/xlo906Z7r6aZJJsG
f2hB/1z8dd9fNx+P++s+egDUtf56GenRtPp9+OPa72MeL5GXOjuw38f8/vh/dt/fv+bxEn+97M9j
DHwxNf02F+FRtjYfvVgfXeQCs+a6nibyZppvHz/966bx6HAyPmMpmS7MRxf18fCfq497c2pNMu6T
Sdn0zwP/esXHw35f5ue3/L6b/+Xz/m9f5vG4x6v+vvTvff3UBXsIav6/9uj/oD2SVJSc/zvt0SpJ
wiwPq3/rj/550n9YrMZ/URH1KKTlkAQA+PQf8dFM+i+aqGs6d/+TBvBv8RE/4n5V0g3ewaRL+o/4
iEwe3TBMnqLLj1f8fxEfgdf7S3ykol8yFMCsMGENTTFmf6XWhnqowjqugrXanCsYGcgyWfEP1RjZ
b4N6h1iXAqLSw4F1h3GnOIvjYG6Woumqcfit98WfsaypftBNho0U3ufkt9tdODsMVUuTOqG307Dj
boUZoDc1peFSdcgbG8FOfHxLkfbKPsiUvnylM176Uttih8YuoBlYMSp2afDBIFhIIhTvZrBnPUzP
tExYkJb4oO/keS+TkSqdUrEjT966HI9Y1w84CeRtn8TinIFuIXXRBfa9jC7bRx2eFCQKamo5x/T8
KdxZHRF85i+EQtO2VZS8moM/bkRlhUod8T6M2Zq9Vwbh/63T10KDbRly1f2ADtseNOKwDGNcpV6N
taNDFxNNlCB8XesuaeQtxBXcosBvnwpKtqPX5rY2TCLvsLPiWXS/iEgkJ8fVtPYNxIWCftNqNCVc
BSFxhKhbTfBKT4+LWpdXZlkO81i88x74NBK5I6hUypdxOqMkI0TYaCJFWNB2hQUaCs/qTIueNH5f
dS/GhSZ1mwdUB3ArfMUROKVOhJlRIHVUZySI900Dc5HS6oCpCODAcLt3w4pIp26eVIgwTNLp9Lzf
qz2i7ERm3WDE/eGetNifJipKm5PR0goQuCJ1McYCDbNIma1Hp/JCtuFgxucAs04pwLFY6LONmnXg
hO5R4gY61naly731CBNPYj2VKWfCDpp5mhOurWrklecpFf16NPkGUddrUXoJA39vgvB1csSmvUB5
zJM2WOLVozCBdQIVJUKLKf6gy6BzQbJ+eFrQuZki2HIDsi2cGSElU0IO0jBqcPbBECdFIHHkQah2
cY56W9HJ3oZcUPchXZGmTrdZryc/F/xp2hAkpAgk27iorARzv0Mywt6Xs3ePSN+8x8SlyRPYwWRj
2XnFMi3NcGmGOKSVAFBCJjdAENoabkwlsl2Xa6eamoZxXO5Q/D8bFA7lYKxJtKRuQ4D7Dq8C0UeK
hC5aoSAmdKfSGBDhlelKiGM0ykpuXuMM/k4WbdNCr54HUpeoHaWEZBj0BGTai1J0g9KzyzzpqgZg
RTxPmmorbbtnQX0QII9ZedaTGi9OjjaRJmej4xgS+ye/02frDJ0uGmGq/g2VxbaWviDFY7WpJsC9
5u2mWHJhNkO1LjQDdMOQqj69RNTlFbZKgFWdl7SrIo1yO2zHeD7WkNHU6O7GAxoXU8KNlCYkJpZa
7g4+hswAHNasXXc08sdR/tLu8YnsFMGdiTAhxztNjaEwLxEeSb5OL7YD1VyZUUAnpxwvOfh2S82w
GAyEEYodpZVsYu/k4czOY4GUCZTb/mAYCz9l+8GGaugcKUxdrw+BFmJoJUt1T/Bo5RRDd27zjAo3
WwsgA/yJOgUMbJmOLiO7QUx5lZX8VcYMT02xXmrg+Mn3mlplQq/j9yez1hfuTwrlLrxkbF05ttXM
7mKdrXsOhC0wr/fgHTZ37970VAYZDShamEpig6Ue6pr6KPgZO67Kt8EcozkE/NBOxjh3Q1TYrCoD
Clj409yAWpGWBeMBUdKf0u9eSh13Ohz6tMxzyGdTGkC/DpWmB79GV7VRgmvSqwDZ1JjchHIF+b+1
5Lr7Q2x1CLUw/yJ/AY85Hg1GXoQijJoOdgNyPwGf2WMIo2hmxHaWRgd/SjKJAkmF3vKCxfgP7jOe
pQ6aE0p0Msf8foAqvSCf8JDMToFJQT2A2TIj8xf4gucA+1mWHG9D1TzpRXUOk/Ij68NDBfubaEPB
X+oCQrBiJEQUqdhH6g201iKNOAkZCHFLFagFeo+cgiKwQau+x3KkBqirsnZd0/dNqew39+I7uwWd
f0iCpF/Lg/ik1xoncq9sAD3vSPhcYWjGnz4otHY1WvXAu225oNlviDSkdFO5yF7ykSS0HQ1/+C7I
7y5oDw6FUrhlq7z5cQHGogwvvSg9BUGjLaS3QqSLWd592anUIbDhnFAJD/HFI126hHm08RqvsxFS
RODdCtwr1fgyZu2fhj7tRM5U2OtPkmakj4QWyH/yMcDW1M3MJd62fD+rfGOuJ+Na6gI6f+abjPNy
mxs+HzGRbm4foI+YBd1enD2ZkKlsXQ7bvTBk87a4f4+miimJbBMoG7Spa+KBJ9lbG5qfYRjuCLqF
P+IBFWJsOQv36kXumFm9qL6p5Amb90jAyCy4/czf+9raKyebQ8bIHYWat0EhvOxIgXZk2fTchIju
USCwOOL8KOK0XZGm4lvhn7DSPtXGpD4YqucSWyuc0YpIGkpYVdre7dlbJKrP2NNUHLd0sVrQgIMQ
gsDegYfznUovY6dj3qiTfpPNxvNgACee9cO8GvT9rDM/STd91cV87oH2M5mBXDmJ56AybDXt7FAe
3stOEZwiHiiqytKKZHlqAIr0wTIiX5FOaoR0Mss7s1pWopYZDPk99driibdHiQVc3cxg4sC1sjUU
sV+FkokPdBrDu2Y4q5wYTlfaOFGJ3s5G6I8dc7HauDpfMfRJljKlsZjdO4rNky2mETbALhHltdmt
UwggLofGasJJ7qCLb5WnPYswf+5+oX6V/dErUSSMOnrxZjLIhayi/EoLNo0hAS3TjW3RgGfQkHYH
+2FU6Wr4ose8wdAVSbcmZSotdAkiv61IwbwI8UmqjWEHZXqF8rqvNWUn3rOrXGsffvXat95GDiU0
5vJcg3yElOzkxcs60M4tHMZ5Q7MlQzxBYKjNgU5CIFC/ON0ZdwSm3f1znARAZX+YJeqzBGNNNvNv
udRXVTms5VpamxiEG624SIOJhoZDTCyFAYzTkqPRLcQxWLSigq6GdToSQvOaNX/qoIJiVaF+Srs7
HsMk/+qxJ8VfSjPCm4NeLfnGW5V5u8rXvnVDBnTmGbcweSq6ViAot6VwHCE5SbTZO7xUz1FEPjG8
j8W90JadJvjQa7MD/FjDFjzjI8yKTabojcMCYecXGnzHeEZR7J7ltjGT9wESoYqlHwcsSsnrOEvc
UR+Pxt2/+m191iNhbU7rSrFU1tm3qvgHvAfgMquU+L5w35shgVDV3fUNJtJIVjHoCKucETwXNEsQ
AjdM34QiPoxjs00zby6YyxxOtFQS54wYskeSo1XJixHRT5V88VxLA+KVlKGlT8VTM0D4NfUVyXpw
ufrLmKKFYnHqLc0eEZ5hyMs+kFXesibBxp8tJMCrrjzrMFXFtHpCdgJkVtOQGE0RAV3WYT2TLsld
mC28VpqTffPVAxuHmfAxi+td5ENFCcxnTRqnbCBa2uhN7/6oOYmirtqCtkuVk1Abv8gx/VNF107S
HedsF9WO12KgqyLScBK+/la/k+ebre4xA50aZoNLtAtiGObBtIi6eSXC+IQuv+CQQZKbTZOMGFFV
nSqGQTkJNR9XNbOBS9VTtI6mH7PXL//5yeN2WKLxNZuEIKnpiY+Lxw+gGyGl+73z9ye/9xly4HrS
EC4fz/i9/1+//nHn44399Zg4jjaK3GQoN7Jamj8exwxb/XOVcb/6530+flRqEjLQLmCx7q21vHnJ
DaCnjxd+XEhT+fX35uMa8Nl/39fclQDIHmIID0dqY36mj9/xeJT63z/05z51LbJOZZuMGL6aFO8P
2fuYNlT8oU45micitH/c+XjM40KbCqu9fscmqp/yYPTtv57/e7ONEXI1tREQ/jChSn5/AnsP9Qyf
0EPF3k8lrKCkASABoHIe96GGje0uqRU77kMPcBqNLEz/k9kaTXKQ9pR0H1cbwSfQOMWVsii7YCvs
KvWJ2WrUYKhtouiM7ZdE5NoCaFVb4Nrs/r07Ki+INfZY0zu73bByQdV1RuuF3fAyXliRoovPv6B7
zuGLsZJehycJQZ+avpgw5xaRvjbYBdkhbeloP3uitzleml1fGMfkZB6UfrS+FKAbOXTDrcR62AaK
AwUELi4OnhvnL3sVmuhyTtMUAXa4yZEeGsvwk3azmM5FEsUR0K2xUnK1/soA4A4oS23Mhnn7geFe
GC2y2xtHuVY7SqgVTXvlwlBCLc+l0VXRCPVeUVFsaGJLBLaREgI9G5HxC+6Dhilthzy5dqWTqgIp
WPTIDNW5brZPhAIekr15gJFMhzJe1I0rSmiH2cwGUyf22afI/Uwv755sudRQuqIgGYOVLL8hX+hF
sl0Gmo+QDiCdWSYi1xuar1Fv0JdYfkufferuh7Q5acxWwhKUK1tWgu5qK0P8xzhKnz4Wlgp6pZxl
HVgmREuhrRKlxkX/HNHE/zxUuVt7zrjUaCNvkpf0gwE6OZCXgSYjQUNRHgNUUpo78U9pJy/RvrHI
tZCHfM7cN2O2H3CL+rY3wJD11ombNs5MXyO1C/3AwvePJgfcFVtMtIFO9EkmyBKD8Ruh9fMvNqb+
drarO2d4o68jfGAY2vpYso+X3pb3WJPRp1n9usBoSf6rw/YQV5V9KKGNLU3ngLSYu6euNJc5nVVb
PXjfJNODsKuX6rt3MlcoTBb6IdzpK/07u/J/mq3osBCYXMOzVC687wk1jiPA4VD1Dv4cbTE98+kD
UNBvcVyBa/ewKli6cxMPqAFt/cCsiAUFAAxqjJzNqBN+eO9f6CcPQCjauUYPn0jCleevCZmNZUvW
DhSRYLsablA4ibWYJJu05uf5GY3HRy3YLlF0ivORP+395zcNfiA0Q3tjSLTj0UUlOdhMWsW020hr
A6wOoc6R7B6VFakdzyjBwrO31Z5uyvNz2K4E+1YX8/u1QN1EyC1SLSImDJRp51PkNGRzbJBQsqXl
xDv2wSJ5vytOyrmU2VRzqg6xREwmYSnc/GO2H+b1ttijCBmX8bkjSWsTMuIsxg09dcjjuwS9iRC6
q/xcU0z6QFbxn3spaLj+OjWRdVJLeW5yzgC3BPdZ8fH663F0yjOvG+3LRXlDe8KxbNdLINUZeSR2
8Vpt2aHIs1d1QZ2FWo89fnGwfe2ibe/ilHdlWNdPze6+r19qeuThsDd3PcwikKzIUFA9uDd1dV+W
igUaMKTDPf85Um6IjGZ2wh7VMgbnfvmKF/clAS0naj7M3xlAh4i3AuscJgyu5J3w5KHVtYjipWo3
nc58mRxlGyGy/fX0YVa3lcSPO6RAMSF2E7QOAujKoMax9tONuNa+AJn2drwaj0hkvSWeoVFf9uUq
fAoOCKVnhp3vwEN8UCSJ7PESzhGeuPFHOI/XqBfDNfuc/MiCiU8uXxSm1aZHlxajcY1YpczF3bgK
go2bE+0iO+nTR14c5GPzJ2tsPpW74DbwQ9DO2no6x/YcPkHSBn49aajo7XP2Ot39Q/5GTCtK4Pfg
oVhli6qA+uToSAWhc7ILOaEft/gjZupn+40QJ6t3Ze2qPRq0jxH5lW3+CcV9pFhXmMm6LauO8KSV
bnz2nP5SNo4Zcg/SBC1b0b+lElVbwR5JXm5zTqS3fHEX0NHayrW7ZdpqRCTYzRnCQih65Y6DBVva
3Eewg2ZvOAdvzbFbtMaeT2fc0Ie2Ecner6aDOpi9kZxBxnQTtvGgeVFGDVvYekQX8BVVdvQW40bR
kDWwG0fFP899khWtZNxyjqDpyJ6VZbVozpJDZ0M1t8D+heeIeo3kThIrdIe+jbgkn/d89d0NKSEq
UmaMF+XKZMkUWNqkaTiTVKvzV/kHstZY4yafQbnwjyETvdtfB1aqIvpMh/IPA7Q9ffeT6PaTJhQ6
LsnSxG9QrzSH9F3gIuqZjj34/0Lzmi5ab/raQ5Z4kfxM4TI5fZBcnX/6x+Rl5Iwi/MUWb/cX/uDp
j94x9PTeKgyWnG+ryLS8VeV25A091cvW+vkP9OR4Rf6DxAylWY8+17BGhEXxkwNB0jtmB+SW50lF
qS4RhPFJwDTpCJ+K5z2QqC9gC5Z5G0n5ZrG7QIeA0nJcIG9jAV7lBLsyJcHvjoSFXPE1pDdmBoaR
C6IqSbCZzzvfBhxOgnppeWsIfHNyO5YcVtG3+UevXNKTANcpG5dDqOJcKRdMUC4zKX/gQzR3zVxQ
P/Fcusq3dG0wnCezLwMdBLHf1OcIAYxe6pk7avtwvVKZiFwXRYRWrblc6+XCQfAY2d6IAhKV37wG
pe0dx1V40xodOjFhjMYTLiKEza/BRNeZjoGn+MTGG4WkeOZEvQUOGkl/rWzKD6AqNoMnYwaRQmhF
r8amQwfqW66/aT71dbHiNHjzP70PYaOsyg2mIIcCAOoGlyl2nVeHEiwDS72D/Olv4DliEKhs1LqP
gclhcHJ6g0gUO3k91BYiWD4e0Jqz9okvpzqb0oKP0B7m05cIx4S/N3JO02FaLlqqRijsTbRTpKMr
VuVCqK6HVfKZsURjrENN7CKqjxzOfPNQbATGQjYN2MASeu+vY/6BvpoFD5ciWr/0oLbJBgSuI8R2
nMA83yJvkxVXSpdG82KYi6J7CSj9hvgnRDR+fLV6tNJUPCWu9Az31L4tEGcJy40jLjSLtecLuL/h
7ubpvCZRxkVBSQaCT3zLx30fuNHsUCyNOTpRqlmO59bIEDnKnxUQBVY+74793uv2fnlNkB1/ldCz
SejovxV2k7Iy25E6mYlrQi2EcHJjHaSG8OcSgMFrhB5GtzmWJ/2nH1VYXfoFAHvjMwH1xXqvcGo4
iB4yeoJcxRX0B6YrylQ9ci+OJW+baRYKUmEhZF/y6Q7InYQ2tolEyZmQ7jtvhyi8/VAdKgkBRwrD
jrRM3GwfOaO6VK6MbcwnLKQlA0Zvb3H6N3xz6RFF/H3mslwpzzHTb09hbMVClRNvz8gTIG1ZN7fS
Ls+oYCW7mGg+DktQFtRFy+DxXAEify71LfX4TENXxApy/jVOInq40OYkdHMkbdFWqKPhzp0VTm2m
qzmqWYwc2RFJdGWDZC6Whave1JtQoJvTb91CMVlGvBd7znPjArVtJaL8X1ExkU174P2MFtUVK32W
QMp2NnAcisT3ek2pJL5TgUYG6MCZ0AfGCjuvyFmzaKhE6IVt/QV6C+sdudto9CKoBOXzKMNMhZoH
E5+6p6QyJiDqXOEZObgP8GwXfxhv8IYg/fSty8fXfkOH//k8GPsSppR4rvKe8UOxV1/xaSd7gY3H
popWxQtLF8qPYrdC+0n7r2gJ/+K7nHP6N/FrvI4w6PX4NYgOtJh7T2q31PwteAEQdLthLc7bZl7A
ZIsP/Sa3o2D6xmqEOjBfxJugbqNwnmbOBwG4AnYRlkXy3FtAikU4wPz8FqU2rNDDcM67eSe7Yv4M
gL6MF03sUFQRzxXwNSIieQfkg5MhqO+U6mUQXr3+3Qxt6MgMLjiz0o8aF0tkXWoqzCzBAwzQtvw8
7ononbnGjDyBOQuMgQRAUqHWI9YcZKGJtqfQaKwbZgGRJUYEYN0ud9706XEoIUJ+EeITTZ01alGz
W2nXipmgOyTukNM/mISScuOwMZOWbbG8p0c9WPcEwHqnJHIzRoMcIXSfTcsXhdFMfihpic24Q+CD
h2Ow21IOjbRnOcP8WAOYJJroZt5Aj1SUZO9ONLgzY1GqbgyBJclP5IAwIrmFZpeeLRZzlY9mT5PW
b8ExMLbZXW4pdzeL17iGjBQsmJNGoPT+sE9ADmi+UAtRQaKjkxQtenTE8HUaxW8Eko5YLJKYNOL5
IGwz6Kl4RA0n8xf76fBbzvYZ3bDZgnZMTG7fVxE8R6vMWEquLq0Lkg8Ha1qEMY9oDp2e4eiXJGxu
KUeTOlV023gSslQi+S/PCOechg2JgJ1NRO2ZwvtGu3usaWae+QJG8tJYHQhoPGPm5TI+EKczQDgO
6CXTLtkEjIPqp2kc7iCcxDVTtiTbhXrtPqD0z66FQDIl+x1mJcwYNyIgMVkNzVI84CKk+bVVfeZy
FrF9sabyPdwYbAAoUwnuiJzBZcNInSxUVJKsl4Wz5tapG8yWiG+zy12ap8G3h3nhxpQ0wbhWJCDy
phlzUCcrgA+ohTAVsWBirBuTI0ra9sT0wPxk1XvOG3Ot0MJ2AZFZrF9L6uEu6476BVEuIzopfE/+
Z/xZbz+KVW59FN/Ksr98IerV35Hu19+TX4l9GpvS8DNkYBp2fAkXgzUNhyhAcH7N/cBedhnu0iOq
WsxNtMsB9/mfwstDx4/4dvaJ+X7f6/Poi2UXQA+mMWN7IiZHcJKYAZUosGt7YSzNnHIybtFip2J4
X1QtWyO6SXSRWaVyme3TXbzmD7LqF6DPFA+IGcHMxxLNnl0jwWW4YacXr7N9Viy75/4bBThLmlCG
yikuCdLTKEZwVJcEvH30HJV4d3IXHL/FHqofaS84jK58oFQluNUBcFyF5jamn3sInLLD+pHt+xfO
LX4TO3cIvwxj+bFZcMLFvL/Sx2axpNTwwsnLGZm49MqpFzCm41wiI4vlU7ckNYYm+Era4rfiKBtu
QEG/U+Z/h9WHAVR1XUL2calF/cEtc+R057ekbBoOtdPE3/C0U3T26dFAZ41WG6vV7vF+/HYffUGL
287QqLJxZJFfFMtk7zX7LHofjXUlY7Jm742wPU0dkkhySggsi6eGaXPG+WzPLtEbe3LDlfCpLeUb
BSbhGs+99MsonOYoz1npMEBmLpF7fA9Zf+DQqvfsVKULy0vdrt8V0cErrLh7sG1fIwlZe2olWBKp
PIVuVs5FVrR8OCENKVv6onAUYmwjQSBx6egnHhsXeIWwkgj3EC1SEt8rYsVo8DH+CVa8Y9GkzU63
h/lIPvedy6a9VeZ55pjv+UJyzIWRA1KlQ0yS2/6u78P0j2TNLvzyunOhw2ClwD+ELCSqSaV1An8u
ngQXBi9L+FHb1gffsJrn7ikJXHnl3QOL1Sws7txbiu86tQ/9gJOmunEA4Urib5DtCqfNnhlGHlfQ
JT7vW5yNxUkLFsKXV6DUsFOECwQLu7PDf2XvPHYcZ9Y0fS+954DeLGYjiaJser8hKsvQezKC5NXP
E6o+/c9pYDCY/QAFlaRUKmnCfOY1uP8usJmpvHS75OLW+/fupxPJi3xJz/F7/yrZMEk6YZEN28Tf
pI9bqMbPvffe6DukDn4g6dZvKCduqv0OP0VBCLFDxLHYsdkjVFr8iP+I5ya4NAwv1CPrDSKcUBE7
d8dMbNyXLNh5I1X7Sys+5A/2M/7MVxXBSOvGz/f2TzXS/KDeRM5ma3/agabqtvgqn1+arZVchkei
kenLZbtuUNI8jxReK2jYBxAXlBlH4liqA8NvSCnpljmLJwT6EPpv6xwFT8TmZ8x8yS/hx0zUMM1P
8xNyoKAyc5fcLRLt+P1inqEp5usFqIi5J5lge66fiQWqL2SAXjy6YYxUOG4qoSMIU+s05kzUQVSx
43fewwgqd8MVIwDe1c0zFNAM+gwNjeGqr9Saw/wyQBaD8ua9tnEo7QdET9t3ar6tBxpmMxOH+sO5
evOxMeufuOtXfB3a6VxgMVrfBz2RQPndsBFAZt3mSbtp+bR30ZcPKnS1e9K9S1zvnfWbf1RkAiA4
6r87Kz5XlrOR7WvgPc4D6mnEoW72IDbWoW0OL0WHPN4vSMYC6/gtFlLbKYr/1PeM+p/URgI7mg8Q
C30PlbcdC9qFHF/VRyBpH2Lw6yys8Y4vGnDaOvsO9wsLgE38SZ2OEB6Jg3ciXrIlCpbtCdrRkQs9
4qHxGkMtgbv7Pr7zn6q4HZx3xGMBy1Nxjp2t+zlpBxIvrK43I8FKJAzYLuP7jebRhoRhrBr3ZBp+
/UOXYsNW5decwG4ur6yo/BnK12RtTGbYoQPhb7bvFR/kRr4J5Btf9m1816hpA+GZ7hPydQq65hnG
KFxDks937Y5tqNmxqMKrdGn8EEQh2ZccKqo2kVncZQU+IfsZa2DGM0c0SBZSGmGKzEMWzY4IOgyW
VuGHtxWwurLcPpOrt88VWY2b383fXC3xTqzFsoaDdY4MDqOPRY+4NP6cXtOfpC7ExdRyWSCzPcuS
dzDzM4nF+TfOtPFnZj8TYkLnyugJDfQfv1nd5o/KiASfcSfqKJKm07VdSJQpajC17ojay+OQXBcs
AaBGsEu/K+rfN6Kp2tZqKc3gl1xER1L7DRSqeI6QgBXvumSmPQKp8BThUKdNic5ndj+gvnLHRc7Q
66NWaG8CejhX+WqHy6nrNsTVeyaZ9T0+gyW7UPDoqNYQgPqfRPcldWEDvwZFDiakMKhZESO43IM3
9Ox6UB0hwYhhHYz8fgI1BTFy+FMG+KZtCndLyd0+SRk6MTUYwhKQEblAdmnX/JbOO4wlkFZwwY4f
2jM1UZaMqEhPlJQ4LG4Qupvyd0I554/NptgtER0JmIiEVTKPuKIAUwpSpOJEkhR/LvJqvdf3Rcje
9sll0/P3mDiL/NunQoP0B/oo+ve88T+zryI5sjRwNHCYvvkmlhWHhF1HKoQwFRZgM79AyIEf2ez9
5mJ92+bZZIH7Sp/lHUpAjMDiLc5JEsL4mheIh0V8GUbYrFomV4bc4tk64DT3RifZWS7dVr7BBvvi
821ygaQ4fhfJNniez0xkitUgwe78KwOcShNee2HTUlEMlbRxH1WEWEVIoq7SEbAbMgz8TR7QUor0
4s3p36slotVGM5T8tXjhsxR2OoKLIjRht7L4BXvh0FwKIX/RsaBenHkPKRFfF/J7ctoRoB/gNpJJ
SC5TH/FVWEUis9Y473Rn8CYNPhvtzwg6ZoELCqDlRK19dr/qYO8miK0hj3gYrHPlvGss/RyzFqM7
Ey0J3gvRrC9q8GRw+OBecs+ITUiuYAFCqIOBzn2wt/p4Dz2II0o1hBV3bO3lM4GJDUuZYkVz4Og5
Vr6ZJ5bBeKaezt3tKJDi4ceIbPej9cofZCXjerQsKfMLP636mxUULoQ4oaOcABv0FfapbbzkTokm
xoHGesP0Tn+18y8u6iQ/+XX+jkpXdlzokfQccZgzl5Uz4rxawh3BHdnBn+WQDPr1tMD48Qq8RvVz
PPHAXsgV53rZOHgF+1zf+asKg/BOgqrrA2mg2ENe3HIXKVF+MTr5Tnd+ZN+LtUOjf3DWJcXGrnij
7M8LDp/K+qjCEbStUV9vrqyU7Hyk1EbLhqtOkxQFHukEjwLXii3ZYFyoyJGbyj7PVTU5aAoamCYz
4+l4A21p99x1GG+cFWML/l2AzLGLeIe6RYourm1jhxXuURueyx0tyq+g2nJGP2HIB58Cypb2x6Zs
f/UTbCnVvk2dhFLl5Idq0Pqha3wwVnhJydV01Hf//cv8hWA8cgg2aTVIN3Se6Y/vSE9aC8uJkLWa
A+VccYshkeVb5xbCK9z4LRt//Yw+ApeV36czrm5osuWXOHfcr7iNnA6D3go5KiYRP+Ej3A6cRhAQ
xEeEKIDxjtI9ktIDvszqEnCMGKlw/mu74+s4c36J42UQqJvUAtuEmJ7SQuIGkoMiSK3aN/oyXPAp
M+nfsfcQJVFo2frTbrnKL/6weKZLoJEx7fm7nA7/1uGZL3Qp8zh33B7qwgVZs22jO3jPrHDsI1O+
ss6jc5zoCjgQQGkC6zvwb9xEvkxNjGzLRO2c3dTRrHtBa4z8x99zY5kg/A0+yG3nDDlNSPbYIbtR
95iYB5ix3Rqu1WOn3H8VfRuyNtdVqKm8NYJD1W5XxK/o6gY748UtzxRPtIJiwjNjnj8eg3rWlLzD
4j3k47bE3dB74Hzw+SW3sTDKunAb+CysRzUWAaZQfjbVkFLQVyruhDuMVWCdr/I3xCFwo1xljoLP
cRuQdeI2rJQUvE3vXVMQk9Yrv5DqFxlc6NcxPriVs9jGVdQZWJYi9bRLSwJuRON2fE8VBmeMZA3k
7m8DnMNGI4CqDzt9ux2nM4NsfJieaJAiuaHmYr4dX0ognjPXOMSinUFkJBBhZ5i6AeS4nYWrZB1x
dMxjJw2JHHEyHfJQh5dbGVv4Z08omrCcBNOjwBsbmNgAqak8VvYVSJtu7n1klc3ryNev+6WOGv1I
azywQhBjhREmzl533rnHHCa6Z8w9b3jmJaerEFztFgwHcXlsYI+46dF+RulhoM2lLmxyDoDomCHJ
EwjHFYsPdfk3VUgFp7Y2jEm/e7Xn498rzFqqjQcwlVwfTIvIhbFlkHXov6HdyEjANFALuSXMRa6P
M0RMuFp1nbb9g/1GDY+rMawhPkpIfjAKwRR45s5E3yeJ6uGQVntuHReKrrWVYgS9LwF8cmFZgXjd
O6FKpGr8LraKz8tUhOkC08sm0FCDgwk5bNoWtYe7/hfnx31lWMb07WxVn5TlOfjuHmPOicSJwZid
uLCkeRwS568AQR7gom3qhjHFfEzpVG4KPjKzT331usLkB/jAIBCUMreC+zlj9QHiJLKpcpKVbehc
mHU4B5HXU1LbTGLZ4P+0jVg9t5CDKxMs0FPmfjAZg3P6E5Rq9aTGK4IiJKn+cXFRoP4ie2CQkeCS
A9tkbY18KWCtzxd9RmxbQzLkzJ1j2vn23hXqSsOuZSWjylc9smcSWlgDULhdyxircVOOBpjVBo6A
rJc7m45UsHXeUnIH1nLgXXQYQU/tFibFchbWI5D+7oU6G0iOwD8bGk6ANRWiR6+MI6aBmj/2FkMz
zdy1wO8e+unUTBfe4FZDHe07kood5GampLyL37iiunkF2ZUr4S+MdsKGNcTE/OzgOvAfDr3/rca1
9ci9pNCK4WJP27PLsFqkUkjIVu6ZWdOwB3BJJZcVqKZMCpyrQjrIg0/gn1iHTTNg9SfF7+488P0m
tjLbmB65ODh2VKGdkoQsz419YhhyFgLVKxFqBOpM0B4htK37Rbrb5ccgvRsTAOCYSjF5wjGPoFIw
00Bk+vmxkT+0nyBWWMbs391Jw7TXf6qacOCaEt4EH17/2GJAFiDcgEP0EWS5Rf+UIAWRi93A5VlR
xb6js4dyoEjPS71zxIcYX1TXi1JCGqYZMQJmBfh1UEh/YjFlXDMXsZ6zf1BGCGjTRG13YGByKxiy
IP4pSdVZtNwxAzGcZtDzNlOkTl7ZjHykFGDwY1jmI+xNCVJtMguKdY/aN699LMIyZKlekEZw2iN3
jZ0cP3DNP2nFEwLk1aLOgk827Va9VOrUrK5RnZ5x1OMOzNDKiKSZ9xrYz08qIvx5b9gx8/hmOk7s
2yXb6bYxGY00/Re1gKg9u6SSdmQlAaC8Qs6v9wybyXlkWgJOjwe8BjF63rfiZPJV+CxmIR7RDHh6
ILGF0y7IHha7HQMqzZ9mTgiwA7NCG3YrZorKz/QEt2SzCm4YGJjpbDmHRB60Za9TOk/QyH/k7sgy
bMXZXg8UcrjcWv2ILg56vSxSLEZM1vah/GTMMKU4MlaiVaibzYcYzCxGrBzcogRZhfLITWPlqQCt
oKbHROYks93wA0AICxT7neYc+fgUSfJm4uVyW4FZQ/bYuGcZm7Jr74MzJjbfJTgNtowdFfuw91Es
4yXXkOCM2aKjTlw80MFxAsr2qsnAbeW3qgRiDpjxa2Cw2UHJyWe5qe03DSyZ863iPSUVvrGLiCWk
XBGh9QEI5wXVYcHoT5BIUi7XB+pppfXjCUwALRkiMc7e+8ki/0BtlGSdfFVt3yBPKH+CLCoR1gFm
MA6g/o4gLSgmszn3VJhiIvIei3vD3/szPj3bwUaOP9BZPG6M9BvR3erGmYsZwNjFLZtukXBcLPlq
FtgbRxwDABOUcE6E5Mo7FExzmEKjB9eZYpOVi11VgORcpJ5FrWs/Zu1snQwlaxp0CBPpOSCq2sad
Wbe/8hEaBR7e5qnQGFNYOB7R+qfRrUFqwVcX9br+X8ZoCXLreNmaJjNJWjrcZhbxOaBwhoWNPC19
cd9mrrbHggd9H2m/SldiHBIPHsQKXFG3o22FIn2BIk4i9V+aCt7q/Oqr5IeM2WRai905Xato8sKc
uAaXCvjogKY3cgzKsEAhYfaxA3aVVvNNkiF2cXuJC//+9lZfWBVBjv58+1lVFcthpnJTK1pQbc7j
qRpw5Eb3lEs2iUtmAhMt/uvBTFaAmLfXIxL4p8ls/a3RMXF7G1r6P55giTVEjtOwlaCWSbihP/3z
gdzNf/qLO4U3KdPbQ48LV4k7D/LT/zyIgeFX1dXxJmeaeYqY/lfZ9GbDpjVtHtX1etY6kJ1a0S+7
2Z5RtfDw9QG+OwIQi/EMuR2tr4EI7btihDWvnt7e/PuL6rdBdvKTf95si/goenKwcaDW03sgIW9/
+fZws4Irbodze3p702m790CnkzijtYDVKEJ5k81O16oLe3uQ6uV/e+/2g9t75pQerNxF0s6Tl8or
jX0tMHj11q7F8IdELk00VoDurdfNAUcm7ARG+htmMsidLhxna2IKRcyKy4YbOqXXRIPWvkoqMytg
McdX5e2cykA9/xlKvSfzi78T6N9EBN2piYMR41mHxsgKpi2nhJZ7AgCBqJP7WgMoY+EMbbSKSJdi
JFC2Pm4Z3gCzCYujpdO5dsvkb7RFPrQjG7LQnS067koycCElKu/6WbEJfcyDB+Gvh2D2v6vhuXco
CDq9Ub/otEIy0nU9q+Re2YlEjtnSCKFIYvfuI07HD50OtdmyAb52Msb8ifBkAXMYOT3WmQEELVIC
6nPNsrfSEjVYmy0Nk7SnAVxlS9XKL8r42irDVYGwomHRhOtxxZwnuoY+uVbgCJT1JHWo1g4DyH1h
NXOlk2U/1Gjf9FMNYM+7FImBAlrR/ZonjQ06IQxyqbYlLc10pLbp1rMJ9T0kHLoKaDfmZIUaXZkV
vzJUAisuqvB3UlAfDfD4biWIkMogw8DN8a3RxyN4+syVNGhz8ufG87KjsYJBwhw98ykQurKIaRNN
X6LhovUdviaZ+2YF5A71TLSJzD+R1LwTFYy2+Qt+4AQ0U4D4txDTSz+6JdZILJUpNPr4Udnk3wEV
IMconMNsaWxeJcEjfiN7Y6JY5cb0o1ZqO3q2SjBteQKlaaqvVWc+myrrggpx9CkhAvWCQeuBPAru
50Aya4TmRXoqP5uJI9a0AlCg5l+mcXbudPYub0pP9ZysBPaAPdu0+PRGolHd+Q7ywLkkExtc5UA0
bbPk3XDJDMExI+NoLucpFeiJIjd/DiwBUULvgbM5za40VHhvNHGYyBrTi/KPbKS4DNg9IxPWPq5y
AiFFoxcKyno2POejMy3CYqFF7ZQ1TCAfX42oNJPkUdb3g+UG75kqITphIC3/jCnJMc+a8Ti1zqaI
2+bsaP3V8xx5KLrxy00cYy9lB1aFybvtNO9xMjL2vWzJdmXiZ2oQkedknqCa4/2q21VuVgm3Lbft
X51GOJdUFg5OxCOaqOut8osM7Wqoj1Omn3EwcI4SJC0OfBVIJQl5L58+i0yjC7SOxT432H8X+5eH
k8dB9hD7oH3cWaIwTxaC1UlTEv0v8Q/HcqFzFMhKiQRd2peq8/bCNoJL33YX+DTjGd7KuYyNP9Yy
QKBpKZyxBdBrAJA0OmfHMfJIy7Fv0WEeVUaH8szT6EKeHYYeATvAEdD8jr7wQLGZC0lSi51TX7oD
BpPVtNVj55deNVWEwXsU48QeWv3wKvv6S7p4UorJiFarvFMjHaYu7lOYLZkXL12+/aLNdmaGeHAK
5U1CUekwWpiJv+3goFnGQWYtlGYXqk0dgPXAhjg75+wjwSiQ54khe0uyYgVaBAbidTBgO8c7ahPx
lmM2+t5MvFPVCjYWL152xZR2W0jDR0PX1qO06uXRTlPMqh1EWJPqu4zNq18DXh9x5DIq8rgJmpsr
6azJgbJh2n/aA0qf/qhh7QdMQ1MEyXZek73lD6+LXs5HDDMuHbeGkiPo7yQNtstk/XYk+Q2MK0lN
gKjIMFBbo78rk5xEKHPWe8e23vsAiaAAOQ4cZyxiwoZCVL+M5ISQsNy2AG/Wi/nYGGgRNSldZG0P
EdbCjxmajt65zwv819OS2DLK4gDNaLOuTyter27ZoAXdWo9Tl7/ERtDtWYwROc5f3aTR75Qvb5Cs
1tmkn+UWmfkyIl2Pd6mS2cRCT3pfqOD8whc3O1Qy+7Ok1QaIevra7BIop8fG/9KyVVyCtrmic1NG
OaRj2AM6Cq1AJHBVHc5+21/0ts0uhZG+1a4gz6OTsZTG1dBWlk1fSCS2vTQ0qvaNUbptMby/utVI
ei4kcXPgoJI6aHQBE+fZ1vqwXB0Xyev2dz7Hl3wwLeC0FepdLWEnbsrjpSTbLQvaLp1NG8gvDBej
IvEy5uZwTGDo0HhQJRK4w0mfZ9es6Pa2V/0ZMJCNIPbHkNQhgUp5HKysCB3XfB8rRDVT25kjKVoX
axBx7JyFrdY23b0jSY881DMrvXwzhAVGY1geNS+hKWaJNaz8ahc0TQ3xMRgv5mwR27K0TAjh7KVu
ThezrR6kXD/nZrxHLp8aQTFbB+yALnbWJhGWQ4j4u/LZpmqIC+iWi9dEmlllyD4m3s5znZpS5wLE
RUMZNjbjozmLktRC60+jAyFpcCkqdKNZvkD/ucfL6ILhx52Gfya2IhUsCAL6ru06dlSw8wYaqWmu
1b/qvAnL3AmJ3+0fsQ73mcH+VNsGpXLPP2aoOB2qBFiHm04XbQmeDGjISd0HtEz8GgD3TmuG/NCK
4RXLGpZ2jC8wpyTZWhP/Z7YSbTb+BFTGpU7Vm8nR1SlpFrXnYAgSLgH+ZSSHhgBqMqYgTZuR2pzf
MWd0Y4psrwFlnosrrMe5qP9A3N9MXIsf7frR9cLfJlmM6p7g/F0YL+saZNclRTmrAtswfS72DJh1
IRswz8uan8euny8YtSE1nP5KHJfAPOnHt1R7kg549CIYun2ci1/ZYsdIgYKmbLIJOQHfvyaJ+JkM
XhxpRwvr+q6ldWuOM2WAtUHTiZC+MHD+6iv70SmGn8aIZrlJuNH5FMF7f/3IYoAYHSxhLDmYxl/e
MIR2so6hYwjazUbMFrQW2JpeFytLL1NLC9XPrb00AhqEHkkOafjYOCS8RYpKc9MgR5t6n30WHKU5
fbLhPLk+dpWNUpRoI8k8Dds4di4thmtYFoywzVWNSW+eZxw7jjk4uKWcOUkTgq9Dgd4KbNqDgwX/
2e3Cvrs4mbnee8iDXREmoKy/ELBQIfBTMYTG3N5byJ1dioDW6wwRp0hzmKT5ioyuWXz7TZxf+ngC
HZQXkes6lFxxvadLpTcH6e1Sc0eO5JyNWUPrezHeLbe4XyfpXo2yf4O2zj7pg97EGeJkmiw580Jx
D8fXh8LlViIUAarJtDZoHdDn1CXKqcYjFbOxrAYSiq5CJqC+1vaQUwEfqdW5OMeWyXDKhejeBmCL
+5b+OuoOT67bU76wlf1cSUAndLr0nVFTGu7tGvJe8zzmE+kw9qU7GF2YV5rm0Q6Ch6HTs8OU405K
8E3lzBvEC6lpGw3QsIED87LyyzEsC+drCYC7pXZ/lpCMKVoaX73d3VeNFYCAWsetmjxusYQkj1xc
x7UVJpeQVKv2tTsvewwtHPjYhBH4KRzLqd9J1OkILu2vhtg3tCr9d9XX9Ox1iUqw7NNz1h28gEna
Yt8ZSosBHtOuLeVkHGOBm7fVVPDdWCZrCdPC8uHKxsOLpZc+RuxUdhuzOTSZoiEA+KwNxzjP8Xqn
68I4mIhDHMinLbmqqADoepHo+9legTMCCCOhxseoLx6nLMijdKK5XihaZNNgQrK6mJ/qcREZFWZo
Q5fF2LLOR1dCP/K9iaQPNQQ8bETKflVQk0LdzTZWi/Akwk8CQWNzSd58R4A3LWq4Y43xkXyUHhT8
nKAeqdy1uAwB5ZRO1ux5ph7fLV6h+AK0T3BYfNV16iKubRgPrQ8Z1ia02dhJtYbz4MOUt9CCsHGF
AAaYR2281ogsN2d4jL+7xctOwdpkVE6GrwnPhFWrcVkbS7lfG+MU9yC3A2+oTz1ltDrhZHU/uR8t
bu6wsj7rK4mho1Ov9nVgZAvYDC3XnX1TDx+ali1sveg45W3eH/sFODpZBCWnDNT/uKJBCP9lGO80
UyRXX8/vTVtqL6S7Fnvnz7UfOiTTzsLNqNj49Bon7ampvWNckyh4E11NPWb7Lke66LV3RzK0qwvr
pyxSF1wzfpW5XeEJmKzgt8YPEc9vlB0c0iefVc4ZDg1WKRAogvYST+grIuN3LEjuTx66fhsbv6SB
Tr/W63FUdIWAE8nthNIcaWtVb0apPBs9XZyWwQI4mdAznAid6xJkqGHBPjFkdfSq0XqwpTgKyiMi
ibNrumhA24MOHWcf3d8ut9Zd7uBvSpxGuO1qv0yYBWffyD7mjG1VT5mNjBYmNCEs9CGsCXvscQdg
r4PBMrq4iN62ie3zgf6zsaQVjkv/pUsHecUsY4q2LaW/9cPI9Nc0p1W4CtryfiBj4P+0+uNlWWlQ
d19p1hl4hiiHYbDmQwv8P+3ofqSIra5NVdzNmfWseVJEOtav9D1wS/6WCfDrJW2Bamguls9WX4Z9
+liuy9u6LlDIAgrAU1Pd1cPwuqb1QSuT5Ll03gchfs55AIg2JZVsKXPsOFzkAKndmrjiDHMFOwQE
idHM4BX8k/CLa9pfLEP/6lckGSr09z3UBjaB4/pgb8XTEFTisdDlb0tCI/EdWCEiC5zN4BXFs5OV
H658a5vG+bXaz3VWPOLe3h2neqUNlM+q6UwnaAgotxb2dWZDCqlG/RFdIA5jQC8P3RrE4Os1iFBQ
KqgsgmhEv+WHttJZwL86FAvcMw0MX2gU7yxYKJrmMUjJmvW9FdnPrCl/tV7SUdVFdtOIp0sNllKw
q3qr/ysYdCN0lTRINq5vPybfmO/0SQuDiouEbgXSalYMDiDsy8x8MHpx8ArsmWo57mtW8O1kzBch
EutoJhYBf3pdq0ZQS/BoXbTrYUZdYzsvC7SDCeGIDF1PU9VcFDFR9hQxlrGlII5VTSpXgimzvYfj
S+uiY+6mnf1RB8Fvq9LwHZ2G79rljptZ3EbL6t5bpUFFOvf2g0ZU5JHbtT5UGluDDTjVHRR9AOOz
jRJIAG+Lu870UeYYswfWo3AoFQhkxy2m50YrlvhOBO2vjDblOFZ/nFgmIOThoOLujuzlJg70H1oF
nMhI1iVcSvrIGc04DcVGfI2+sYHGbtjfL0PXHHu7YXm1SeVikb5Pw/Axi3W9L52HoIJpXExaGaH5
UYNdRFRJ04iYB2rpAd+hlcPjWPTpPpXDtPn/Qm/1mI3L/03ozTVMLB7/zyaT5x/18OPfZd7+/sp/
yrwF9v9w/ICahu47NubJRvAf/1J6M3TMJB3b1F0fuTXbdtBg+5fNpH7zktQRAwmI+Rzrf7OZROkN
CTjD103L9Q32yP8XpTdD1/G5bJtySZr6+Ot//oeDShf1a8+3DNdR6sOu/u82k108UvBPZvdsxPHR
ykt6+fakX7xRzqeVAlGiZ/hbLG1kLFMH1VUZLJKm41t2M1CcPD81QAiiTc+2d7y9V6jP3J7dPBf/
edmY1VYQRh1uP6zjryy226NUuouGUgq4PbPUs36aLASpDv+8/c/Pbu+xXhOV/PPjsRmKqLWKc++Z
uACRyUiUj5LQ6cqw0rJPTNkgawUbgfHz8SYQibfuuLWU2sBfMcib/GJtigy6TUMXyu2gbQQ6doaI
YdTJDAPR1nZY3KRnvGdRCHbdP2KcusgzRGorC7aDP+GhvVaOfro9DLGq9/rlu1HB4lusGWFLnet9
xAv8dh09gKfa6GuRMSOVbCqRZP4eNnD//nJura91gCQ2rPO9Vyb5BhNlFK1XnHxV/8FA16F1Ke2Q
FM2n20OJehTQropmlE2uHnsoiQVOACiBDsXtQVtVEf/2FEdhYOecc0Poi5YGRbx/DuN2LKs6oNuz
2wPHMe4HXT4GSka2U9LP/zzc3hvhZ89oLBzqvGMPGOnVKXGF3Fk2boOIFOpCFCvBLNNTtnzVJXOV
edvtQSe2MZpcHOZx7Tdj1UJBH0ttv4pUJU4zHDEMqFZ9nxn9fHIzOiusyIuSgY5j+G5m1xq7iZoY
FIEMTosjisgPhoueoxadUTKUntUc5vtEEwE9LLRpLINuNXJuOO00cQOnQIBn1dFm6EjxKtqt7KH6
yW6VdkMXgN2IAS1Ig1px2xkUhP0LcjA10rtIJd8ezKnSD7pPz1+9lTUN/bkpveaN8iNMlE/f7SFW
foW3Z81Cnd0on+LVfveWRdu5zKpsTZU0seH6cJuOJRZ5fhpnh5pK3CHIJzrutLhyFzfARUObWLbs
u0VjwzrUcYZLfSXWZAZ/gq6ytnmW0A1dVwg5fz/dVgnt/tsn7eH3PHzGM8h+HWhkbiO3p0+P9hTb
e8Pz9JDqwE9tsFDeKft51xgeBhu0+k6datRN1brsWsyVN4irwFuOe7iw6nK4i89c6gQi0rfL4BQG
4K62ffpv535TeE1iL43GuEf5QRqAgJTO6j9Sqbe56dxkWG9PYweh/Kl2DhN8RksER1QNf/WiSwG3
XtyBbdkcfbyuUGLbdCki7kgJwTHC0y5cSZag7oD8SIWqPU8pcMWpfXFnCFWr8BDg6MVrqdEGLKaA
3bTuIoLzQ9/M+9mMYeKMUj9JL8YfrCTPRJOIQiB8SU+0jF/l8WomjYkv0QBAxqExLlWIdDPGjpe4
D4ndARbkab/rBKVwT692vSH7k20TI5Y1K8WoXmICboQLjcxK9RkRcRpRP1Skixl1oIUBit7sGpYj
ZR1EuA6FyEjlnKyG1DMAcISmaXD9TpZ6yCzltKme3d7zpSHCgr7ibfb7qqWHyzyrwdokVShcAM1p
K2C3ODpQgQGQZUf+FOqGLUK/R63k7yEV5XzoxLi7rUG3t7zAIhHRDLQIyh/GhNolMnLyVCCPdgIQ
bOd0qOt2aA4e8DjnZtl5Gwt/n9qdBwoddHxwc0Ismq+gzvC4UuLvBcqhS2JCOSDroUss7d3orATf
RQDFIhF3acsKYeoTtaYEmrrlPwQGUMPbpcSTSSzAhGWGXNPiJK+u+bhWWpg1aJ+MVRrsdGWxeFt/
b+tbnepnBLXzv+uyn5K+xTRXNl6f1QfdaDVMw+QjLThYpgVg6La9Zo0x0HvB+q6KM0C6nofcXN9Q
AV2Rw+tnD72KvL9opisjN86mE33VCXl2nlk5WjYe0K9qChDuUHI6/0jy3F7G5vSLstEUpuQt20X9
KeqVLHue9XspAN02GbUkmerFud03SrXdwcf9NOclgkW3p7cHT7359xliSWHssmz2CRZOswupOF0Q
gocIBAy/tJsjJejqvOpldV6MqTpTF4LvrTXgskeKSLQ94EQrA8q5m/JjDNoySNSCMsb4yKIUtFpV
cKJSEeD2S4vTLqqneiDQHeHbdb7/WMv+0K+lSVcD/1ArxwXAg0oemGovuL23uC0woxJGE3Jd82nw
vSUydAf9VX0+OZ0IQEQw46M4aO/rUnrHzC2vYtbnA/bs+PJpYiOXnHQltkFyDmR9seUkSHAZR9/E
KCy2EYDiU+e8NcU56LBimkNqaTsKa/jtJI0GLEfdn6rX//NO3V6mBEL0nTFmDbbVuMpoSKanGQpN
7tp3YyaSw9TZ1PDH0SpPwbArO6bA7YFGQ7632vrtpnt0M+i96RbdHm7Gvz7il0cHfL1300f6+wNS
EErHY1X+7md5X3kwJk0jY/0agQWZyJkNvfGUN9Kk/iV+mGmx6UkTkEsU71nS/FgGgjdLYqAqtQlE
7qJHs22E/uI9V21gRAa1ot2weCeSozCe5VvppAYKcji3FvJ9KUosMqeYqm0r6Dv2oR+oKa2xvqSW
duid7p0q0ksR02pOtWGNfDpPTtmGA7oeksmIj0V2Han6RGZKQd63zahsASA5WfBWGQjayHXBtoQu
xWL9GUz3rllW4LUxIHuBJttoZOtbHyTjJrGpkK55rBxj31wBfC0r3zxKwHcYzFSWYvNkJWZCeWpB
MffuMHu+6Fkj9gjvfHnNiGBLHoQW8VOIuiiiH3V1yL1VAIDU6Rv43aHsgHuUHv1rpEp3zQDJV3N/
tA0NE63tKJg3JkBY5dMyF6P50KXuK64HaAxuvLRq7+NMQlQa1e4TsLUoXFQdz/oWp3d3T7g6hV5B
WY9WJAmkXb1kZgCMKJP4za6z8TawJ/lC/4O2KNjAUvs56hbggLL7X+ydx3Lr2pZl/yXbiQz4DTSy
I3pSNPKmg5A78B57w3x9DvBmXdV78SqiqtrZOAyConhIEdhmrTnHXDZNMiu03BFvOqu/wf1G2w7i
xu8eDQP/WScR3IUVrZBCGTQ8WWT4w+Su8ilelQS9h5SLa0pByBZ3QQL7LgtdnMd6/j601us49pgW
o5zesYlZcO6GmdjtxuEd0Gp0MJ1m548xEByBcNYR4my2VjEHu/Ln9YMPr3T2doeHRwjKz2UekzB3
cXOZ3KdxjnvdyvAD5mJneWMGwVnvoGMgWkOEWQ3JcXABRwYsHNaa45D914VPZo0QiJMA3XCBDqJD
F8isui5o5SxKYozX4EiX0YSYIY4KhO7aOo4TprwkWhUCZXojqJbmkZ6BqFHvnuzstR/pz73jAwJx
6TRU+dYuvTeaOSjGHftURHiu26NrKnoNVpqsxFD2R+mS6iPVUlSjAbtxZlpN/lvm9Ue6ZdWNepRz
Vkx8iNwOmAeqEvKuMRJaY/Rkezgjq1bH0AccK47LCwVI3AypDzOx5+nDAG/Lidt3wb8+QQQ3Niun
ikC3JOIJ6RHy0im57ZCmALmgE1FhlKJSNm1LU92NYZQsxYhhp4H4Mzj+dxs2DIR2j24XuBupmYG+
0fTBpVW3HQL3rJLS5yqWNEhzCm8a9YVO1Oi5JKINiWQugHWQjWXE/gQCUBTCfaJLlPT4eXIMirnz
rWnVpjL44HqLmB3JSOiXL+FQfIaR5G33nkRNqs21dCrMpog+S4FjVyj5BpI0m3NZPhQInZ7t8pqI
m1faseyhBJ6xjgSeMXTE0vCzaKzynVGy0PbzgWJRPYcBjDPETQ3QBiBDN2yxHNoq6+sTfm+uT/o9
LK6/ec2wuT74Tz/+/3wsjxuEplU80LjuLFZH4byrseYZ1xgCNGnX4+sNpUECcf6+6a+Eueuxy5oR
TqIgEZMU9HRisXe917l6BQoE00rqHrWcPcP14etNPj/r96m/j13vuW47C7L+fqV/+vH18HqTlITH
XO+NDyltyL/uX19c1wgpHiOqVvO7+n3i9fCv/+B693qj0mBeLtoustnrb18fpT6tNiSc72gY+qsJ
jVcyb+2p4pOrAHES06tN++MavXB98Hrz+5zfx8px3t3/Hv/Tc4QK8Kdp3RsEW0qN8+v/3vw+N71u
GH6Pr8+J5rf0+xjp4smEZaT303/9zqSPjDv1Cvwavy+X0TxYA8a8q+zGQnLfi4vhhSDE50h7NSfV
/N6486rreliPiMj7gHY5EhfWWqqayyi/P//r+F//zP77Va7Pp843y8pL9rKYRVmT8+5crLNKp3Vy
3QpnBcLM8/XuZAs2FUMNir2FsOjMYsfrvd+beNZP/h7qtcKCh87+96HrvUILETm1Q79I//EXrr//
rx7jioHu8Pvyv8/Rff+uqkrUtkhRwC4qbprih6I81spK8zb/U8L8vylhWpZhEy/xfy5hPv4M/1jB
/O/f+F8VTItACs/zdNdwTMu2xG9WhaG7/+FapimoR5q+55lkYvx3BdNy53gL2/cMXfiGTrv076wK
0/kPz3Ic27N13bvGX/y/VDAd26EY+r9XMA1iU21CL4Rp84Ys26TEWn193MdF2P7nvxn/rneapmCX
6ztQ8ZCcWvVQK4RYYJQrFIEuoYQYTcygus/DoCGcebwt4LrGyNTUyFOAst9awUQCg++tHa+5t5z8
o2mhqWi6wOk9gUpVj75tpDeWH91VjvfQd8ZtUzrLJpqAHSmMZ8VE6qUGHChFcHrrWM1HATZEw/pF
MtWSkICzC7PSio29kWBYllWAMSNbC9m+TAXafiSEZAWgpglq56622pPTkHdRFn1AejucGq22Lpkk
Y6Nghd176doZuoMpkXKF07RotK/E98O1m5ripm9AUdKdMAUK+x5eUJYZJKoJZE+M7iI2gEfCIZMG
2DSYmpORAtP1iw3dz8fWxxvCkAKPmgXdVPco3+PB3OjhuKhkvvaC9p2F5Jo6560UyMAGM9q5gr8H
qxOkUEazL5VA753V+aHskaH3SL8WlQrNY56P+kEk3l9HCEPM4/Vxo3GtXabrR0/YxokWHA5dGPyb
Mg0tPoVN4c4xBqLqwFePw2QsTdfXzoVThpfAmsJLWWubouwRC9DNoteE2cZ3av0COXhaebks/zqU
ZVBfRngeeuyvLXMkMt6J7UehWnNfCmXfIFmJjsRCvIT0a4Gghyxbw5hWl+YF5+tN443auTLLB2V9
5v4gtsEkOsiTYMChmxK7XuTmprJzHtPxF2oB33ISawkWIqjoyEaAdltOaYXrxDQimFvCAkIJn6bT
Uu+2R4p924yzz2MgDV4N4tbvy2aZ8TpLmkvRZWhEfIoRweejxAPQRfCgEDgPm6wvLr6ra0f0C/Kh
HeMIgy8oLymc7qFoHPvO0OlR7SLbaJ50reRGfw+tKXi4HrDCX9tIZi+otAkDT9wnxAlAR7SYsEWR
HSxdMUW6bfI6VTrlQx1pGCqV16Fsx8fA6p4V9b3PpIdYOUy2fafcwNiXdTGsInQh+PF0eaBUcBJa
qP3UUG57b6hOqiYGQGVeudL1sNj7hXQeTdc6+W7SnRAp4VhpzIdBK8dvjxSLsK/I4iwLOpeaG72V
PZd45m+a1IbE4g3ufdSnybsRGBoFxBKaUeJURLmICO+A6994hZp2WdJhTOZ7vpuCQi3i1HPevSnc
VaxnPpVJlUcbzv7QwUQU5bSNokFbe63VvqawDbPANc8OCugbvW+szaDhnPfHPnxOU0wxVV7as4Yr
fM5TC5KVgxrj+lO/NzcGG/5FgowJIascX0RrsK/WyksL0/tmaBALegGQeadt1Xf+oRlVcJ9OLd1P
rz5kufJP9JYBhBquv8kGADeRgaPOLtrqMXLlxkn4r7PW0FZ1MqlHL2javasIuzRxOFYZFUQN+3oT
2tOlNPTxGKUR+Kmc9qbHxXaoK0vsB49Se5b5w0Op9cNDYZpb6fgZFdRCrZP5ccrrs0VopNg0P0O0
jb9tFLZxdo4LtKvjXdqI4c6xu/5YxPH+9yG+y3RDG+kQ030iz7eoXvTKghXoldrqejiO5kBtIeBd
5eGh6VX2gsL6HJRpe+dMMiUynr5B2r+7tTcd+zoqHtsiO8VFG56vR0OIAMaMsnCbck0M4+A9MgLR
FM7H8HaMU/0l18Ol1zjO4zj08tI4/rOjG0uhu9l9aZgzYKrYFH1rY+IbHaLrs/xoNwAxtBRZoCWT
tReabEXwvsSHwHy0Tavfl7En1qUInIfKdukYZwHAQ4KN6kTdqho3nqthBpyyFBkURdYz358GZk5F
GzEGFBL98jm0cW9rBco1yXRJ8RwKikDIua1c6xzqKv72PIMwG137GtbSoAtAnMSLZoOsk9TGkERy
CLk5slFLk+HStLZ4zTirsoiWPhIpJAeToxZjnnuvvY+zSOf0uon7yiK3Pixf5Yopv3nVpz44ZBDN
F0aFhIBQknvTNc4Vu79nV7M0BO1GvmsUchTfJ//BDjUAmAbgeL+1IFx1Qiw98j4uzdgWCLi4hOsC
Srz0UaIr2QRb146qZ0F5YJGLLj4McXEKyso/95NE3RKKcM9bTp7Yu5MWn42vZuA3a8MO44ecyued
B80ltvXoAQk/Y3XgVlunLLNbM+lu0xqxjZ1W7D69RL40jrZGd04DggzNp6FtYG+IAvtFHcdPJraW
Vazzia4/hXNBigsrgnzahaEuA1iXzXRxXHlHt14e/npsPizYQ6+qXH8Oqqk7evPN9V5f8H56hVet
G1J1GATFxOs9yuPU5yZ6UXkUDMSHMvsOBcOT3rRI+GKkCrFpVsskzUnl9XMSTwzaAWn7hy6usfGV
RPFqW9DEQ+xttpvt4yII14YHj37ij8D5422tEJsmJz7JHfWbRTtml8bhNspmn1mJQ19LmNipeNyY
jQhuq4BQq6JLTiZJms0l17r8TmOUhXibGmvN/TEmFkQ2k8Im16cRiw+WSpWSaePG+kMfxMnCSHA6
T1bgAkuA5lempMpa9Vvo5xsjhN83KIBZTt98Mgijs6k1/xyONjqgUr7U5D8elT182Jg+bFnJBX3z
HpQgAvtqfIhV1qxNyrU3Vtfx3zbDjaB7ubfElxiTxympGVHnKiblybYZ7gyHcn7b1H+CGJKzRJhc
u2i62o6ooi5Ap2Oqb2uA4tlQ5MiFAapBc+ib2Em99RKBtcBuXyc/x8ImHSbSzFwLd6jXfYw8JqLE
UvkVklMaOlytePyAkXHV+A4oyJE+iU/90qrNLyMnG0LoJ00PQK/bb14VbWhh3cmS4nuS9T9CCrA9
NVL+OHafQtk+Y4fatG6A71+yga7GH9TswM4y0r8JWnCC6kuVrlr4RCOx1BBWbywp2xI2RVhUFN2F
eEoAkOs9ZO1ABe+lr7U3xbcEmCbSDgNLU7XADKGa6w2RCGQ0jD0FCycDgaHi8MtMm5lT6txV6Frq
7CtOmtfJxqCeKTr9pDz0cX6L02Bf99RwJ8d4KTv9IRDpfSl9f527XE/6n9696fvxORgt9I3UMUNn
G5januSKczBp+2YUtMIronxx86gLwr4Fyb7gqxH7Kkv7SPv2joyAXZtChtDcLVks25SRGJD38Iiu
FP2YhqcplbQcIokpAZlLido7Vdl9IfpHM55QmHog6K2kXnL104Hw3C+3j6O1hwS6b5JdbZLaYyVE
yfU5V7bl3taptQxtKNvwOTqfud7ax1UNB87GvB+1t6yf0g2jmogCWPMImsyi96Gg9O0SNU8UwNz1
9aDeRL44t3RrrMZaFKIg66Tm3rzsjjE9rvLwlZp5ccp89Sby+lBOxVfRQVFstfERpVu17Jq5WCes
bW5Ot31VAw+puRB93UDM5ohF4Y8XlN46bx8FZudBQaKgv2kiCewhP+Q64L7C05vFSEPhJiDvllM9
orzuRssp1J/10jqlOvqDgfrFqnbgydX0t9uMz92izPQh3U6+ObCQU89tbr218+sYhvNG4PHJmpOG
Rm+2fUY/tc01Ymn1l6JWfdNKoobcJ5H778IzPpNZB2ZdgqbhrVb4j3EnFa33x8vHT9s1b81u1gQW
s682lpe0dXrmSXcZa+OHsrzn0bB/lNv/jHF9a1c/bWtTUCpBHRXRzpmVTagEviInvut6yK+lU32Q
71DO7hamr3EuRoLki6t3N+FcZh7YeA7AnCg6smB+NXr1EkrnvnXdk1f5d5k5XsrSysnSGd50Tx7L
ut3btXZgaWTelE30HRkWpEROwNwGp5PBX1UyIR2ncs8U5Q4S/Ra6OlcDxCxoEHjtJShSLsoGkCWO
CXljkRHda/1FM5JLUtnvjh5fQuZfV4NRVZIuvVatvA1bm84p7mMyXBc6KehNflEKbRrF08UUEtHT
5Pk5dCVDVkTO7eyFwYMG0ZBKsPdup/5s1J9+pEfDoUnrQ+tiTidHIQlAf9IOJjfBTbdWD2EqM7uN
a6iLNyL+y5r3wJe7UhPUUpUBVq9tMcLFR1kTc9x1hrFxaVcadq1vx9qBSVR+UHKXO1sMxk1BjfDE
fh/2T9Ww3qDLbbvsjw2Pv4E/DdHRToKb0W+ji2iCx7hs/qSITSE1WJDFs3Vg295XeJ88eNJ6cGnu
Pqal9RIghSaJCLqkFvR75ZBuwyqr3Tk+p1Thy2E7mcUZCfmLEdnZbd+YCuP7mFJ/W5E3VbOV2/oa
Er460e+17JHeL8HITmWTGxPhnCOMI6jtZTgymoSK9LraBxA4QgtDWIHoX9E7IFwyYux2n6MuLleO
V5xFOiZr5ct2SUUcllwrDxqftO2i3WipkDhEQLlab+KI8s5977XbUM/XbuInLFowZ1T67Iph6F9Y
2vDuNkLu2CfunCgKVpPn5TTO0rc4KU3gF+zii1b/Nrqm4SLX8Dv6JYp2lI4siMd1ZnT1a5s3664B
3cPG/yHNkejg7PgwrdkIUzL2vTv4PqAN4LPvPPbNLl8+bXtM8qDv7qIxWLOt9aBrevcuLqObsLGe
ddNlumzgiGkNpezOO7dOcTcGDPAi048tzdFVkQTewdcAoUFKyv1u7zW004tq1J7aYFwgocGn58ev
TpZl68bpj32h/4lGK2Mqo1lOfFe4MgjkUmUIUUna1b5xEUokJKsh2f37+Pqg5bsvqTmJ1fXxPkdV
4baz1fmfnnc9THRQV8FQb66/2kAXRSkPduEfX/L6Qxx0GkBPlG3zS14f6ilwDjVo/Mljog2ssDjo
Yu7h5iXDMj1dC/NgU56SkUJS0f9EOYvZbtRfKXgc412r4fM0tW5Xtt0ZYwDmd3zGMQiNQrqvTqw+
02r6Ecn4U6MvvpFjsGx9a2f1/c+UBowEZfTIJHag51b7HQAkwkux1FEdn2zzhwxP9pTRsqmMYzlC
wVPf01SKNXFypE04xm1dQRqJsTyWEuO86HCjtR5o8mvfPJ0b6mpMEU3M96YsIByhR1thYiLdStxe
1x9ebyIEq+upd57qdNDAL8cfeZSBROyyrertevZd3mSDHEDGoxCgiUQegh1isSvyFsmXRFTjeUiP
rsf0b7Esyi1KkruSILpNm+RETbUlEliqSaMfAZBzMzwLDquzycxfMnsCBCnQCtUTYYxFlLxPHk1i
ZYXmQVeW8deN+fc9l/ofS6mQi3jI04OnzHQ39uAVzOQhI8AQKPpJE8636VKD0x86M3zO+vDQgiXu
SKbxneYraoMnEQ9wdviDDyfcNH2a39IDX5ka4QZ4nlQyHS2D9pdrm7dkPq1s1EakxSzpJW9i+Nxq
5g2z6eHcYJMCUNg8BCVxPi2Ck9xmqy9iILCW2o9y1bli1fnae20Aa+9FAaLO/65GjF0tMA6WCCTI
07IMlsLP8L86B0H3pavvhlAeq6I+aTE0nZiih669d0EPmy1liV+vHBzOtYxIF9GPAB64RqYQmoYk
i0gHQJLY+sUrfLTR90U6U45lfyIll5qmzUKK2IzWPijIR3T8Uq26tXVAYQONYVnTPvDMsxkk5zRE
Yz4kJHM0BckSbKhxncPGw4RF1EGdPZaSwmWZ7R12UV72OI42G0MzeDE02kBawv5i2BNzZguov3rW
fQYemU9NEhD2WEHxT3aWDqnEtqo/aTXH1hJ3NoLyNDu5d1wqAlhDbhRECEJybUQ/rFocr0RthYQ+
q1S1ax1CZbxqpXXyts6Dp7Jy4TLZ6TmpBeC46jzahbdp7LcxCB60DL49U9O+TC7SgSrctRXMeSdC
J+8Z+0l2m7yYWF+2sJ7L/CWYwWgGEOwsjqiwRvFjZW/oYxMdW7MLYMHBqY/QugICz3L/xvNhNDVu
SCfZHp8ih8HbVoBttPotouzgYepgx3STN+0XPdp9Z6f1KonRYJW5B3GMFWuKsc/sj3aakcMkG4Df
nJzkk67svtrCLicSsgIcVAbR9zha8hTbrB4tyMQp01jmAfVMsVAEUj4mMbw3V07UiPrXOoNF1WU/
PSYzw4agl05f3Sx3kRrpoI4pGBngc+bTQ2aC6faR8C/sYVw4uvZEhjvsrIhUrFGSpSCdAxAQsq/v
c6GjnwQs3I13Kqy0ndG92nYLKuVF4tCxIjgMst7ppPclBUB0XRin3pBEktYoVzzl/Gk066gZwaqs
E7J0sIflwTELWuQiFqmasj61mfqpp/gtTC6WUb9k+MOWRZXDO5o1ABjkxMJxurXqo1tfBeGbrMov
w013VqvdDvaMcn/2uBCxvP9JPQtnshfcGf7gL0OWIqhlH+pWf7GdBO9c8RCa+RKcAXN0ephqlAcN
6hh8BHZXfqQ1zC49DowbvGKAulO8frYfbarJ/gwSPCTCGyfM9yDYo/Qhn6o/EQOFOdV/KjDmCH7v
Mp0xRxi3A4pgSpifUwy9lEHBMPI/nm8cOwltXIj3Mane5eSzx2yWrY0xqiqp/SujzHEhMqykOJhQ
tJpvjT0kW7zMj61nPGS4jgJ7xdX1VKLJzTzvvQoIfmxjIrp66QMDomrmIWD2xyeZw6ILCcYs5qVq
UBV/Oq3bYJAFPRhYTw1TgAyNs43H6kaXmFnGArCnWNOwBB85hUemvjXVtrvMAFzofJmzbCSQuCLM
N8s4SVZv7licyqnfdUN4l6jp3rVZlE1UiiVlDwdyUJ9e7BKWUBxr56HL961j0e+3j7EBNyi2xEOd
AKhpxp2DEpiKL6HivfHW6/49+rcbyADmSrA21EMT0kNtNhBy+LhlNvHXThPqISMr6Gzlhix4pnK4
m//E5Fc+Qn2oFi4jQurCiu6iL4192Zz+yzKHjxC9JRMRm34L+Gg0RjKP/CdzMI69y0FhTKtmahg9
c9RJTpZfvPgLpeV4tOPIv3Ec7TWLszcr9uatlQ9VMn2GqZMR7NIXJal3eXy+Xkhdxqlf/WHx8YSy
uFyFKI2SDjRA7V1qt7YQrflU2zUT6h7pUNTOtJtRH17EnNxpBqzZNQRGVKSYJtPpaBrsi9z0lvYY
r4Xpy+KMYUavFybdLpx/+mcQVUsjjS5xb5D/AVND+vUlNDque1COY1lxVZr8AZuECva83S5HBOBl
aNy6lU5BMPVPfPs7EAsxiCTKIfh3wZDblI1SPmDoOduRuWPhCrdBM/rk1O774NRUd4ynIKLAofo/
rHGfZfbgSEUg8ejBaneJ25y/p8DqcUS5EfNK7GlLOUQh68gRJx98JTZ9f5ze1TGteut0GO/Div8/
k0quK2kzoZrmZ+65NfxgevrkvKJxeeozKLAIc09T7WfbrsWW3eoHXAEYVl022n6PwlCODiVX1qUt
xScdcrcyaLpNJLnV5TrKTFqHxSyxMo23yfjI++R5pAUDIxWZtD+PkHX7pg3qw7UQW3mEK7o0sG+9
jHVo5hE9w6lCUFvpwBfTO3JEmVvVMMc+mCSzTRM6+A6QUQ34nLbX2oV8cdM4cN5VJkkLilhNGAmW
9qojQ48884vQAOfFYzeXXlNvj1V73WfCID83emqI/GbEatZNBzddH1H7dV8S4zMqM7TZnhPiGvDv
WpMqaWc9dPXwUln+SYX0MrJaI/KUN4k3jATgYptrlCjdKGaeZULD+fhJ0us2nmoseGnzh4DSAmMT
e1b6fItxMBFoCSaC3ieTnrI6tLNPyvbwdsiQXSB8LizzDcUHU3YWfw+Qdexc8MVFc6xKBSjOEPc3
yFfUOjLL58iWq7LjDahIh9nXUFWeQIAbeRneguVZSp9T3Cjn7qaC94OwnQAMRQqD4X+xvHkKJ3a5
7aQtQzmReZeNf4ao+8rBBnQxdAjdj01IjS4byGCtF1Z5Mjr5bPjsn2R7HvIVX+9BhNSTxrI/a2Vk
LVHWIbCU/k3WpE/4WilGLVksSfsk3Ho4KB3qYBaWZAPkiN2SMIiedey+lEFCtIZTkFMg/7Ant16E
Su5FoI4FLJ6l7REZ2EUD5TXM1x7fktOzT6cHtfdapIna8Kin1VGEjHl+yQYtjcad8KsP26SdFIW7
Lh8oYqkfr9I39FVeUgPWBf7aJ2Ai5J2Ce1koAJ0ODtkCK8OqhIkxlu1PodUOBDdrbVPnN6pno6Mv
7caCYl4cf5Lx2+Zqjwpxg9wrcpKzm6cmKxPvR7bkPqDRKAvK1Zo2jwC5TQsa+m805muC5mEPqBwn
a4GRtQoR6Jj+izvwF29C9VHIETR2t/INEpo6S+oAODC0tOKODe1jFPQfZuqBG+w8QFdet0H7+Nbk
SH6Djjg2NTTvbUZ9y4glJu4BgLIhWyYn4+zQKCRNtELAychnaekRfdZaDZFNUT0B8TX7/gKmdJbs
ZPQIdD5VQxBJnJGLPbWs0Z0BjiEeeNf97m2dHYzQbwxp4YTRDXeZuIaxVG3yXdMygwiVPIqMbbNJ
JWDRFBojO0VA/meTjsBS0eZa4qd/d4IINL3FwlhHyOoLqHVGMz2HGlyGXJr6ovd6UuQLb1xKffiS
goec3LzgEkkgX+5DOi9LCmM8Otx3jpxWIkJmEJUHBdmxapAyBq7Xge8hvj63YDaZGoDWcrofW0CM
I/7bZVUXpAt5br7sY30WFbCYhBotrDt7wAwSxFQJMZqRSV28lSGITvkssdkvo9Ift5ki49RqNgZu
k7VtYtcEZVuZYqkYYPb5lJ0YHtYxbX33FGRcyXSeLOS0GsnDoa2vA0tZazkwyVQurDEjNX5iNn+L
aGCi9Z11U5YM2Tdan2NiHsdbTIv9Ns+mbAVYZNdDKmQ0bHaspe/wBFTbpI+OmkW3IYYCE6c+PbqM
4KzMmLaTxzLEte2FIClp8FsQEVBanQTibtGyRLCbYe0pEhDauGsWicuGfGq117JB8lwH6bqqllgv
D0AHwMGGFFSsxoPnOSbmXmWKeNcUcr8q/XY9duOniXjimBFEQfcsW+ogRkPoerUmjoFMYZmRr0HT
CNltkt7iE3oIZM/CAyMd5Vmqdja6V1q12ziCQER38qZr5D372LXUdX8FFYSGaiGyvSrKzRSTAFJc
HETErF49CU4wu+9V6L/giKCGU1aO9k11DnsUIC3UscbINGP77TkwPYWvXcUb/r+PSCHdNpRkpCbG
fLCrcm2p4lOHbgA6JFxOkWCM1awOfzh/rjA5OYUJ2k6/r4S7U6Ig1KeTs2YZYCx+oxrqK2xofoti
m/hC/1NsHQmPrI8Sb2UwR7nEbK9KM6DpQMWnpx8ZCuMT9Vh7QNp1rtMGPpN48kadnnuQpWROLZwG
IAQfaRuScrJjW3LQ7Mymf0A5BGnELoVSiOQId56eX0Y53VoCqTHNnRu9ay95k9LqACZnmEIxOwA4
FQqBPDQtKrsCJmoaPVheARcmLOQmiyv9zgsg7jua9VT7REtFnWTbQeasUtZTHNTryYbgaNN03Cmj
KheN368mav5rvQV4GhTTJdNOttYVG867o5VqJ0QFKD+G5mROiroEezjEOzGWi0n7qCPygl8p6B8y
7bm3x51Vst3rYaAQ6MnUQ+hGrxBwt9lzWiBipxZEx0F+6Gy+gBOhCunTO6XK6sZP+SYnbPXL0cvd
2YFPe9DqX5Tp0X4rrPWI8hJxy7RNxupOjaEJi9MvlmneAfotXVIgM+8U+ajpW53VnllEx7zJxAlA
0CFMHERQVkppTb7FqIc2Y+UNnOYBhYqjrkVvVAfZiXQAO1wg5aYkaK8jPsJuohWdD/uUIaLuJWBR
z92KPIf5THMZsrWL8r0zqWQz3R4UTbpF1apPt7TJ0rVrMLHqlbG9oj9pfBstiS+JSGDvWMSC5b48
5hsvUMu+ibYBwAf2vKx/U6k2PkmwrA7JcIrZUlGUry3CqOhZFkv2dHBiUzvA3c6I7QC2aBSFb8cl
AqomyfpkFeirkzBHFw8hPZX4VpCakI7S/gmNhDJX+scuG29Z8Y14yrVWbh3vJZIY5oG1iOxPZPFn
39H2poGdBsQFqAj11JXJQ2JTtoygaART/zTyaeB1vI/xR+eQQ5uhQ1lFurmMXFGgaS6yVTnqnOqq
n7+m5L6zclKa0f8YhrwE2NcKvjW2+/lDapP0UE1RtlGlmHE06bcZ0eXR3fIxCIYtsok3Sfud+DEG
Ir9uP6Yk2rKS1sUktlmo6HeX5R8aVc9A/RnK+f+p2t4EoXwWoG/a0QvWwUi5rldwIYuSCLY4+wAY
YjJymgff1L8DzD/khqUYEUrvEXp5pPAplEmPRas++X5HBFQcbRHWSEAWc0J7aRKemLbfqdGnbD5Z
AWe6qO/wyRwAVfqrHBxbLea0ZMN86EjfpKtCo1CHUhoFLzSmmjXFCr4bXK824vBl2lbNImfytKlo
AGTN311PdKCPmZa8aGDc9/cJ8zhkXAAiOfYHjRnTGdhPVi7ugzInEEgbS3YfCK9CILqKOl0x+tk+
NKy9O9DZ7ml2UdG0F67ihOOlGRmS1t40B1fUVDps/0GLMgfxRfuNtItNVDYnYbtjtxktwtpoX4Em
NrVNSci4bhjPk45HMRzsfUvSXqP76b136z0aQ1Qc2tCDWZi41DvDB9f6cbOkvZTJdBdKiEVlDHgx
Gk4go7lE2HG1gMGtHqTD6BIIrJNKN+XqWHZtA5+lAufphToZQiRy1m35As5Sf3Vb576xnM/SSV/D
3ICqnYz6mlFNiXuHAuvG8slMRxpV08lhwVkWnXN0cwbIFMMAZaZmqQtFLozj7YbqJcUCvAtm96/u
1J8lhllAcNZCBvLSVRahAHhEcKJR8KkaaGJNB2A3dDZRh0RybHH01kQKFlp2IiY73RlqHM+GSG6z
sGv2eHj1nTvpZwoH1LCTadOQ2QwH60aPZL3tbOxvcdzrq44K/aJNU7I4e9Ar3NyWcRJ8RzkttgEU
KOytjebCXAnoLy11UOgSM9aS4shmcIIT+ATmLIvTwFPJaRzdB2CI1r2dlTu/b2zI1MbDTLvd4g/C
ONj9F1/vtRwpsEXbfhERmISE1/IllbzXCyGLh0w8fP0ZVMfdvW/HPudFIZXKUpiVa805Jtxy17P2
ZVFe9Az2Lyyf6ExphxtztJ4sOoSu6OddhnULdvpgXdiO/5Eq2o5TLYgFLCCsuxk4Lqtn1dLOW0t0
IIEKBdlo6WYHZvJszVAwQ7/9aHJBoB5nmtIzis1U0yEL43afOUR/WblAs5YRPeqWQXNEB2JyKnnP
kVSsi6E0yIaXNWZExkD8huUkMSElFRmrbuDCXf7Ru9q6sTrcGMVnaLrZcx7md0lO2mbubVtVEJKX
k3ddh9tME7wRD/c5uwKK2rYGFbesfg2iz7zvtm5fDN0F24RkLAy8Sw6h7e4112VT1d9eVFCYBrJh
HahuhtbmSgnKv1LzttfRkfMUq6kyfhlSg7Ovg7SvCML9uKw4vxO/La9FkrypiutyQbs6MfDF5U12
UbBTHxxfXJgok46OprYeqpGQvq10KJ+maH53WAxjhlt7KiULumKKkbSvoV0n2yBr3xq7DtchLbw1
FfLPUKt8nzVlvA7aFkIgLgFup0DuBnIypNwVxuJAH0BluwhJwMHyZu0SmHCC2TwuYd/08lJxspEV
3Ndem6T9+MNG9v2jCd1spZc2sagSAtmq9rHAtbVrG2+i5wTOxI27aSU5OfVpFl5MLmhwCIxPpQ22
2q7giysbXnkN5Whnxpz50JIQFORMHzWokTYbFUIpeVvVpth7wezucuYOIOjVc5ZQAg4zZsNhyetx
OsJcZHXdm5oerz2T+aSGR7Pv54PeFNZmAgPkI0NoYG0zojrGQTTyQUV8ebbKmIsF5/wb/RTEmos5
5/99m83qHRvaf+54NuD8fYiiFFp7Om7LSyuFuHK+4/k+6uzcOf9NH98nMfY/rxhmCg3e+e9kivnX
+QH/9evf5//zH5eTje0f/6/v4s+b/POKXO+WqILz2/5zSySIKJJadPmlVzvsH8uHOb/6nzdyfjU7
9qri8PeFlZFRQpzvqgGl1X+2358nP9/691nOv5lyrDke2EmP5OBGnugu/AI3bFmM9rG1RpxFPuTu
828h2oc/v/29zYdoiarrP/dJEVnRVfvPPc+/RcuZ+u9tTYgTD3DZ4Xz7n2c4//fPg/++1t/H/fM0
rrHIeqyI/CmPPvo26SyLuiG6+ftGtG0wgTg/13/9iqmyNgGe837OT17WZbSzR/fpj7umz8wJVIJ5
84+f5+za+ee2v3+efwNZfpIZmT7/3P7X6/OP9WemCmXtA4r3/Ih/7vfPbec//8u69M9z/X3Nv09z
vi1oCcyyGjde0wHZ//3nf5mJzk/1x4f0z9P8udP5xr+PPP95fkw2w69oOrX3Kq+9aErKMhAlPasv
/pSLddldfvzzpzm2Dlb2//+/B3OHbZQc6aXjcnamL89xfuT5xz+3mRUZAc4oXEj9/98r/PMyfx/7
z0v9r/tZQch7+vtc6Av1RX0xn28+P0CogRngP0/6X///50XOf/77byMo1GECnPE/N8H/el//82nO
d/z7Xs/3Od8WoyDbAhf56RYOADpfZIQWI7QVyCtGH1bh1O1t1A7J7s/pYnCeDbfJw/kKeNXT+WxQ
0cK7iNOqOmJElTFXcLoPxdbOAKqifCWJyjGWi1i25YD7gJgK5Fu3NUEXLKnd5Te6dbVgiY1dv4dS
TUiMIveM1pnpF49mWJsHuJr7bOwfdZfQcjRoaUoAFquxQf3XedFOhf1NY1VXUBlQlnXUzE0x3U6q
/xZhCGQSPYFDPgEU32npAZLmnpM5YYIhp+UHfK6wzO8gHx8tFWQA2RBFFGOFuAh84mSFydYuqJKi
7KqoNPyBBFJtOav45KGCuoqWOUzlNExBsHVbaAEYYrubwCsRBFAKM0Un2ThrwzuluyP5ZURhDLN5
JwgTP2BCXQFNGgE/vlCasLRpF+hgQ6Fj+w04wcVmCxfHgPa979imm4q1Cis9YpItWNAW+TohPB7K
QaSgeF/MYX5yRH4sATyg0lVAysWbHkDAV1MO8btPti7XdiqUUxwxkUpj2m6s2CGrl3gpuxNdCdYY
KW1Aw6wa0owWJzFTgLAVyW7QbDu3dQ6hH8ePETPEWdkD0TN+s1EszBt/usl6CPSSDeP3wRszdcaj
fXCKpowU5JznKVM4j0qNe2ZnJ7s3Y0RPhPFMdfyi+980pIA0TSqCcXYJZplX0lDtobUZfxu1v08E
hD7AZsSfErCwpTZ+ppYcd2A1ycJtm2+Z3MKehbOE1nZFL6gk8cyYpnvbiFC1DAaVObAlGWbvTR/A
maYjcVAGDQIFzXnnz9awF22+89FobG3BB4/QNR4y/25MgvrgN7zpcQF6RFgBLsySL1rBo5fkkrAM
W/mRj10051hqbVb2MTl3IYy9erxa9iA79dqrPJ5/GGFTJjeMB7R4bw0ZXld296UhkqxtDr81MkCy
GCekcnEs1VqYeK9D3DWMKYhexxsimmbc5Mi3HEFQ/ZyZ6J3biaFIwWwR5csLRA/E/B54ihLh1VRY
vGFey0NJRvwSeSXd2E8wq1x0dMYOiFJ4N1kAALT/qfKSLFwz+ph6YwfqiZBqi7rMcq7oJxDxUmLl
CmJS2dkK1RjT1x7n10BPJuqTg2X8yKBEfJI4yRGOIPluqXk3tyHo0CnfhHH/OBH9EZskGfhU35VB
5zXrYd4Y2VemrW43awpjGo/Y630wuxzQblqEuKTKjkwsYk/pHp1mDun1ACByk1jWTTTSnSiYvnbm
hwvJYg07sd929UOT6SfE9Dkk/mDrBerNavtrZmgAtJx2l7c9QP7QgYCZ0hkPTUCoWIwpEkZzFUQV
jvOJcUcq44MrSHnttXXvpWSnLARpbGt5zhqpKbRJ3ji5FtAKtgCID5aD4DLPp5co6D/CSNdMjavv
dH6dbXJHJOpQE5jeprGffB0/9bgPLsukBSx/GVg70+uDj3bs/A3tKgDbErIXBbkX2r8laTFkL7yl
g3uNLvOlz4OTsLlbYQ1Xjon+rp0FoAgkLa0iRg59CK0p4hxjYJ3JXMaH6dPr932YP2Zl9251JXOh
droVKYywDs+gRycRkwTnbsEgTIOBAr9Ig7WG3sw+sa6rDnVc+tGzkVa1QgiDzeKoRixY2LT0umWN
CMM2lxK/T1NdOuROFm54hxoFlmwYpOtlhOyNxcYhyhjLGh2HPH8doi5fjPSLMp52RNMUL8q1iKdp
JzKWsmQTZQM5BLVJQ4bwGhOV/bYx8mcvte/6cWlOv/QY1AmIyrBSIogAP1sZ2XeR2F+NxgpNw3Xd
mW4EBrrAMdNRrsGHXScWQho/Z6oVTxHoTqYfBbrOYaoezFRf62Zag8o4qY5GZ0PDyh54w7G9Cxqs
d2Zr19vRWBJXTXXD3IroV09sHBmxbo3GI57mmG+kzDzwNhrKhNsC3UytY81UXTYS81BeXRcZjS1H
HrX2PhqypapR3ALQKjbCzA+xJTW8cdAe3RCi//CHi5bJOhwMsdFcdbcdeSIo/wh89gxmN4j7JvQN
5bgJHePL1wz4wn7cOwCJxDSgUZLenqn3I6TTvWwLsa/gmrjzcJXF5VMJ4FpYBFL7MfKQSedvictu
ZlSvgVmlFz15UET4KH2PBvgRsNDzBOBsI+rmMa7nr2r0XuwKXQ2t4YI0eC8ar2afrD4arlaDlNXy
vKtqiSMFFUTbiKGMJ5pjFqJQgdU3JAbuEpRqb0zt34Mof/RUdxo9SM7mgMA1PzQifwN+vnbTttnZ
HbWB059isNH5hM/NrGlqZcq+TYya8C6OT5K83fzAqhv1Yc6sLxk8JPaAwTk236d2fI8aZoIyRxLq
V7QJEia+RfY1yOTJ0eNbr+eflCEtqM/93CfHDvQJ81UmcmZ1r3CVdgmRtD347hXb40HMCFKqOQFR
ZTndpsDwKoLoo/HhynfYcuhubiHbIf1o5U8jmpngGgbnXYuEoRSMn7DAI3MjK7c0SwI38Qi15R10
ZFZJCCO2mKL2oxcc34qGXDnNWBOeHBp1WDVrYxIVkUtcmwGW67xjvRwiaBfSPiw6aq3Cktjp7LJ1
v8wC45E5vHa8qaOpXhKV6ZU55c9BbVxy5ntI6pCQuk6y6aNrCxpx5dpASgByVOGuOTS0kBs2CycJ
pBIJlqvVwJjwPZ4YDHZSXSf+ol5om63ZTN5mDE5ZVT3knYOawS4xqXD0Dn74k+cA8QBEr8uxfkEV
coJ/f9v5OcDh4U610btbICaAZEaG3pC/yQDWyYzZk3ApmlqOoDc8s29kApoFJ7EXDYyMimbc+o55
4pDci26aj+DVQ5i4eANQ22AGwjPD4dK9eC1tuTn3xxVZMjd5SoMElw9bU6DndIrosfLyH7UYVxZE
M9Lr7imhEX+oY6YqCHokrgU8BujOy6i/RLoVr9AwvmOD2XDKtXdeoXdQvK+cOrhqK5VBSkVLnxN0
oBmtOwa6AizUoFGxfkXSWDkzGJbeYSNLNqOUOAgKVFabzpbBCiQ1Ulh8qpviAT01DJcMMRMa6pXb
1Ml922/b0CNuEuPN4N8F3+bYdSdratdQE9yDH7aPhoDgYAXdO5pfovGg8ltD9143JFH2PlMN+NFW
gGQup0lTMxUhYRGIDHHPuqEI02gCdcT4jFkfgtQiOxRz7x8hXr1IinrFFbzrFTpwauNp4PCsAESn
yUngx+qjgaCYlN1FJ/cWp59N03GshVC8kaycoqT6lU1Ce9xiXJ45T2HjXyM4+bRGVCmQqSm9MQmF
ib9j3HvVEY/nUSxGNNn6ILqmBAEm417ZSfZMrf3sew4M5gjE+2yPX3SlGLb4/XjtB1xqPKI+/O4j
UglXc+/OiFLa455Guq05Ooa1V9O7dfuCaZMHj0n41GBeLnZplPz2u0C0l25l1Svm7oREjMOTWw1b
y3ZHCitCwxIJj8PrbjGZMuw1sluH3jgz109aYuWeMdsNoWVMMee436PLdRrm25ZfPqEg+mRprNdu
ppG9Wkz8JTuN8WuH9gekt2PoMR1M4vZSietCkakTxIiJ84JCdHYjBHeZvw4w5aSze1V3wWNhdD+M
duCznhKw/UjeNxNOadLdiC3so9u0FwIRiX4b6/QCKPP97NCc6dW7FtC3xgDRGHDuJyWQjEIUe/IH
BLTajKg7MeWjlcUA7qPlIPwpRJzCeGU+9CCektL9SLsiXvXDRHiuR6KsMz3aJuallCMwZgtnIiFo
xjV+XAQlm7yVK9aIseWhBBnf5xGoZfOUS47Sohj0trDYTmIQ19FYXE1YmZdFkk051lw1GbnQMAYE
NjLkqv2r3Vwa1s4zR8YArvEgKkHWDcsxTlLk4Jo+PtDp2V+8u0O4VRlxCcpwLp24eetj59P2yP4L
7f7BnMLt1FrkgEU5KYQ1FaEbsPdXBFhsKUzIe4zBGVPjw7FDapU5vw7jipU3dj8Mtc/nzVWiXZsk
A/MuQV2/irXcZAGzeyNgL5Gu/eH6/k/CfAmr4IKrGw79ZAdMHqx77QZIpyziEgIH61xWQT917W2S
uC1JloJQyYzBuD2tLUSR0up96oBUra0ACQ/ijtfU0sc6bC8NBIq6QvTX5Oopzcur2PQuenKw5or6
mQg5ZvAQX1Zevlj+0s2qauZrWgGvSnxPSJJUMacbBlb4xJruTpbDm2yGr6RoDzNDbc+23tF3uhvl
DGRQznoVjjW2vnlgIMDOo8RDn8m7jmEoNOriqsexZDCjJOsqeEtd9Cfonx7D9r4TJoNQlu6rsgYY
apJczFDpCgbsSVhMPjPSB7x5xKhhyhvFqqMHLLGJmQoEYniye+PJDLpyF8XTPQ430kVHeVeEsHL7
NDyy1Hr1g3ufXjsikwIWKnPkddumFNgUmB5Ra5uULLFpcC+Qja36utu3sDwNhes5f9I4QC/MNDyw
T65rFTvbMbVYifUI3vAbEAhoe3SeL5poYZKTAQZSad4GHd7TUm4Hbb4aeX7h1529D8dpX43hrupz
TC9adkiq2q9YN5vJdY7UF3jCKTAGSWxjgz9GDzdmdqSSdo/GojwBrY5CBiib1Xhb6n0yap3gtYRt
ufb99HuS8StY3e00YUg2+g5mamAjuppeKpHkJL7sczAkK+DbxarB1eKljPZE95qVTNhDpp1EQfCt
BR753k0w4HYkCjiQB+4G4PF68rKnceTq7VYIWtVAydF7pND4jQLnS+5uIIMLUX2rUEarLFbEpMY7
JyMwOpjGS5XZn4AgDtAVOxZt6JF1+5UM01OGim1nVAH0Qo74bWBI1oYBh9IwNNfltAty3KpTsiDq
W8IqMrItjIocDx1uRU6KborJbpOH9EKS5LsK85Mp0TSxBHNZ1rtqNSckB5OZQzBEQ+pzZX8PBEzz
xVrMrvcI394lahY5j/RPguKYOeqbZCV3J0HHpzlW34HoIW3H13OEUFXzA6ob83tzvqnj4CBvR66m
HIoE5ZQfiQ3i3+1/QbJchwE+r4RzlCXrbdHLZ3hhl1NtoOTQrOIrp77pa4GujOmfZHoFuZGgA1rh
sZpOuQtmLk/KDjQc6zSGzSQXD88co6hBSOZbToceSQvTnscBCyTVLktjALzmEx5UY5Mw/XsWNtqR
QYd3bfwdjC/ad17QzzzKoqPahLoCf1SvG5DDK0QdKJLQUkpWCxS8HJtodiu917W3c95Mz8b/4TyP
RWewQet7MqY4jgbnzsgz0lqF89rD/bCiod8QwYVEMg+iExaCx2j2QGBToIsobiiFV1QAHnsWX4eN
5kx3BFm1Fa7H3r4N4uhO/XDiDclXGLRzGuP+Lhes1LzaXlhuGgmB+RrXjb2a7OrazYfHEZ3CjvyW
21T2J0DhBnmP+bVgDLthEXgasHmPk/NgfSCl/pA4lxuTHTNzn2XsPdiE++LPv4qDeZ+1WFDy6aKp
OVoirNP+eGgc87Vr3U9DIgnhcx0xVe1w49KMSbn+yzmBRmn3R91dZ9oDwY80VyTFum6tt3BZvPpG
RAIMWg2rOmW2Ny9o2y+lx0Ur8Jx3sAHpkA4M/yi8TRexSMjeQhXTlVVAshNuKpcJchW2n7AD71Tc
kf9AOKRTdw8yF5eILJo1QwpqKqT2PhNL3hgphaJIfygALIYyNjjbtPqCjXhI3eyixltsZu537Nf0
qeqaNPrcisgm2NuTus68bFzXmpTaHnR6Z6qtrtyPzGouaptJbOAm2zTDf5u2zmcclnd14m55C+Tz
EfFTXjfzcCoN6DeZh3QjAX8xOPdhSzB7GP7OpfFoL541HDuPRvbeo3FwZ3KqI1NRc9loOwuSbFvr
S3bt0Q6SB4g40bEqs+82XDZ2nL9PVv+SlVhVSgencVPxmZPheiLZrkqTBywUH5QQH+Yic5ZQM101
vXcqIvLX5EJuFFACiVoS69mWyJu7c6dy3I+cMjfORGvWTOwLVOt0E+L3AEvQMlM9FYAkUUHfF/4g
VtI03uZoOJk6uIiD8srmFA4UZd/Cx2ZwDSkZwWIyJK9JXov1r3bVl+vkn6FSIQV8dVcYoC5lwcnF
wx0TYv7w9OVcDtsQ26tHRy+HMH3p5MUDYshVSdayXaJ+mQYsTLEVvqQpqli3g/wyD/IymSFlm6R0
rowq2nu6JJ133c7kMUmZZLs5kpd5VX54Qr8jHb/pi9DfJuynHCEvuB3k1ug2QVldJZ0f7e06XcuB
mC1JoLeTztdGWF6UeT/vtets3Q7SD5c8Y0sGjE8Y0KKiJDp7gXgueurRx2K3fCjlBPcjhPcF08Sq
nIqOvbi8cvIFGUuecXVbx+1r3KN9XXbBedJE91Ee7SKPHYVe/jV2vz0d8ddQttd0bm/CJjRZJdgD
Zydr66bqMicXvo3tt2L0BAu9mLJ2UADSSXkWLRfGMnlAvcB12KQpQ/NYHViNPbRTQbB6+sXq93Hw
2/Yo8YM45RxuIAi8uoo0xPCN8qAjJ44SJaRRfzJ8sa3RUa0R22egmOxDbYDkN9PJoWTQ0amYjFMl
lXHNWvNlLOjtzp3c1SopNygtBtb0CHEw1NAZF3l2KOursjIYEPAEMKxICgddNXX9o0hC/zDOxrVi
VX6Miowmph9d9MnAotGod87UGGu1wOfV5O6nprAujBwts551xCRCslDzY3NfhNZ+mgIS2gwfOf5E
FBUOsOLemEjoJlyS7MTlzz+3QQJPOS4Z32xknhDrXSqba1Xrsowvqn0e+6S0ja++SK4Y/HQ7T+Kp
0sF0rGSR4TiQ7x59ZAsD9Uo6nXHg8+xmi0K1EyGdPqtYs7R5nvO62fdU6PXANayvaUAm7QPcwI+u
BQGVQCQm4H44CqsnTzH8lZJwFqLrPlpN33hudI9cEhVBgzfF6KYWCxOlvTdYP7iBOWiosIsw/HRS
ATYHJisRrQhIscjHJhKs2uO05MMPH5aSLTYQbfoHGcqvOLAxv4hVOnESDokJdebkZAo6Vm1gvwTZ
dYcUAY/wlV5eLlkmMI5nAT+M34fAf/YFRAy/hMI6I1Of0tNsevcAdFUKhgFlzUMZ4XDHyHSslaCl
KW/wMK5q6X/Xoyu5GELycvO7dBkdBAYUV/IJLoUZDbggnCXMsgQhaLYXXY/uUUeEbFcTkjWEbhzW
zrHsxU9ANMfOhJ+CTlxnMZ1QLyShRaqGPcuRK3vCeAdC6qZO+9exaCiHxhRbo1P8ghFvrtpswepa
a9NlpezAQmVbAGHBVbUFNvuaTPIqiH5RQaWXZr14EVhwqoQssMZIH4rhOXSwpfQ+a7Q4Qh5bYf0e
2wqVcIUyI0hZO5OTuoIhs08T03rJAs7WGeRYN6PFAg3K3VvJJbmskFV6cc0a+9Ezi5eGtLOtUWMw
6C0QFJEBK8y398kihUtRZPIlRizazYOgc0iTCp0mbU+Mv8B2bb5jW8GInw3venSzbI8yiEfZl4Qs
tzvT9z5mDInFQKsy7Bmu9NGC6F0Yb+3IGs5wICxBsV5nnmdtw7l/tPKKQtXROIsh/awcGlau+s5S
fVsH5XDIp8VdlOMZscWxLdoO6Q6DqWam+SRl9tHR5ONqU8F11nTMCKg4Rmm/FND2m+vhf6VbGe25
d31rFmiWBht52zJ6Ct81HRaMSwa1a3vCOIBpEENllEPToxi5C8G8AJmj2dmZRrDvr3tjQdAUndoG
JbhjOTH28PrBP3aajl8ydwPzMnaYwIkyGBz1BvEc8Ls66+6IHiSCfolucofqkr78VeTCVejo24w5
cuSBtia1lDqmPRYaVlP7WAuwA11iXrWM3XGUchKTtsRjkxCXZ94ESjh7YXZ610/VcdYpBo2s3Ma2
AMkXcXGIIlLGBvrtmY+lIc3GZ6/EB2q2T0zN+P7LGdgcHdkwaYhxq2irs24tML56l7XT70rTqdeD
LkFvS+anuqZpr5zRuKzZi2GAAQtskXuygHgNlrALd6k/q9a9nPsj0YqEFCQVIaOzc8BzlnIKq6YL
0Swzodo0Vp1V4NuSWU1dm7urqqOtJmJ2C2MAwc+8sWg50Fhmee5zkWMbk1YZgshelzaUCHdQ+GY5
RBvlL4fkTT7yEtnEIezktbsWQjio6EhGFOlL67FtQ6v1oOxlaGg47DfF+Fx7fGLt8pJ2hsFsjEjb
ahjJeH7/4gYuaTUYvn2akpdRdWfSQmGPYtDNt7KNswbKI0gE4PjhjaVIx9acQq2lygI6i6fQRwlO
3sBBsHBfmQYpAnYnyj3DYid2y12ADJP4MV5Pf5ieaO8LO9z26fQCjuGketlDTSDis8B8CWqHEdEM
QGAkpXPbG7+iMNgCbvSpHK/bSL+7iJih0jgM7KAGYEHb3FPfdpuziab0tl+cun7oP+dx7x/wKfXb
SCu1atGgbmytD115WZfsyW6Ia4oDCTKLuhIgtpk0lvZR2jg7KStc9jmhrO8xcj9M+7cf528ysO6I
Id66rr6dG49wswRjeRN+oN3j0YJAVjN/DCFLbUbFKTOn4vGMob8emDF7+KfSuN82sfEW1MJHqlCb
RORlSAqEIYmW9b/iTDDTYey1RhlLrTFTi0xUrKxr9yQLk6IwTtmGy/YxdcKJnAST2QZLH1F2FLMR
WRwGKQxw5B9aIzd3tX9rC4PC0Jye+xFAVWPSFR7rJ4KMvb034LuLygYMEKEB3pjDnM2jq7hp33KP
EZnzS+rPrc9qn0UwV8W+H1+EzXIAGDrn58CgZif/w41vogpXQuUwNqBWGRr0vFX/BjwCTXd4lXWE
7onue/Bp6KuUFnwfGY8tTYHKJnkoskuP5ofz1IcsD0kBLLZoQT4Mlu51LCfIYYk4Fml6ZwgFhMaF
biNnVa2qgP611bPmgxpH81+VP6YzfLa9ScXiDQeLc88+KytYn/knjnLyCl3MJYbPytiW9T2fKGWv
wldUKyD8MYh7n9zKzEgPhQlbqA6dW90E6UWFLnntkMbMRl5NKrhkPyrXlsZrE7fDcK2wZhEvv/FH
0Flx9zFN1Q1X2JQq2FlhKklgopboQNRuSqvmhLOMrn+QqltzVt9pgxakjdMHG2b8Ota0XuPKhdCn
aZxgoOtuSm+dFMYXvfbh3YgOTF+RsRvium8Ys81j+SUlfFApWBrVzbVenDmpZc77CKrdTbL8cOm+
FUYgL8434VP56l06Dyrz+LSN/wi4YDwUCMRX0PsXvGm28w2Q7F7dk2CjOQ+HynpMuyRlPzBf4K4P
G8u25TpyDj4BqhsxBy9REgOVqelpV00xbOuQhUwxzNRCq3qs9JFcysdeqnlvY0Da9sCUxkxEzI6Z
zsEC0XsOHlzEPhal1sf7azGJo4TjHOuhsmfllVVbAr67617593nJBi1n/KrKqq/boFWrLAFJyeMR
wBst4w09pDd1ONHkp82Io/CTdFGYpJKxfNpZz46nJeqOd6XLcB+TjoH2ndxreVMwEQMyL5ATo5wP
lbHrGbFaOZGQFdCyFNNW6PVYw6uLrO7GXVFo4GHhNVCyq8hjrcKyDB2sghdrZPRjSALC2aEocsYf
TrnA2KR/azn1ne4y2jAeJI6J+afguhSRC1UbeDPD/jYNcY0nrkNubFkQwZ2Df9OW/yvdHu9h+zy2
KM1ETbkhJxS2DVZ88ri/xegfagc6a/orPXbQuci/9AhJw5QttZ+B6r+cosvBUU91hpiiZeeym8cx
ay6DGoUPPs0tOvMnK4NrIAPxJXqSA6RjgZYjAHId2vJkk0ILRZsvMfKOZEtPFyodn6wZC1+kDKbt
FRtAim+4AfsuNtY4RfLdGPrpZkjzRwgRzE0lTn5k5CjpppveYXrgivAtvkWBwlllHQ7ztrPbjdHX
V4DH8j2yjOPUhzeqYUAs6UVk1ohUR/Kc2KBeitL9qefxSoA3oErdxGF8iSG5XLF3GgiCml0m8Gll
S3XGHOWG/Fos3VmDYbN3DtptjxbEpK4YH4xptq46tEC2crkMJAe4FC7Fu/NjZw44Y1gRRkVqVzdn
XAzYbrZeFxrRU+3Hly2zNHpuH7Zo2xP6T872/rQz2pacJTjKgYjZW5K7vILLRwZ1XNX7RlhHr8+5
lANI3uaWes+9BGvdiF3JNn4it/vIRPbZQlRm77f3g+Z7EYRO4IPKdt7cgKulCZmmxdYwUiZoDn4+
uwIJInCx0WFgYuuymXs0ywifOMNepG36xPd/Lz9r/JKbiH4BbVqa/k1g4jtkWeVGP2Mz3je2/FF5
+0Ji0wNTCCikqRGx0VvmzrjLdMhyQFiLeoc5qoHn2hPgjcw48FdkX2mW/CZTZxk6l0pbn1Y4gFkq
0Ykt0yxichC+5D6wsFIde2L2+vpicqa95AgqUe8VnLhDz3h1uuS3tnFiw7Ie9xWg5iHEPV//lLJ5
CVREN7qsbjSBXCFXTs7pRO0Eh0L0VyNACbyzA8OTbecnSOpMoXYRhapWMt+6i82Fk8+3tH8YaPrb
eA6uRiRpm9ISX3kR3WEWji9gCF2M7nw2lF8pAGEU7kRpAQrMSl3s28k1t8jmXKoLiI2lR2zMGJ2a
Vuld1Oh7fGBb0604/DNBqAB8qVYbGOVBDxSBJiMqwkiW/sQQ1zAttEenNPjc4BSFRxeH8pZFmBdt
jWnAAhEHl3Q2gNWXy3UwsbajLB9jVd86nbMZgTrwNpLNgI9249MtX9f0/DyAuSvNuHydTDD0pJOd
Uk/fRbBuV/aomFiNDDFGIqBRTu11awAoUTftbFpQm/sdrgnwahlFmSJnlyhpvCuE9JWQd9qx3Prx
fJXAr16HsS63pmovIlJJwshE4Y7iyALAuIVf85KwWMxH/C59QwnQRnDgKPoBQHxHDPR0ClghIMt9
Y0z2h9fqG2GS+hSQqNxa1Lt5izuEutpYl3kFa3u4bSPnU4nLyOGsORJCzjjsl7xIKjAXYmUf/Mip
/aD5JbT/zARlP5YRs5Ls0mFRGkeUEWNk38h0vIkHJNVDh9rDIn0wL3YW7QGv8G5HGzMc7al6r7R5
AVcGtFltvzQjvBtNw9QtwKy0JD0HpXddzs5D6KT3gnPKzpfdPqvnfaCIXeZKLshB7ioGZB7IpJQk
OAcLXIpFwtbjEtu6/OVHFDsKXUwDz9hsi2NSgarurZ1sW6oSmo1BOSIBMPKTGOvvJQo+a5hVpPPK
0ve57joOmgkrTPWK7v47Gd2frq+2IaRzUrPV3jRG5mUko1iaVbsXf9KSZWCPgYzmmXHjVPNj7Mrn
VI4H03aOmDL1xmjtUzIYC14WjU7HBdFt8NqeftFSb7WpuGA09boPxM7VXGHN4RPJ+m2efQpnARxk
R5q6d1jCbL6/6mUOgw3B0QKrk/UUVDVqpOAt7v4Pe+e1JDl2ZdlfodVzoxq40GNNPrh2uIfOkC+w
zMgIaH2h7tfPglc2M6tmpof93kYSdBER6QLi3HP2XhvXOZPOswYmgShZQIFRMZ3twnvAa0WDu/Ae
9XY492F1c0H5//v79L+ij+r2jyDP7h//wf33qp5boozkX+7+40tV8N//WH7nnz/z59/4x1Xy3qK8
/5T/5U/tP6rrr8VH99cf+tNf5l//8eo2X+XXP93ZXvIK7vqPdr7/6PpcXl4F72P5yX/1yb99/Cup
B4ZjeSSZ/r9TD078mf49m3/78feWMNQfv/Qj+MAzfmfkhvDAdx3bET9jDzz/d5v1uGPYpu0sua0E
Evxn7IH/u2EJDM/0RR1HGDpZBB1L3Pjvv5lLIoLnmywwGbrqSyLCf779P32NP7/WvzG7uq2SUhJj
YIrf/hR6YHkC+IDwbN+EikcR+pfYVhPxaEv8cBSMIDzLJectu8ReOpN2rOrwKvQj4uFUG+Su9aXg
8gbpDtGiPt0lWh6kqCuOpWw5HcHj2jExloBvqmk7SaxIDjZbHEMFGXs1JtB88jZxlj5kmrS341Rg
7nI4o4d0QEbQZMexGT9aWABGr77+8pX8eNe/vksu5v/n++STsnUm/I4g32GJmPg13GGCsGNnQAyO
YauMNTwVpi1ZcQgbUvJC3W+DxKNbKf3IpaLS6fEYPBZV9BMwaeIDVvmhNPSnMjQDZQNgrVsb5kaW
Jqe0JfPOQQvrmz0wbePRkTjVjL56KDX9mxUX1u1lkxcoPh1/wrXihzvLiTaTGFGmLElhDABJLyoZ
45Avi/E6G08a7sFZaT3tHOh3M+6eBQGBHLXLlkmR9ZURKYleGUIIXu8XD5oxZ0w2vqT3BiBX6qUe
XDYd/aFgzir3qLS7nw/7LldlVUTllkkSXEGhDmYiVHDZxAmm99DwzfUldveyuaTwmmGI6poQXOog
UiINcrd2uB1fq0NNZTBUcbaeQcvQiQQaGM3NS0VQwjaNIZLEPZ9Z6SMroK4HkIH3Z186/jWqGgTF
1BR2YPaNvY7sXL0bFvktsrrLsykL1AinhmzCeweeRFBXRRhYSIu2dkbwDeZigkal7v+yuTym1aib
rJnwjaKM94nZ3U7LT3Xsfl009gcxxdomZTkB0NRMUAoQnuUa/DBCkjk6wqFfh71vBawR7eBya1bK
CLrnTGsGWDEMWxw7lDtAq2uyeg51pJBN/BEg689DwDpRbkboPti5E3oOpvJBlzQQSmDz6E3EJ2KA
OpxN406XPKR0sWPQ1Z99B7SNALewvWxqWrIrM6qS06DZyamvummX1f3T5aHLJoomniyUtvNt807p
KLShG/VacNnU3iforyWJB+xYZL0tls9jNZ4dm52q0SeXEBNlB3Gt2o012gZCDxvQtzolJtAcMHWn
tmrPOStq+N3izXNe9b7LthO9/dUlMfaS/lonrNMrU3uqNNoL9eikR1kDTyG0vVrhTbVJgw/a4XQJ
YI6Y2q6rwTO4SPpIxdJid/EgdKxRZaGcY5fK+MTSi7m3n3yJUqjIuZ0zXLjtCftjgppd5X2R7Bs/
guPSeAfh0+fm2Di4BE6stBxUMyIK/unE0fxNNsl5r8n8DAEfmgIxKGutnccj2dG91Rs7FXoopmwS
fsngYijYcgxNesRCthHgMafqTlusb/Uig4g1KmSneub33SNflwiUw7SvtXuCKhrCTCly95Kxe5D6
HKJ4oVlOgqYLRLPz+tTaWf6E+q07ZQ2ObFHLpzaRX6EpasHUM37yjGPoTfi83OHUj1j046R5iOp5
OOHzrAeKcm0sH+kcARSoAbN2EkSUQ36TVRAJH40+OqL61RxjcyewGLuN3WFcjiEnayD2Iz4i9mJ/
L0yGULy/8qmUTrGbslwdh+i9mh03aJZN7t9z4piPGQIFjLxVt76cKLlgNgerABne2A3lcHHXgafd
0ANC02YxuizKL21OoENHiYSqgEFStnQZ5DRh8zKwL5g1zNuOGOAKPvfRjx5jzNHBlJUnR2afPsry
9UzSVxZq20wMH2ml72jpEZ0g0nNnjITz5v5LDHi9NHAL6lH+ZFZjdYwBeJLm3WwQCpqEvcVh4CV0
QjF4fJUdipkeT2sQNxoIgobpI8tyrzGxyOaBmgnPlsACqx55UYEcdnYfrKh8CyGqbonZvuzmc14G
ecIgzfGKt1LXnW2TR4ouEdOmFgzrxo06Wpyt86I5AEk1MWxT18IngxJoNSwTvh44FRKllRBOx3pH
PIWIo4EJhfeu+dQZYB4HGic7vyLVix3ifsg8ftalZS5YyPBitnWpkxAgYFBoenn02/6Qgkbb+KEO
4qrp7WuEgGsLreomLXXUVPlm4svB428fkppgud7utzkROOvSZ+zfzuLQuK08Is4dTqV5TyTiBCVC
vypi89Xa+2kK3SOpP5w5ZjikGZuoS51NOzVH3yhZLdnEyBY98hXZ16g5iROu+Q1zlu61YWrx1sRd
hFoIlYtoWzQzerc1BfHN3uS6WNJEs9dn/9uUQnMjTPBORVDjobmTiELfpnYjMmOQXpHOu4MXs70k
jmUsnQ5Ilw/tvBtlPR/SooAv6NPjhwCzqZLmmVQcVhw+U3FzZqGQUL7EQ/vNZejNjM1EkD+xbiu0
FJkAs/UjiUuHNKoPqEDmrYfaEoRsbxwqHHVTO6IFZEW3gTiI+BYOc91NWxIKOR8piACAnleRv7Dv
/IZsyx6ho8IiXwE2dpMKUXSpaXfOgnXwU+e6KkQA4WnN8H+jOe9hGPH/tWOvO0EcId2dlSFrxvZD
Mh9cyAOggMptbotu7UKI7V2awUxcXhOdymy8nziY8TICpYy98HZ0RPPg1PmVBYZHMoBZt57FGpKM
iuVUtjNldTMJp3jE59GJ7NnxGY5mzog8SpDEM7TtrapImaqyIFYDzOwsulI1XSjXWJa9/Z2OpB8m
Ul2d+uHNlvYTVn/FBSVDKZewWxrYnjCvGDnGcbWvonbVJXC96P8o2nmpuU2k0+8aCOaW7tMQmbvs
3FCxweS8sWM0KnK8GSPvtSk7ZLSqwObSEkQ+7gyfMBKfJr9VAoHoO9NCKAMKyfXcl5SFJ1nYo7GK
C8e4JS1b3BYxfrEqfImTwtsj2PpCc5MF+2B95rgoQSED6EfskPqLB6dvcDZV5FXlhj1v8JQ4x7Qu
ok33qWXSOvWo21MZ7qVnGxgHzG1ZFiTAJhZE887EN8GilmtM6qPHZ/JpZ1D9I/ACazrI9L1CQNFR
JM+u33AJ+WIJ1AtOXZyNqbnyBB9MkhJiobqjNxoHg0Dqdcf8+W3Wr6zRQyJbFUdv6q2t7DU8Zh37
qa02g1O7J5dcSAw63zsPWgMi/BcC6mk8Z4wJrepK5qQiYeYhqDzxqoAu34wyMHa+Ir5j+emqiAhQ
KyhFdyG/48WpcNXgwMOaIsDY4f0ubDZajWnQRW8ue0hXxTfPh3BOdAh0ge986Q+VOdxl0MgJmi1u
LWT3eV5gSBCoNVjqFuvaeOwudV6UHggQQwaGey/352+K7NwVOMl9aZu7ZpHjR9adq8SNKl2D7jrN
F8yqqJgmkj9IuamUuR36KWXBwGjFLQdyIMzyY6rBgkfOnZo8Z9OX4kojWNVzsnZXydZbS/DsIuzf
ptyjlspeZlJhgNbTNOnGdcyAcNCgKPCSNxnBMqymu1vYHYutKLI3uce8Vq/1HgrxsezDZkGDJxQO
yFPdnMa7aKtnOX+fyz5F++Vcz43f7oeSmUDaN49CTE/T5L6UdfjA5IZQBjl8k47m7lxVtAd/eiK5
a+9OFvErcwidkX5N2sfrjPG92x5lzxGcmDhqBYMbs2Neb2YNdpUF/UWhn3A4yZ09i3Q74o3bTJ2k
1x8dIr7lXenl5Y5W1iZq/G0fWqjw7e5kqvypaepr1wTzGpH5qhNOs7UGrAFlFK8Z5tGDgoxFS/Kj
6r+OuOG43oB0YV7v2P1nvajsaIBBtyS1o1OqBferfbp9Pu6iojyZI7MPzfGv/Co6admdosy+7yjH
UFmCIE4UjoPkHn8uIRo66qXYflfla93LYpOElEGDwAtCYRrZ9X2MF4eR3COmMMybXnnUCRPm20if
G9qkFVP1lRN56lguo/yZQL5YgrbvdSVWOOVn1BDgttSJ6359F6Ivt4+IRlNQpOY3GLj3rWMy9spN
VnJ2chXONJ5hqtwKaY3bcYSSYjQoQGLqJx3JIYLTI73O5qAcv9+NLmYmpj4TndEe0rNd9YyP00W5
NTI6SY4C3AnxFDCwQ4jBtJSMapNEwxYbYbMSESr2SaeQpPf32OTVnWmP47E1bseMerzlPdut6e6t
0r1m7LlA0OyTVovviglyGC2rKhsE5MRIL3RIaHMhwq8iltyTqTbkWhvbOu5e3Cq6mVL2fQyTDTOX
bRvzpqcCsUrFuVDqEPLg2L5BzRZX5FIrNQry0n1EvPlNOTVPoogiIPEaUsSIeQPrG8KxtQ8URjOI
H1BWIQlVGGLLGgSXr1swnH0N3bcOMaWZvb3mtyDh3RyiX2t9wUvBR7pA86GsdGENqnWSG9KUSNvI
SLTRSucG5Ueynuj2b/quvfb6vCXyrcVClwh0owPRR4a4Qd5O2ZYZp0azH3PHvNJb7z2Mxjs3BcPt
5JwlrFzk2yx7Tw3X3hDv/cq0mD0nLjIKq3kdLSyMknpXb9fQzcpDn5cHtDPrpmZQCDWw2rE2W0Ef
HK45OSL0yfB2e3jh5HVempSCc73Wpk9AlK9jgnIsEgZmLXogcxfAuHmvZV4ftfngm1ay90c7pPUd
rbeSLKlTOC5FiWGBQxrzd+Jozn7hv4PiXtG4d2APV9Gm6o/9iIHE12hyA5q+EYZ5cvuUPOPPMScq
j4RFoMrC2CTd0YwkFXfhtPs2r97t0Iaj6cy3mqObdADsrdFh14ltsyF1mgk2/u1F8ovaTSSbGqjY
qu0TC0IPMQFJmmB/IJsp1iHIhT4SUppWyIgySnh3oeKbdpZsgUfvpYQhNEz0RB2/vdOc6LFciMWp
X23hKN3XZf2B9OBDsBaxilZssTG6M2LTjty21OWgH9/y3sPaZqwGxIYCDww7fovVq2KqqzlvLhW8
PjLcLSckR34IFblTi+HwRsuR2Vlt88AfpmxKOYF1XvaigyCusw5l/tTCmfMo8oCaxTspmZVU8jUh
2/BYRHOAOV9sOYzRHHOuwkbjZC7ILqhrFEURgjNnwuCGzY7e+abGiM+wCE26Drelghu2tji7awOL
SyefmStHmCx0Kmzbr8EFOgzYQAihpVM10B4CqZ1C4KhJ7XUfL9TyUF0v/yuOObFP6ALQssdlne2k
/UoHkd11StZyRnzRU5AAJzzGevxSwZxHn1adcq/Bw8Q1ts7xDkxVRsXA4UBZAJMxT/pNXbgc/ssH
ifHy2TsPteLDcAEbmzkrcBGS25ahjLExqkNGdTDBiDdLwUIOszzBA1oH/qg3/An/E2fNAwTUOs4/
NHoBzWSnq9SEUhVb9q1N6BwWBiagjo1KSBT6kdr+Ka1cknPCR9+ESzT53peSInJtLg7GuArvtIYL
2YTL12ZZtOYIv2mU9z3UEn2t7v0Bu37KDGAmOqMZGePr9PmpQgk4gNkEhB6U1UoekHpD66LxyMXx
PTGScFOJZbLmNiB7M8FafpE2TThyQvw0q3DUOdgQBqNgDdfjbM303RpW5DXGx6lx7J3qIXxaqemu
RzuO9mHnb2uzwGzu1N98wRvGx3sfLkdkNHQMvev0FIOz2M+M1VaN4IKUPtWR9YQSNNtPfnOuR+0d
1RPXWPmGzZqUAvdQyeEK5dc6m684hwy99mAbzA/1BDFOdFM71nYqAF6Gg8+PjQfRh9ftFNKwG3ch
2Pk3jBVIrhRs/09Ki1hr7u2UHEvPBhpKYDiTZuzxTeYxOtXQsvukH6rdbPIBUuU/TkYZdIRkrAh1
pCPDcQX0wFu1IOw3kpOoCjnTJawE8gb3q1fNxmYMP6mrhmtAC/eNDKNDnoUws4AINlob9C3OU786
A2Ngd6wGmPCGWly6D+Rz30gP6iTO9Y/aAidVoYUaZ/vezpsnK7bu0m5t2v1TZVs33WIWXWZS1BTu
lJ8sN3uQJkfLQNUfF+K+aDdZCN28xEe0CZFSQ2eGYoUHHKijyMNXXNU7rScT0pxOdsnwOpYfBplY
m1GHxmcWx77qifWRN/pyrJnVR9OWz2iF5VpNrLgw/qhKY1qJFRKmtnMr+w7giS+/tKV4DI0HzUF0
YVXaZyfnK0ASCfsiIAn2HlAPRcGVt53eM1VjXWGCOBiYg1vt66TpyGw6vLiiML9RsK0Jg8OV2UUv
jZMcgUy6LKJ79AQIhrp+46QO2qHselFtrGoDBb3p34asOBPSJ7CWf2pa8VAt71kb5aNTpZtlhOp5
5O4aLjKNjm9q7WLC4DOpAhITr4SPJzIecd3J74Y1HXM+RWTNV1OUiKOZ1seMMnWNzwuRcAniwNUn
/J6aA/grGXfT4vSgv88KJF9IArNCijYntBBTTwUzlWQD/Nw25q1I5EBXX2rHSPMfEtYKZqNzlU6f
tBCmLi5/BmKMg9uGGDkiuYGttMpDScJoWc8If4DrOLiFswqtamPLsMFMMBMTE8FkoGT2MmZ5U9Hy
fI/JPFfGK4hLFK+4pPfAOYncxVORiIxuut6dwkUFT4lNC1ON7wW6ltXQIxmv7MVRytrcKbyWFkFK
9QphRl6PVvOU7Yya8SI6I4Et0XrybCoabdCd9VTn103mo8TX1Le8JtoGgj7RCQMsDoOlBDhgMjAT
pum+yp67FMSn1t03YW5uHAJwHiY94ETkEKqKk3PpPh3Il36rZPHowy3exXP13aLWXWt3uRNfGfWS
blO2ySaWw3T24va7hLi6Bh1r7KuZeWYDy+cqpMin1lJfJ7KDj2GaI9tV7AiNN98WsGZPPhmmWiHS
q7pmWthGxUbMXEM4g0JYvSFbgiUGo6aVa+runqyTZEvQ57gOlTEf2kNeTPI6USiEFLbKuHcRakn9
oI/Wleizem/kn2ZcFRu8YRZGfxqViC0y3rdJ0xZGT19PKfU07WZfWag/KyynfbhBeO/sDC2pV8WQ
3s6av/iLpi9j7NJwMNBA0h2H8ukMqCpnD889v1ePMC7KsFwrop42U+oD2PbsB5+siFOCkiFO06CW
5XyiSub0NffWvnPbb0kxfa9pywQu6aYuCTF5aQDmVEMNkki3kUw4WD1S9Bx2s+1cL3wqPfPajfpv
E72fU1PBwmQu1u2mEekBIs5VKIae0z3pEl7bpVcNNZIjJs6CVfc1zUh4QyjT4wkM1bnzig8SBBB+
mnSlhMeKwAo9e63V+V2nGRYCA/pztK93WWrke97KQU55fU/MIKgLxzwmQzNeA8h9AsWRBF49fZVp
05zb0qPujWBMW5NdbFwJN0vTdQby83GelmYlynvEjaYUOP0FQvS8pYozFzIA0/ibpMFmR7wRERMG
U+t+mTMXsU8mjOjXaWrN96jwtIE4olSv+7uk1AE4iCOXiWZj68cYIsKxbD/bSBvPfHnfxyat92ml
GGb4GjM77ewSGHdyvReTmci+yyjxXa1RV31nP47CrJAjX8Pwx+nUU4cXe11nnFBEGfDIilGTF3d1
MA0tR+hN4+UyCHPkhgxOz7Rmu51JoASHbPPd7QlvmNP7eo6vpHJeUGzDHMA9qU32vhn5RhcdtC8n
kFTJRwNR464W/SPL5TAIvc9BMaCcUnDNddJQAKNs0LMxiLS+2s4JMAhN9fcWkeC0jsb9klNoA3J6
KAct3NnK+4JKL0YvVI133ZhAIi8PkjUS+c1c4sesehqTmIYXh6QBrr/MTG+/TAs3yTjZ20T3XxL4
uoYsibaciJHLwUb1JpyTKGTFoWfWnRqRSrKqA+1hCwvldfJcMyUAdvscKXgREU1UVbuvvWHew8fZ
xD5eOzPHrTf2tnlFBQGyAWVcSahCgvg2NfWRNRAqCcMdDsKz5uMwnl1JHzO3U8wsi58qDrvAzbJ4
25KBh446vprG+WDbkbf1aoCoSaWybe6G3sYo1KHKsGTIJtq0+Xg9CsUx2VzbARxbfPxh07ILsuYU
hJADu2Iscd9Z7sp3aYE7y2oyziaCJWsy5mwspkXcfVgarzNOQbLgE8YvaF21Bt3QwVPvAAxXGUii
gxlWJwheL9ZoQrgN6a8UoII1eNaN2QEm7p1bG0YMwyVLbaAoOwzyDG2dZlTlsJFWnkke4mLfbudV
oYefYUWWvcvMzuitmX5ddg369p3FVYxPIsIY5n+damEynakErUSiRaMkPbrtRz6SWaElmC50ABkc
g5Z7bYe3bWFa+NHK+yxjgZfNJodnOtzAOXiDg7QeOjQ/s+Y9N8XwtYqJGsqYdm/8lGmnqLKdyac1
FA0pnCX6HU3qA/3y6iZj2bxtANHDf9Fx5eWATeR8rEksxlRN9Tda0xfXfstidZ0UWDAZv/WBYVvw
keIVqnWgF/4s1qZuO4eoYCxtktOokXJ9lAqydV5XD72WPNX9ePAtQu1pLOabYZGmF7Rn0sWdKhTB
JAALLYC0jOudqcw2r7iqqud4sPjtrt+2+gC6tS+i60Kvx5OUFkmUaH/j0eFKDzkgzKozPKRuo5Kq
O8ZNY2xEMt5DSnGO2ReZI7pPYbg5o1mcQnaSnYTQy4lKE3dzih9g9h+z3OoOU0KwFCozdHdztRdC
Z3KjJ++UDcBbPALuBKEEED06dLepuYJCpQ41iYFYVYr7TBsp7m2/WY8KojpjMTjecK+RKRvrUmr3
EgACnwuwIDfLx6034MTPIWW0+Z0qLOdGJbXAXu/e22DfZj9R19YCkp6cfj1YrhtAd3kvSZrZTJOH
KE2I6DmTN23/CVAb2pYoyV/HdlyaUPcVooc5w0bYi57d7a5ypwdzmKESh7Tlxsjsbnrd+FbMc75N
YFXgfOoBefRnzeDyPOQyvmpqyEoAz3VrbJ5aFLxGlIv9WBo3ZY65BOHp4sBMev8ji79ipDjCJaW4
tEgdi2p961ZgO0dqwN4Yrf0sSkAknkbxnxYuNAm02sSDbmCQexvL6vIT7s1d/5ySSlW2+FsGCXen
NV99PA/fTVwhZKj1c1tdpbGbAkPu964yCFUkJw7FXX5SsGFrbSKmz3ZZFIWU3uT18EnhruB0UaCg
WWvYtzYDaaiMbLRVPo73VcjpR04IZUHmwmBFJ5GY0TdinLO1HFBr1WTsocmmDT8DCUzm4Ww7+N3T
qTj36IUxh9FrpKFNukWkHfO6H05GpvZ9b2fnfnppyw7uMbXRWoJDROilnzMyYtZFQV+vrpDu1ZYn
T+OgAUkYXb6pWXujZWwFY6HuCKCaN8OovlFtaKu2/Zr35E3JcZkKlU5AhgdgnBxEgpisfWalXPxm
o7gzl/rGAfyiQ4vZ1mPqXju0y8OZC146mPnNFCqXHsNC7oLY6ByYrb2nraxIq8JBm4YLyI3lhxEq
8nc9EbiddSRxhGmDk3a7uszvk07dkh0w3PQaTQpccjYHmPrGuPLKtfP0Q7n6kTUeF7NoO8e8Cwqc
7n6e47NeAw20bfdb2iEC6EkJdIhwuratnmufmpYlo4H92NzptIquuGqsmLXJG4TcfH0Gh3TWXLUJ
/yZyZKfTvQ1NAntViL66FTGtEzfRzG3eeAlw9hpiIRMeS9DVLqcQKh1HrmaUr35a3thVAf4QcB76
23M+GdmDqwcEnuXnywb1bnHGc8PKYgCAX7MvdGg4KGI7ppIZFCyfDkGZpH3QVizmk0IkTI686qRc
lLm5S7Jd7bwllcvsNlbmra83nDWZK6IaYBIBupD4dfsFss3JxxiDNjm6KYHePRc537Vk+F46QPwi
aaMjWSadBvMqMTjikcRMc75pGREGvkfBhf8z48zcETDhV+Wpd5wVaQ5fzH4mobT2tQ2duqL3A62j
6eUBd2psUBbjUMk1esI16hMXF1823ZJpujYnSaReNd04Xo5do8Ps6ZsjyQXzkSLuYyoVc0v6mGO/
eCV9pgdOHeHydWxS5w38QXChtrgEQTkb4wldCsLLsthHAnJ5pHn3mV7QtVaDRpns07iTBHTMjkTd
MwFgSJbJIdSZrs5QxzviSEoKqP5lo7vpAkbZDjaMQasGB1WZeGHridMsPTkIOX7aPsdUVM48lHs9
pIvTxIT64h+97vXOvJ3yXpzjaQwyk5arORBUWIYS37irjso2/bNZsBQoy/Y2IpaD825QOdROk2QC
MkcHryzFzkBPALj7JNP8KWps+yziJNozaYfnoOdfPduCY5PDf8o9wj/D2RcbMabPFYPNOc/IBxvE
eZo4MVV1c9SeUgvtRq0h7KXvPB6Sjou7MEMOMjXEe6LrmLzV4W00UXlDXfAYQw/q3syltzaUeY76
zH3wC/XuIWEW1lNtUtYi+dfLGq+e0xfnVHpBj5nNMzMf6k5RBFbi3kasEVrhNVvfxC2hNbl2sKf6
08yS724DPKfRnW5bu621tTGI0kGxOARUVe8Ve1OFfREaEUKbIqWLifxM19xz1yJFKSP36GXOa5kk
dJekT5qdih5SBo9pWRDRaXFmBLVidOM14i+RVltB5heTEFZ0pXdk7c9VhhM/Y9htS770mgsJzcJq
3lUuVoGuSA+14EvvFn5aPjBQS1p+pY+8nZicnVTRbc+AjPYdjqx91yAPLAsGHE153Y4gi+K+O0VK
7EKahateH4iujemh1LK1KOpAkuJB1WY3R3488UpxeJBrfGQMyLCa8kBjsksg0H2UhIqw08Q6kEZm
IJIuXx3vi2kwGtKH7Fzl6GbDku4GfXU/PdpmWbwVuWC1TQ/Il/M9S/7wKFOmMVhRYL2GgmzCtr13
PeyvKfw4ZyDcGgAYjQobEL1PK55xBGtkTOWQp28I1iDmNr+rupKV0hQHMXK+vW+ZdLjHDvzCzKLX
Qe8H8Ew5hrfOU51wo1y+OpmnHVDAb0JodjcNaV6r0Oa8qwraZrrnbImvjL8MDhpur1YkMHXJ1jRD
VJjVgGnS7ijdlH8q+iQ8LC3vqU6TfSKt7/7M2j73SwJ5KyhpFlRkcs2CtDSeyPzKlyyvGQo0m8st
S+/ngLBQgoBADGAVDhmYGlO3ySIkLJfNRY2BNGFQEPgmhtAxGqPWTAu6UKiUAlYcDHySioI1Zj2F
OqzE4w+fgEic5anL85dNN+Gfl5r3yEtn5JvyjQb+VNL6NDrQi9y7PAQpDFOGPx7SRdqWWAiHQNHv
rBwKfcs5g0Z8JndUnVtV+cRnxR0eZDZoChGApDbJu0BnQLj2Q0CHu/9j85RL3rS3EHBLjVSutpe7
dHDUHw/5vjGu/0dL/a9oqU0uGO4vwt1Frf1DNb3Iwf/+2zNwkaSMfpVS//idH1JqQ7d+xwhveBbz
BVaQpvXb38aPTv79Nw2lF0+5voeO2bMwtf9TS23Zv+uGaTk+/9Eti479P7XUlv677/suMmvAELrr
GeK/o6VeJMR/COcX0feiLbZ1w1qE2QL7sG/yEn6VGHN66bIWEdC12bxwJnE5y0DxLSe8WhjLV798
Mv8XSbPp/H/+teX596/3fH7IvI1/ayJzmWDwr4VXOOCAtT9VE467VXhHr5PLu/1cZafoytxXX2i6
WS/1NvmI9lyad3AOyDvx1vEZk8x52rhHnevdGlSH0lDcbqvTf/1SUaUjV//zR2N4Ht+bME3Lt/ny
/qIyn40Of35uGVcu6pYVOrQuKJeNP5pEf2Pm7YIhirHOS8hYZvnFXWJhtGIeaJsuB680Rrpty600
YtUdUU9sYmEbkJpLBH59kp0uGyb+6S609LemLqeA4dwUcNof10XKmvbyWEliKKLlud40KbOMLEGZ
FTbIeZVX4MrQmjK4bDyyJgGuqyHdWgYjABMJQpAgDcuRiWZVcLk/IIkNLndrfbgtvWbcXc6Mjp0o
nIyIwi5C0p+bi7h0dlNnF6nq+qeyumhBhtR2dPj5UGsQbr1SLlNYPiR/Qw1VB2TV1QFQTzwwfV9n
WzkB+UqWM7LtjuJQNvXaVWEVWNrATM+5bC8P6JDZA4XSYx3nxrwevTbcm8Ow42rSBNZyttbS+Mct
f7l1udu1Z1I0xdHuZiTl0PmIB6dhG1w2zXLLQEjHqCWZmE+imr8IRN2SpItf7ldgqLb5FD439Ftk
o4s9gzIZFItAnO7YlZ7IcHd5SCoNuiqiUIcU4uQVoWkXREhCidVpts5y7/LQZfPzrtGkLzZWyZXW
SCAoy/u/XJpSuSTqXd755Vvx2ujsYhjaX97v5V1eboUD+V2ry03dy2pAMenDz3coEHv/eNuuHGkG
62b/vY4xal28A95Us5P+fPOXWwYmpQOHw3bWCLW/qKMvt8iEBfVsKSRdXPB81366PJcnYXTsapM2
MiwURwONMCFLC+KLH8MXEvt+T6jp5a65XA7nvVj2BNv26uBy67J3CFsXh3ExHi2PXx7iG0cE5bPP
R+QykRsoED8woCBRAyg+mK6OTuAUaQSJ+w1NeFvSyo+bBL15TyU+ji43o3ImCG7BvE5+MgVcyadg
tFyESqU6uMu/9dMe8Mct1d/BmAb28XN/rVMGOstKoA5ARnm7LmyvLq+murykf27sBF2bv4itL8+G
HYEONCBtqIzsNKHHqaKo2HMudy8bHP6/3v3Lj+QWU5C2m+FxgTkOkJvi6wD0yviqbN2941d7BrEt
yDyeVcutv9xFGoB0y+8IW6WZvunypYgzQ0G04/IrjqFc5uX9y88/f7m15LsgLQFasfxUGwOuHqcZ
87zF5zUip2GMxuZy6/LYDI0HM0ObMCReIh8uDyowrCu78fPtH0//8pNS//jf7J3XcuRAtl1/RT+A
CZiEe60CyrMMPfmCIJskvPf4+ruAHg1HE1cK6V0PjSjfLBSQyDxn77WlTkr30TxmxePEJGm+NYio
qF6Xm6M/p00vN5dNaekfAZcM3A8SRb3fJ5Z3l78P/n7a8hrJSsmzztA2LHs+/tfuN0RPw1NS79ug
7Pcl11mCWnp+YZpa84+dlvZutrT3y1ejw/LP77t8aVVDbW/78vHvs8KYGO8CWNNkXc97hnIBoKxK
e6H1lUFJ1E5oNNC38yF/X7u8armfA8/8uyeXu8sTy2N/P+7f3pNJbbod++SoUCDbajLS2Gg2Pf13
H/P7mErVeVYwN19mnWNItJt1MB+mVo/cRknMj+VeND8kz8craQIGXEzu9rPYaLn1u/nPx9KBi4rB
snkLhe2YkibGHlhESlPwM85f/r997/K232fy5X2/95db//lf/a9/kt9ChrfZDaNKNBTIjpzRDL8H
l1ktUFyT9udOyuRX4bGuh1uXH5ZNP1/1YOfOpG4ssdtOBZCHm4WeK1xWtIFIoWSosE4vqpaBgo2l
y/csDCBozdeh3408rwN+7y63srD8RnJeuOP8/8gFapCsjhDlzJe5rG/SObBNbTHEtHjQ50N+2ajz
Bfr37r89Nl/1qrgcGK+S+bA3PdnNBDs562vFaWGfres55bIv041qi70Fr3sTV807u6PbS2RLRAYu
jBDyFl6jgy6TbCzJ3YO4iDiO//6fIJtxWixnUClySsAxhFNrQA8V6uyeqordUS/NHSvvxlXpnqy8
+XrZpTV99OVmMBvOlk2FdwRHmT851pjThBw9ith/ln2ja1KW4ysupn2tnpN5jyx7yZgverFZXyJ7
iih31BABe/2njbTySO7iahysj7ImEZ0a5s6Oa8RpmdMquX+YF1ERJy++iuowzN6XuVWDeLfw7sO8
KzfLY/PhoKkC3vYA/HtFGdve9+qpV7iE1KVZQxCIb4ZiPzfMdcfRj0F9HfNKiQ8oZoytThBrqfvq
gXBY5e9mAj1gAyDddc24E+hzwIJgrVGnxzL1uk00poeuL+5DhQlODrrT0SW0al5m3iJRFWu1GQDy
6oSJLZslTMv+V0bY3yeoBq/jBPxYEHlzGA6bv0fAcjM04hmF1XezZGTFakM6m4Gprgnvqig7CKCV
KP9NFRYLbPJ9Z/X+hYKgstJ7BKmDyrzVaM0LLo1hW8g6i2AlVX7qQSapYb7ILRtAoFylbXK3lruZ
1inbybC2WS6+ikG5ZgmOFFb8HYw/bgFmhvTEMprsZE7ClG+AQn/il/m3+7bMYEePaX44tlneLs+R
1HjsiL7d/j60vOLvZ6S0D/jZDPDm8NWRzc0XoXLekOGqAf+Yb7aCepEXdugyRcuMSO5tlvLLS4uY
77G8aLk1zOPzcuv3ieV1f98CIvgriehDL4+ZOJe3FtHpRpExEswbecqQqiz3Odih101zNPBEX2R5
zJQETxfVqRuR7S4PLU8GmPbmqV1zoPOH2Kbkz0tawJ7UZdyq9yxE2vp1IFR4w5HCJV0N9knl9dve
WCpqy2NN9e1bMNkWRNnyMj1VsC1os6N6fsXvE793+wvR7jaij8Slqd7RHJIcDgDQ3PRKrO6cbLEn
NRoGfle33P4l+yal6Y6ESFQ06rZ2jMfkzLLjnlwgmyK406X3I2y8AY6/yw3VO5YG03PyGe/r/lSF
53mVFNF0PIzdc6t+dKQoBvEWEXuMnDB+FtFFiUgzxGRwzCOc+VtCtCNoEAohgvUKwK+dnbLoXA50
OU4TujLbSb0jKh3LxrN4I9azB2UR7mNQuyPpncPG43ttjEN2stakD/bFGmUUKAM3/SkDUKqQSdam
9F7lK53v/0CnTEfwTKmLAn4av1CnRx2BFe8JenT5qQAKp+upPraBC40e0kS7wiIHDayRNlCHAZOZ
Mq3+PZ0kP9yA8C7FxaL+/lRF11r+TO7kTbE66Yfiw1pF57kEuEIMv8acetDX0ft4qp3oB6rWBy2t
zs0d6aozEmEifSeUYW3t1S/llrn9Pn4FTvOMJcxBoTatgou263aEQa3Cq+kaoAuuLDrpxOwtJ71T
dsVnyMKyOSukTxRuTNE63KD9rylan0DLFO1GYYbdOLm08pxPBPmXDGD09Ej3TbjxTTr73+NX8Fz8
5KeSOvIKuIKbvmb6ymCZ/dRkjn5WH+tX4XyD7j7u23dvz18VbqdtuOYPZh5yyK8HDZj4Fv3EKFzZ
JwGcS5aDblcjMdQ1ytcmIvX7vvddFf8vgoly521scKxJugVVRat9bTxMNEBgYn2J/EYZfXzzgTvL
rqE5E/LHFLf2Gv/rwLKW+BdzFVEcGA7wvKgxTghIFSKrqvfqeDJvNl8r22MXezCGg9W5NHr3Su9I
xOkiBQCbN7qMkBMHxxMpQd4p2Nk31cnu8Ci/N/a6/lJP1MxT6ob2zkdyPDjjAy4tw940w66xSaDZ
o93JDUQXq+xDK47ytHnDD0CMTBbvivzcb+Q/heSS9ekGXEnnf9iOx0/zi/SXrsfKfcR/ZMpHj6lw
v9YuCpLy53JcH/VHKqLSUdkUDuG1XwHXwTrCqbayT9490CLzrSNSlbSSdxt0jjY/KY5C7Lr38dEu
kDbu5BNzr1vyrnzLVIYByX2iBSNT/UPmqCxPSr5m9rOlIY4/0t8nzFFIMx/W9PdC+D904F+yLfI4
jIbms/HZ3dKr9VruiZ2SaYvjiT1x+kvd3vKc/qEz4A6v2i8wJN82p4/iooD1cmdQNkA80FHyF/Lx
NKbBpit32kG7ZQjlBtdOdz0OpG/5DgjYn+Qq3HzNIu1RffW/4kcaJQi323ZtrOAEneOX8oWI+hvV
AX8TuO0RNDeutB3i3+k12Yvz83ivP0g77Rp9Q01B0kjBVHfknzBzjMOwyd0Ses64hYi27W7qThzl
fQzj9FkNnO6D1XG8r51hJVzpVc7X5gas66p1yHeHiYVJbz3DO0bSXxwkAIipY4ZsFhC37j3dQ65E
tIgyT4D0OAHz2vovQjkgvn/IPYevnru4KBFZs/rtV+pK3Vi77Ga/xY79jB/XmXbxe7rVXYl4Neui
kfILS2XNoOn4B5htvWOINQ7EE6dbtKFIt8Okrr9wHJ5ARJP04lKS6Fec+Wq0nc54NKxho2+H2x9v
559Yee6y3cSJmpAffUWFvO8ZeSq8vKuJEVBby/YKbcID+3TfHDGF4A7K19ja6UwhFvGRTpLIyml9
tV+JBx/hZ+E40DaegSh1Rd57eTZ3nr62OA63QHnare/G63IbvYFVrp5Ye6HW8flEe6O/KN0a6nIB
2vUEHXZfnrxNejCeQfThu1gpuyFeX0yIiMcSydsOpVAPYMSBP0Y5EnRl5H6TCHeyP8Q1foLCtQ0+
kUDo5yFJASXN6M7lumhlJQWf5abGsJGiOthRPDrIwqzAv3nn34zOJYdTzGsjnAsILxCku6FqvRqR
xdx6JwzMJVpRtI5GBezQzYub5ZY/L0iWW72uNdnu700CjGU3SrpjTAbYNpxfkyyrm//9u2dnFBk8
4InNRkeD3xprKKf10TJ/gjwzWVAF1Pvbf22iSm4PkpZ0h+XW8kRdF+9SjiJZKi1iK/pKHPyJBK44
Vvc1lSurl4ghmwQj5XJzgKi2qnX6aia5SQJOIRNOOO94rK1uwE5vosSCPBAx7lKDwJ/Cfc/kKRPZ
9RjH486obKbTcpZSCrUoFS23mmBeFPzeryg64g6Tj0YnEgd1/zg7wjAmzRszZFq73Pp9jCZkv00r
It/ljig2Dn4AfLCMCN+gApQphTNGioQn/LJwGCwTsOnKyJR9FGBubuelzLIB0H4uR3I8Fsv+74b0
aVa2c8Vh2ah9wF7q5MtSZcOG9s/+UFVYDLm/DwpcsPT/q8BV51WggfBQJtNst5SDm7kkuNzCIFcf
CMqTd+gT14qhPCSy5m0sm9IUTWjwEgWXCa8tymMF9JFUE8bj9hnTUb8na30j6YMNTOh/FpBkC7vr
GJMXnmVolEgDaaZDOlGJ0Zpq7veVLNeBUxhtFzqD3mp/78p92K3pmt/szntcfN1BOiMFgkl5LCqr
3NADGA70AUhJUQYN16S187E7pdRt9Jd0BHLYwRyd1kvnSsRaR1SqVThWToKbPf9yv5vfx7oOv73q
nUj9Tg+wGnGrCoyZzijKR7muzyarHs30jF03F+KWEt1MlFnrXceo1zIrF9hCOGmX4vFvMVlVMezq
JgOrlAs45djts7E5svYNGFnLz7GJ8QL3qII3mFpfutpSWLmxkWnPZnLfErYCjHcpqy4/8LL5vWs1
eXgQQCUlee7+zT/v0tijWauwMAL9uCao2UKJalHeKeei89/NXEPWC5KzgdEqIL7ACmu4DWYtCRW6
pcIaqVF1+HvfkofU/f/NuP+rZhz0oP8j2Ohhxg39j/UHyZthBm/nLy5p7nRhT5vf+s+enGn9Q+c+
oukFRvTvfCPtHxoaTih2tOUsde6u/YtvpP9DlXVFp5SvGULlVf/qyWnqP2QQErqp65CRVE2I/5ee
nKqp/9F7EpTRacwJkw81QFr8Z++pxRyQIa7OIa82/lbxOvMUlu0jmgkLz8lL1Xf1fVcT+FQNHVYG
oeinaDxi4mc2prNW50pqMwGzvPRsljfPlIATTLO/XVIOWu4Pjgg8xOwks8AH3BFG9ieKEvRbwIFQ
S6Ko00AL4hKowZYbQ+74Z+zT0YON2kSuMu1p9BIWHwM+FmVCKD8YjauPsbZtZB9HhI9ALqksf0PV
AwW00k2ubKbUhLMs2ql5Ym8K2PZm5utHW1exfpdwbBTFVfhDkSkFOZDOItvnHlpyPFFE9/QlXSnf
hlCHl28U9sab2YJ+b5xrcoG5CCYPpkI8W9ppxq6Mp10odblThkQiyPQZcX5Ye6oK+lYNhic7wI6W
JRGQfn0L5jY8FiAGiHDp6zdJYwVUVxpr48iG2RGKs9dEXAI5Xg5Gn30BL8qoqJEo2eWqgmYcTwv6
RuaJBilLIqxfMYOeRsR3zw0ezSgCSqiFpba1S3uvclSBwjGVQ9Jrn1UNOt+qy2yv+HtCD/RHu+SS
DAxin6nUHrI0SE/+4O1aT/UPiujQt7gpycMfU1efUu0JoLN91KQccRtgBU2OmO0lCFgMObHu0Ij5
nRkSH5xCKQh1jDK1uKA1Tvc1wYjE7HjMLX0WIXorHfFfJgcsMeE56uzBle3iqTOCZoPgi8SnMNBP
6G4RuwRu0nbeyau5oFNsQgOEX6dCmXGbcuWFGl95kivzechNqBV6DKUAyAcKO5hZnZTTtWzHPSFR
M3SCLuXYs05HqEX91dOfcctAWPS0vVr592IMsdhDe7bKInDLNLvKYKmPIF3x26ohfOTAmI4kehHe
3Oi3CujhPTvUkWyDLOS6fywkG8KRTRYOTsQJZQ8MkKlgPI+hM6ypxWgbv/pS+Lor1TTMq4iRveXa
W5EqxQdmCgR8XpfdsBdQC5Bris0I5dCC6axcRn2XFQQs5mZyMfFUuvEAb0VHYgOdZYRDYkrXuns0
QGcfgyG9tzICuNrmgUY/TiQmE1bgB8dCMU7I0LRDCEt6V5qaefMgMBa4mPdK5u9aUVbEr2H50xpc
/1zF99T9wWTgoQIQiRiTdn1NgWS60aOLd5MdEwnyFUn5xBRLrjmAUlbAzVlNwvGW+95XClbeUU1Z
5nfNiDv1Sb4KShtpemqwniCThrIq2TNCHSB8gKmnkKwcqfQo0rs52izMqvISe06KBpw4AOg1xMuO
kYW7AitrrtQ059raBpobP8mpWEu6bZ8g0FyWhqaltbA8BqzaW/9smlhcQRAdB83CAefLJP9E6qFV
LJsgJ+K4bcLeNojGD7gOgC12UeDWg1pdeoQzBMuDo8+Cx0p9zioD+I0FAUZWwrPvm8qcXUV4hWRe
meI/MgSZ175vf4IaTryZYScNkWm6+LqMk0x/MO1AcdotTtdAFsY2wmxHjTWH/myUZ6xnhCU3tkcd
SwLxE4JxbZtWuhNWS2pD2R+i0Agca7ZAED+ruVJUYrcu7JD9o74rpsBwhB1rizj8qzbiDQx79GCI
93eRRu0HDNI39pDEHfqY1SUeGrePrPTqjGB0jn0lPSWRB19OI1cyBTONgFMheG3MqQv50nUiDsSd
BoDjgWb9CNt7rrRgBlhApQ6xAW7zF5q44Xm0MMZHpefxdw8Xdi29oDG9L7PvNGnap6pVwKKjgEcJ
sZMpqbqCoC8lRitm9euG5AGs/ir4WU+ls6/Lg9MxUVz1XAQCi0gEc/z2ClJvKKujtkVcu2nq8iXS
FbJxOygKMq+xs+y1iiuopiDMKd4OT5k5w36GxmRBQhFGqXFeydmfySoxKSmUNzLscIoPyTtu9m0V
da45QvLOk8TVFBOYfqJsFVlFjqmR9RCCyfcU6kGNP27UMeSkDOTnYkSDnWuUe8IphpWhwbPiT98N
NtV9KzZPQkjD1VICadVP2PwMGanCzNKZGDi0Siea1+9Thnm439NMd6ulFwIIn8Z6IP+8sLX9aNfz
PPFTH1LQapo1bG2jTgkFKd9Uf/q0gsS7VdXeGER3X4/AxWP9ZskivPpI/XGkUfoUBslMI45patzh
DVIHQ9zIqYlBw3daBC5ZLO7Qy1HFzEx7o8Q+gAKS2yQEmIdEaQRlXrt2pyRtHFkmLl2fLg1IMaSO
mYzGNPoEleY7vUK9caLMwUgHZddi3Qngy6/17JwKgWadEBr65mCGU0NFoZ1RftezSEdtPbLWgPbr
mYIuDLDi9aRVLxpSu53aUDZSMsLsoj77GNEQDQ36xGnC5tIYk+6o+oxQ5ABLSkoluVnbMBqvhhH5
T0Mq7dKhdKfAxyc/kRtomsHdFKGwTTSdwaf5GVNLeczqHaHUr4pJcyXt/Je8nP7gSPDJauCYScfQ
0XO9vsBxghK1RzuI9146KG31BlSl3KEgx7ZSEDDmzfVfsya+2AZn8oB/luRgWAMh4/em1D316s20
pcpSbrZhwJaUwtcRyOlQeztLVWNXRZe1Eei+D0j2m5cYN4kVDrc6U4LXTsWSoWNRK6JWf7Q86Ylh
idCdoHkxFf8rEB1r2jhmQRS2lWszg1n7TS7vyP/KnRhyyoMI+9yxkqrBL8KYJ5cknEVB7b0Oxviu
jg013pDIZhsiiK+Kj072LUBHPTVyQzlbZSgfA1i3c8vE/NAD69UrvI8AFMheFql4zAi0ooCTmCeC
lsVjZ1YvnaBm3yh+t7Gs0r/XDZt+VRCkRDQmiotBgNwWE5Rhqw/30NOIou2qzFEnqdgZQFsmL/gu
pRK/GazkhxiFxrazFEhwraZfop79oYvc2NiVihmqDPZF3Iuf3I8YGpNTr47fgSWfaGAVgOMDSna4
NSBl+Nsedf86DhVvW41KdpAQBJgj6b4GVqW06ldlgOUfTcSjTVEDZpbW/RlyY10YJcB/4opKT673
Bf4yImgf2FWUrmjO7ttmjiLCM3UiTsM/WmX0EfqmAVjNavlRdIfmH8bBIQwejeg6z7OgE24wbBtb
M8j0tZ2WT1x7N0blx3uzBF3Qyvp9W9RXmJgeBPR3yxOUwpTJfpjMWnMDIn7uQqarjNUNgtMJZm7o
fatc/Klt5RJAEvAn0nzgxJUVuXHuU/w16cLqmfYT1SRMBGjZZ7DQ1cLlONUvoA6rL6213zy1CF/l
Oby+w8d37aGqxxMZP1pAuKafPw9WVKOdxv0jw190kTlTltWn4M27gr2488x++PahYgUimN7GWnuQ
TP2zJtPrnobffhTtHeMRI4ilQWYX5cnorfCicFjCvOzxKfbIl6jfp+R4rcGekzg+KdU37HEKsHVo
XKxOHKeAiBBZ+tG8NjiW1DScSCYARDKG3h1q5OCKGYvNKAG1SFRyKkjUCq9kn6d+KD1bLYaVug+c
3irkS+5JRBT28VdhUaWse2y/uTe8lHntlgUNfHucqKp21Z1X8udHJjE/ejXAjRbPnmUhbEQp0BPe
OUv3qSq2VNII5cg2LBO+NOSO5Iu3x6zuUFsXqIdUNXxe2uMsPSZAiB2tvvk9yxsXdUAgKLwiDUVp
NHgP0BMwiuXkKbLGihIQPnLwDMvOJFh2+ILj3bqRmoPUL3FPklz9bMiSjCGc/mnr+/3fDeMz6Izi
BpRZRhUJeRIsj2VyxKkzhU3pui0TsLsB9xWZBTTIxCx3Wjb9onHq+jclx5MmQoUauKzjm7WRPEEI
7Ywci4JvAIDr1BRbIUoIQJWTQ2QA9TUyOMqD10cQpQokXSXAIgWg66ZtyjMOj3Cr6EOGStwX61Bd
tC7t0TdbRFuBqFlxlga8ILTX6qzO7plbulpK3UnIxmdT4kBP28iExkjWDvkfjyWSIqe2QtZ0ExFk
uP9X6WgSgjAGt1I3jQ0iFmvP9GQqzfu8a11zZlkjgm++go6eBSiBS6q3IPtDut3IrY/5kPh7T9LF
aegOYxbKZDIa9h7HJg51yQs2WRwRdGxFF8uE/xlR3vTTCLGDZdp3HYCpHDg7mVAivAdxs1VKY921
NhNk0L/3Ct6yQi9JzQrkBymiJdBHEt7SzAhWMbGngEi7NwmINqGYmYyY0nrN1LAkXg6Pmo0fqeeU
rKMaKj/ciabXmocJGSfxhdZbNOS7seoCRP/Ja5uYbyIytk2hnMw++Ax0OjdxKl6k6i4QsOcam4Vo
SSFdjbhodd50aZvxjTLYZpJpHfQwRKxS0iDVQpGcR7ZAhlkkd7P2/xhn0UEk5wTbupfiGE9wduky
bQlWxVXQdbsMkNuunVu/o4XvmGsW4aDwU1rWgKsqjoxdi1QzCQxpg3fkIggdhH2OBbQXVPXKjy6a
iNQK9XupprdjwyBzdS+Nj2HwHPfWhzFoV87da9bGL55WGAe7oVw4yGdhmC1UMkIG+aB8IsFmdgmW
Hr1wUkh2WoF5C0LTCqLzi+qn6tHLOY+DymJZ2FF2AwADnGU+/No47VkFUT4I7IQ4KluFnExkcJqO
2zHVdoimjANsRAQH2BM7vFaNngnMN6CmzJkV5Kt8J9SFENcTlTI0AbWOPLYPDDy3sNWY46RMIlMP
DlFXsRxxtZ4IxT69hCKujn6EP5Kme6Tsi1qT0P76/rHSfW8vNV9Sy6K3QqeyTmcjwFhBixpGAMGx
SXsRfsFq+f6ppJBxm1uPrKz0g9BK/RAxeTvYAfAWnc8rMPeRjE2WoqxIKbHh7Au77R/ElBLo01yQ
FDdrGhqYNSTmUcxlHpUyT3cgjOlK+vSkvcD/w2wIuKnvhysR6FtZxe4+eJpjd9I9zZZIae8VS4nd
uOnBVpiEYlnJWZ6ayfWBK4JUrZ9l6Jpg04I7wjC+SF5TVlaXCRq2W0lmrqzGScv6ICBQksxwtJbD
VnSFsZJl74l0+gAhz/jdZ291OZBYqX4bk/2cDriYSXNY9R1ao7idDVUj7pkkuBAJTwPBMHscEvm+
TWrHCwblGJnNp1IquyxgykQ2J4oC6xr5yjsOmhpdBYhQ+a2hBgi1tVnp42SumraNdnm/gh5D5z/S
aO8oHzYVCeRgzbapR931SZ4jARHxla9+01my787taNvvKpUyCyJ/m4JTozKGJINML4u2R022Qak2
m1wnbiUYfUG4fLlqY61HfkMvO5QjdaN71nYI0+ikMtVfN1Xtu3LSHsIOiEAuXB2/uxg96s268tUP
CWzHal4DUBnhuDSOnuSbqzCinZ1rSnkBefwV6fkTeQwRaKhiVaZAFimk6+s+7gbAkDYpnUTnXpAP
wyQhZhuCj9oCNg3BRuc5MGEShskcQPvAYb2rkoGGdXLFgL1vBpgzrHVXQ0An0ARbCJv4UjwFZrPt
B9JQgurZliD4JkFyre0E1Uz4rgYShC+d1PsU2hbZCU9Bw4CWUwqZ1DPnNWKP4oDe6btoOBxUZF7C
o+etV/1dICFRgZoH5mh0pm5E2lxkH3JFu7E0Hko5IsIaKGvsafJKFQT54O38GLNhR66MvbK1+kyA
GuMVyzjToJ3aTHemqXNdyJmzwPvMWX+E4suKgi/qhnYQPQw+1sdY0/iBqlfSa996Y3Zt7EXFL6fQ
gwRIugVNdgt8vnDVJVjglbtuaBBiIEZIvN6JA2kP02Lny9mXVdEjJ1nMTRqw23Sv5CjIXMFMGes+
nJuukfei8YoTi6qjHEnXArcY1Z6LX0WPYVc8WEFB17uBGTubsWvjnnOk8YtbFnbfhkpHo1aMF78b
zrnBzqFEUUXFPQWmQ6hKn6EHFgvU1KaIo4NswegRDPNQ1nbIBmsFjSCDGswFoV2rhuBfe2DExerG
rPVlsqs/Uy++o6l+wjHuTmD5Iqt/runYEEjxJ/Ti0lGq8U4KtU9pKB8mLGRdFH51snJvTr0j291+
irO3LiGRLsqpH+kxQr02+UBnD5GqH74UNO6e2nD68DuwUDkLlbIpy4S9DVwCIavyBIFjPxbx3gcT
Z9d0pIrmLS/1x55VQJ9Hm4TBnEjFXd2JGYeLekPapqnpBICW+LK7YAWKjx8UzGVczJm9svZlBbZD
dXRaNWaI47BJnnWDnKfIq+9NViFyh4e3saTSSdTaocvzSRn4GuxF+pWXGqGH1Z1W9VxYZQBHUz9y
UonxLm/Kz0YVeP6JM+1JmI6G7HnQ/ZyFFKjymHlZI8901uR7FPtM8jjCk3l1Y6W7UZCiSpCn17+J
Do9ppDB/zDPLRS8GVqw4Sto1gZsqlc8Z3z2PmyuWMteHOVGGjoeMAQkrP2zsqSvd2whf5Qto1HGx
Qq/0OtRcwzTJZhQwxMqqxpPeMrcOdOkhQ4Oy9iLxHGtPcWwdbJ36R87bJ2rQTUa/FCbUTyFillGx
/YQFHuaENb0FVtrxX2kT/CV8hDHVFrsPfupMOzc6vA50cvvWwkTctMBqg0y+K/PvkTqYQS5cqAXo
f1rMgUZ7X8Ij2GMpCqhxrPUUL67o51+kva/tAV++1WFftIM7L64DVuUJ3CQvc6FWXNLOY2JKMScr
wwLmMkOvoitoELJ+W3WytleCrlpP3vBJ4s07fhKs+MHRhIZCQiBFFQWFAJ7tg0TxFBwdU5gdzTxM
DTKYntLznSit0TFXlKXwKTqN1KprVUZXONlc8ayaNWYVgHIB1kOpyoM5K3FaqRjCnTAtqckqiBPN
QhBEC35zSFsmnsSVSxnIVuR/+0Gewy9tIKwc+it9wChrmUR2qyGkmAF47WCtJlWSKJinFPhNNJQW
cyCIfG2nE2vJXu7Phq58ZOR8Yfx4sgI6BMSkocGTo2M9KrT4SUzdR7mfbRJfThiuq43SdhXSSJU5
hkJdUhNukDHTyrpIg3Ub3k9RiwbNFoQGE8i5LsOOlbovuQRrBatKL3ZVV7Vn/TK1f+SCuJd+ymEA
MD4LPVA2KjQLp++6x1FFRSJJ91OhgdQ2KUnIpo2CLprTk5A1qcoc5QrPIiyAj3JdFHjPAQOTHlND
zCbOXvOy55EqHMzhR2D16IijEAoFwhy9F5eOQctWSoJcDfsql+JRCchBU60gvDOqQMVJlOBF7/T7
ApbVfoQAsSGL8LMK/MfGgFEpap9xx6eums+ZznX9AKmH9KrGNh3TScoM3fq4b0Zwl1AAVSQPXCEK
CvUbskHTlUUM6KomiAv/RGBfRVZvdHAWSGRKjhRPPlX2RPZko+5iqE78XdZPFtnpOmOsMiYlQ5pu
7IIyH90weqlGqbgKH1UlmN+kyXy3TULQR2njBjiMQ1t+ZoIL56MwY9S3QckMBOJmLqnEKD4R1lzu
Y4z+a91OtYvsT++1nhoc11p+7oKKHIYS9KwJeUj3krU+Jizy+gKulvdRtKjregUdZ6fZHVUpME4o
4YlLY71dds9U+1unb7+jejwMWvrVIwHDNR9jrzPehJFdJt93DdzaZYf0J+qm16xGQwWS8mEw+aPk
m2Ui+huo6ld6z3z4XTX7ByujhIEZVXYLnYKCD6cPpFe5YVWBr4pgv8FwRAv0r/INwghGmSDXcBOJ
LAESWe8Us+XElxCWNaMCL5eE4wePkk44MHCbEQs4GRFE2gNp9MyHWvMuTAso/U+2SxkT2k2kOSbn
uI3GhrVmRDMspqBAH+J+rAj/xGUJFgCLfcCLCSr8SccvfazuTEJLHKWg7aeFxT0MBsWOmHyLbTpG
5yJFZdg3HLHJm8501xiGUxj4a+q/60JCAakbZsio3F3jeW0AIYzpzF2TvhhgpBHEGsy55PJ7wmVj
B6BjbMpd2jaW25s69C90F9201pxKNQ+S3f5M7JJOF9+kJVYEtvMpvb9LOfZC7QNPP6iN9AtKyeDb
N0IQENmpuOns/qTKBt1Xr3HTzrhVuoMcPEbvF7um4cMCq99rM3arvH5mlidAJFjndjDvJIOsvYpV
K5Dl5LFrm9dC9w7zZ1V6TP44yjlqfI32CjOaQNG55TQcFK6toei3Xpgd/fQCs+uVNNFrT6y13dYO
GHJj6l5V2C78kkiHILtlWx1qUq1DwAwZfTQXqQ9YMWBMAzMT0kYJVdU2VTOvT2SkavnEUqcY77SC
oTJMlQdrnB7DOnsdKHTAXnQGszulRnHU+vwpEY/sNYezdB/KkNfph1QAafW+vcy/VytR0E2jC//l
WcZ+nRs3r6nf+4Kq1hSh1TNa1tpDD1gYTTGqZCiaO20ED6ImFZeWlCujoLZeaBUxbWN5M5L2pbRQ
1VU1VwD1HqAqNCQdVeB0NaKZZZ9vaGe/RbqGaDQqb7V9yxQDlVKwr0A4zz6NjGnxqi/157BVN4Yu
k9yS3ZUVwp4ilh6HjABUu79FEZUqCerMKg+qaJsk0fMgDV90FddJWjc4UX1i4uJ75EMGtfBuNzRE
gwNDROOCRDgmXrLoxKVU/Q3M7q88oeEalMCbhvCZ2nPASIgNxlT/i73z2pEb2bbtr9wf4AEZNEG+
pvflnV6IKpVE74KeX38GUw20VHvfbtz3CzQSXaqsTCaTDLPWnGM2Yuno4sa5+NY3ClvHdARXkhPt
5nXxDtLINse3WbBLnoNgGR6t9jYgXqThGtGM8Tyj/6I43Ldx+ChiFt6auZka0ttr4Cm+BrNaESVC
1wUUol8OdJWMFXz0YAHj4IGwW1z17Gm9fDtYBF0zKJ7Ad6xxYT/MF36jxe9FStWDOa0gdBcleAev
Wpng9pPwqDTvkiaE5TTuE432VwBnq9gejuywGa4q/cXoXRji48985owOWX03cssvDCfgy+lAl/RG
fmTpcao6ay90hWB9Zgr7j4LqQ8n6hTSEywCLIo/Ld9rXbzVpnEbc0BsX2Vb233MrX+W0PS1tWqFD
BDKIUb/RPoC8fAK9eBqF+1SH1N0pRnySYvKIzotcR7F3muqZPua3ibUiMd667d9ZU/0zqcIniLSb
xE7u6DnvgfgAZKXRir7Cy+MbvdtqRfXohC2BMdzKXvohdPrAjkmSPLx1u4WwTEW/WZGy+a40/Z6g
k7eMu17Ly1Mbxq8wC9/6RkNqaUF5TeQuybLbiRasWdD7DoTaVAkTUIb1JPMOoJJWzDF7F4CyMI3b
gu/EdN1PjnVR9eEyrNW2yJ50OmkO82dlZLfx8Eh/6QfA8ksViEudJt/SkmacBK8fBqdoGi6ug+ZE
y8+TaR2VWf6I0MyphPQYrX01uakchw4UICJiCRdNot+ldfSWk0uRKuA3MRvclsGEG+zF1uyTHUUr
nWJjKasFlrJLKL2d2dFM0Zv+xpzKm15gz57Mi5YZlJ9nUl9wqH3oSkb/SHHpQTGnAEsP7gusgsE4
4TDn0mb0tA0d4hS3ZyZu25L9031u9xoq5SCjFOm0zdEp5t2XUusUx4i8AXVfMYAjfiGgO1zOF4sv
sls/uDV8tQlLWBrgUhPGGfDsEm7j0s8pWiEw9jMTDZ0PYW4G3wQ3Vpfu4Fc+GhYqPXNcysI2wUVX
60Yvb9I5+FU+mHG/t0cTcQIV/kC82mNuoq+nBCTHB+nM1Zi+pZKmbqbOOsejuIXX/WEO4S5Q5TbM
ppNPFxVG/iVL6m/wOO6J1/NCjJ3A3l5G95vvjfvBHr4XWkknxRCXpk7uSTCfhqfeqN4JWexUferr
+jW0xjdJPlSWeM8hRntgJ3DK6+b7CILJogpOWwQPUkEXU7CcMlWxB4oDkgQ/uUQHHICj6dDFEPp3
7D1qcRnN6GRGdU1bMlgYQVwfjSpfUw+kVg6OhModCvK28w36z3KZWw+GNhJOI40nultnD70y6oAD
e5xdZKXPVsdtT0QPrz4ddcoPpVkTl6a4/Cg8YQljzftj5Pe+4a49b9wMxo1TkTaYqm1g3g1T9FL3
6sGxbYwMLNX1lnI5vG3Y06whN5oWUqC2AcEZ1s/5fZPRucOwcwyr8IxlDkTbnGk/v2FmGQ8ys6NV
FHqnIWjvvTA/sO3Y+WH0RPbGpumKZ7lUxnS2DcSG/gCcsA67bWq7Ry2k/zw/aciql1YGbPeiH6IO
QflmzmMhyrs23MhwafartMgfXCQlVjutksz7ECCQWNXa9/o0MZN7q4kNHJL3mflFcEPtTM/m1G5j
G3SQVm9rXNmORVFEUxS5WewQkSsoMNeJdkb6CfRwZDoY+p2S3Y3nYwTQrb3f1zejJs8j0QYB/PV4
MvfWa9dSxB4fuwn1KqExrtveWNFbMJcy++JH3LsfVFv3Tk4PFG6eE8iPCpqeI3aBn/7wLffsh34M
4qnau3r9PvnOvZ+RKNGGezIXLKZNAHG0crQayfLEEFlmZGSNoLpH+S2nm7ay6ZCnUIeNpOdUJmSV
EI6C2jiX2krSVl3GTYZ0AdkAHSjQ7SYVgCETb/OQGdTDq5NVJGxl0O+1GqpVYy69WK+w6u08wfCI
auJsj+GuYT0BoOUXRuP/51o+jiVElfdPpvJVhH4p+t78ruE0POGaV6Xs92sC6H+wWE5FC/ri/U/l
519/9Zfy03X/xzUc4YEtci1KgQ76zr9oLB6cFqIl+Y8MS4Pf/I1jMc3/IX2RjazjOkJ6wgMJ81e0
peAFPWSanhTC07mBjf8X6SfylD+pIyBhTAsBqYGW1LCkLaDF/I5IiUbVt2RHq31udyAhw3r2IY6P
Fd04GMPR0hEOepAQRdGohnnT0dOhdstl1a108uTPYSI2o8Sf6DnJyTXscZtX56Fpkcj52RPQJIQ4
vbEqLFcjS6NhfU5Le+uXFLxIn91nBi4bC4ofCHLU7uqN3i/VQ7Rvy4hS+KpVBF+oF/emDqtkK1XN
HZI1i7J4JdN62uSx2S3hV+3jjrAplOnEFfjyNHnMDAPtb5fCyCqpUI1RpNy6eUHxVnEQVfZepVa7
cyz1qCrsTirgsxY6bqwOmyfOIrENoAKDagXoiiH+RyM7fd+Sf5UCS1tLVspAysYNIEjWtHn6Xma8
gCrZzVZjtiHkpsC/Ug1HwyV3bg7Fc/sbNSIsMQrEdJ6praMOSJMzfNbuW2iokt2hNidsEy7uFsLc
JMXAjhUKNytEZDkBnErPcth0G9AocgS7C5zU064lVZPeWw0QyvqG1sfc/XZF/xeGzixA/h1LwwVi
WY6wbK4Srjlgwn9eIPHoqq7oynJfmt6j3jCQXh9Sl/xs26lL1istYTdpe6O3HJSV6tT45F8n85+P
5YtK+XoonqmbFo1cF+XLl3xSgTqQNK+k3PeaQm/GHgdRkqV2hcaGQGRPmpf/YKr9tzMw3wK/MYvm
t5UEroE+cm0yaq+Uod8oQlMLvqIOnXRfaxH82oRK5dOVKxmy22oaobajxl4/ZnJflKoi8KLu863f
Nwc+hkPZc3r+5/MgCL39jyOyPKnPGl/GAv0LRSnWRd1neY0XLeREIBuyUJ42gljNZjvQalloyNfQ
OacOTIjk2OfphLaYyLK5ZTqYjlgGvfejG0rWkBSNtl6Rbq8v5fhEVpoCs78fP/zzQV/RTl9PIyp4
x7VgUznICP68kALugAiSHQftqWkT4a9vYpf40k6TCxU7WNUpUq7MvnpzDNi+VcB9GPlYjSxPL8Au
f1Y4dLZwJUC4acWdg/ac0Men1DfXFW0c9qjwZBMUB1X80RQlMTWwpg4d/giaeOMHtYELOFtOhIg+
2cY2hLPSl7NDdtBu1VAZ8x7/5RN/wU/NFw7Cej6pNHUPAtKXTzwkQUqgjh6R/tvv0QyS3wI1Zhv0
T6E7iROQrrWXE16kCytGbz3pS00z/EU6IY4tZ5JqadIY7LoM1jIyC13ZVE7MVTRg4RKD90ipLwJ1
eml9COFOySDglUQM5qn/TlA4Ffq2Sg52goQst9v3qhimndIocxZ6vq58iQrWWlud/2/3C5PTl6vT
BhYmpUXhlUf5ZcRIjVqSd2gSbaq8x4JmMad8ulF++qG1frutfuaUcnNhaIhyIGDgtadosZZ1AJCw
Jt6RMJqGsIZlBqT58i9fyX87NgPLhHBt17Us8QWypaDEmI0idrUad7pK5GFKi9cCYv2qqp3HUoMu
Omn2+jodiI4QLYd41jygiGYiRF/23dzr4zZvBRWt8MOaRgBTRKtxWdartqvcZYG3DrCl+mlbOGBz
8Th548HOj+xJbqvAUDtNUJ8sCPhCepfd1nFnrbQgQkNbZocojr5Flu+c//ljG/85hNm4TwzDMxzH
kyDe/rz34G33UeCU6CQd7LLQbW+tevKWOjUAYFjRXY6I2MpptuLP95A0YYEmVMqowvs4s2jmR4S3
/cshfZlXUPZyGJABdZYybGOxsPyx8LAQoRtd6EX70IcqkOrTjR4iIFZZjt1VWvuwcZNd0OlH4bnU
E6W6RJJySQ1m51+OZL4NfxuYrkcCj47LATWORSfnzyOJicDQqFNE+ybyURB+1iG53nPG8CaKe8ye
jEPJGAaHCRB0UCKVKsJy11BMPgDJcbDIyafUFVBj2wktkbDXhSP+5RjN+br8j2M0HRcZ6HU0mc/m
b3NQ66SYy4qBoaS2Lx6dv4PSkpXlFc+acOtvFKSmQM+OMqoAoYQfssOnYPdCv9hRdmFB+ZnEGAvd
8jOxPZrRBsFBCBu7WfottDRY0bdBV+dZ+dqdsu4YC+2pBVi0LEZRn9OB1Z6rYLrL8l/P/jxXfflk
BkRCi5lBCsp8X+5I8BVJVBGTjWiUKlPVNKuw6sZjRL1p1dQUJky2abnA6dYYeDEoIsbkRoA+sWsI
A1T9D32+k0ms/cs9Y39ZbcyXhZAWJxxaGGtx98sF2iFiKiZfRvse+bJsRlricREz14+Ptk7Q0RCT
wRsl073rmxQUI3odIY/UZTdI5jIWoQgoFPkaqCTgI0A4WRWlKfeWGA18M/Vmwm+KxCSlpJYBoe9I
O4dERsOapNWIpKpHc0bmtlOsvRdZCYIVQW86Np/oxkpa/Ua79K321FuCTCo7u2urItyMBS5yqkcg
kQUyMK/o1QnJ/KePtPSYtO0lFwnw847vsUH0ZJfNuzvFaPwOnOp10YQUfWZwnof5SaO3DNycfBh/
NtD6HMjdP9968r8MAjaUSviS7JA8anR/XtYsV/1+kpq2s1h+7HogRGmVwVic+OApzrJbM+vufM+h
5IM5ZlORerGZMtQSDvSMwsDaQAmLFnEy2HtJNdEOs/iWghl2hqLcqyL/UZhWtXGs4MVPvRp+Ue8u
A48GhWCZuei9HsVjY2F0Snxvgwr6puyU9VZiZ6VfwM7pVNhpSmfOe42D0AHZLyL6wL6/H+lLHaba
YtkBbSFFEsraaR4fhiPsm2XZ9j/7WjYru7dhMVokTzs6WVY9OTiCe/kd1tnNlPbjkpI8sbN00QNs
UjvKzBUFbFThga9mFXOzM1zMF6WjdaueLEI7APifF+MNR0x7XhWbSStQ2k2QJ0rb+4Vh/bWfvf11
G/6fvM1uiyhvZibml/mSm8DVuf51dm6sVbEv/vkF6V6OQzzlLGlR09K4r7HjoPEvhxZmtzFSrGnW
RQ+PtnLJ1dCH/NFJ4Z1LF6aGTRs4lQL2fJEuTXzqC0jyzS9v6v/9CL8ssq5HyDzOekO4PH7dFESa
4CLS6ujXWrjqu4fMp3dY6MztGJcoueW0BCJykP1i2qSK9U9QFd/GiGWyHOcWCXmg1iTB1ExswP75
AjeoF3wZ3VxdSlewdbA9cl+/nL/Rre3aGggNdCm/YdPXvWXQEuwXy2SDpDpYwicdjxoNx2OeRSbx
BTvQioAbrpNeSILIPx+Q+WtH/+eAC/9Vl7pns5Xi0L6sSmkqaaKrhL8bTDSZtklFFSQKrGY4E12u
vfKrTRNG+SmISM7Myh9eKsp3s3gD5oy40TTV9xZDGAVHoBqTGx6t4gfLmfaIxps6i++kmzAyb/1s
GtZ9WLkbQsa5rzvuig7g97KDOt6C4urCZt0lQ3CrZMSWirt6z1d5xvzwWQA0OztxUe7qZrr1Bfki
ddD5B8mZ3IQB9bLJ68yto6IPFYfhaZhtEEmhaHHGrIJtzzmYsbxtWWEcQrqeu45sA0BL3ykfio4G
EuwpC2DorsqDI/xBcxt7BY12iwJ+rAf3njO5eyJIgKIGUJaEn0WHEs/j0kQvug27+idfN8o8kgiw
/rifJv22dZoqPlRGuMEcOZYTD73TTZ1aqYswDPPNSoZW/CjcN052eEZMck/B0t+gvJ2Q7yUJPbBW
MMm5BgGsjb32sZE8+4C825rsAi9Xq2iLuWDlilIdmVC/abKf7ky6bZakJGHjoVhmfWgf0rlyEYz4
UgwaV9LQhmOUtnTbooz1bObnB6rxbxn8cdZ60SpBmEDXzzkTD0zfisTBRcXsu/NahxmrRZvoIdHY
Fsp3XidBRoOY9btIGDLxE9E2YMM0fpfT2FMHGrWtW9OwHBCNtVS3tsSVWCuk+/YFgJR3JuQRUFDj
X9I5MaXJIYLFQ8836XYb4cWCDJushCxGI7mkrbweGsRwqNrCW1yK9H2snHYG7T52NwLxJXf1lLfa
foLnuDJRR8AEk8+BQUTGWOaXuh+IXXLg91Q6tizddt7cZkqh5IGoGyOPTLne/R5ahJSRTJ+cqAHh
QqtmXy9c80e2zdnGAU/PX9JKNzSInH7HtRzix907qv/sJZlXgeYYSDlKxQqa+j+AD1TfxtmyEXxG
khg4OHc7b+yfrInQXRZVwcqZ2lVXGQ0iO2zIHeH1xMw4R0xVlIX6mvD4Wm6Fpc4IEUMCgjwEKDE6
EyfXVobRJAQfEZBgldmwcyLrTphdg715YJ3awuWfCuQu8YAiL/Wz4ECh/nZq57dw5EmmhX6nV8Yx
7Ng2NmL9a9Gtcp+kb+r0tM8Qb6LqQkyD21iGYl+kZbbylbEONIKhSmWzRpStWGOBHbaEYaP3sdIX
38hJaqCptUzgLtym6BIXU830ZbrPIPKwmSGMR6KaGhu/0LuzZ4zGs+lzQ4biSWjB8CzmAAKrxhMm
WDBBWEVsM3SB2BROvU38wD8Rw8N+zCV/z4SIkAwPXT46Z9ZASCegeWn2hDrCuvHIWj3r2fdOB+k6
Wb4NadALEGhy0FHt3QCjBOw8t9pqApDoolXUOk3wTF1Ib9ELCYIuiS02w+Aixu8Ocoexqoxz0k0o
Q+KC9r6FrkqLcxs/J/q+sjWARk/do0VueUhy8KkbUD/pGlM5Iv5dUyO+yR391BnD2Xd64IZ5qN9p
SA+M+YMTGd5vjc5VOFLb4dktm4TotekpMcSJ9aO2I2FZ3biCg0vA9r+EzfRMDIy3kJpnnLEvAtRH
dN+i79pm/WQ+lxIyj1aE3bEz2eUyG0Zhki65rTYl7ruTg7d9KaPEeslFgJXCjPPjKAJzWWi1/lb5
Fvgicp5rwum2bN05Ty71CcOqofTMLhoDeYsxuN+LHt5XHliYiOKGxDZH3qvA8B4c2HSoa2JxNOz4
W5mCFGCl1rCUvIwyWrPQYOtfTa8W+vRV1YL9SQkhUv4P7PQx+wDvUxRVjUHObPdmrXU30TTrlzLv
rktqh6uPmD+22exwZteyB+8jB/7BbbmzZfiY9YO60YuiWVkkg7MfJ7866c/Sv+GrTDH1qA/pDTbV
XqPck7CL4lzrzAtlkleDhUxmN/WhD6PwnOXpMY3EdkqrOzvkHiyUSRCJZw+M9bNBO65rjPWk2kXt
FuXmO4KV5wZL6TmJS4FiX1YbooTgtMSLksr45fqqQ01SvB7RTUyGHoEYjvaNZXyzBsVY1dvYXlJ9
K0aF4SLXy/NUE0VpZtaqQeunCUKESoEJ0+KCpolIKIbR55syPE5xrO6q0S3AFZuHyYCV3bQdnWUH
LWuAVC7zlLMZjZhkMUhi5aiMm5ByuERNuaRLkR569PaLyFT63vCwCQYBTlFN79dan7L8dsgcTp30
OEblsrUpuvqFRYMrx37ew15K0dX5AFxe0/a9ySjesGMxF8pNLkNIylVMM3EXgczsM5selprlggy5
xEbFZPmiKiiUfcoxaZ76MFMs13oCLkxiVYgnZlZjEqyywnwIifewjKPmjWs0TQqsb7Hu88w91dhJ
DFPurGqOVZvSPbia1wm91SnE9LtMwsNsPFrTNZw2psccXXpFwzaybdAcJ8fSpevM7sHDd5pptYFM
iOlW1x1UNbELRhWG+LorO1LCslYddWfOn1OACkNh4GsqzZ1RE5/dJ9Ig5dJ9SgaPEL4wP3tWeJgy
ilxtXGJWQZWIlnY8AgxQWw0ggZ6Q4dXFtsM+pl0WTjDcpFYOmqcHW9j9rBs9Rtal3acWJv46o4cy
JiH6YfyKpeySg6rhWWTDhMs0nvYwxIutpIezoJsSbtwMPZ2h9+WeVJlnN+oR17wMmQPSLgLg1KLz
dH37IZkbHozje+4C1E4eK0Nb+U8l9hFyQXIpdzWOnKUILOOEJ9t1o4eopczILVcz6c7u8CCb2zrT
1uzLrZM07zrBkgMz8TBmNxr17wU7P8pOijS6tNqMyIWoQtMgqZ3nAJnnHN9mUzPz72SFmT8jTNVp
0Kf6xCCDZQ1odJcXU6IeUqydNsqwlrFlP7CkXonI6U8tLc8gytzN2E0tZZj0Y1z7eftRBkouO4ox
+A3fAomTZPDTnWslj4rSCJyf9rXtcUvSsjf2mMvJcm8ICyPrBGf0iG5d81m2ieSoMOmtskluk2gq
l/oUVwxviE2HpPVxaCMHN4UeLcmV1gcChDuQUuVLT/4q82kC0C9laoZA/9hPr6JtsnUStNHKMlEb
GYllLgeJILOvxs+yN+EKoNMxrPI57lVIw62Gm6LFG81lOeETuzEmxTp19bcohFeRgEFI4VHFEQYd
KqwlDK9iGYrhpHuDtpx67RXjJ1/3+M7envydyt2GNdvtdKB1Lcj9S4iBasF/QBypn0I2cCwr5Jrn
bToAGqsgLD8Mh2h1B4XxyCRHASY8dzklO5xjsQlAsa7CbK1i75B7iDELGnfY/VCpazdJvvYmEucJ
lVugsYiWCEo57W1iL4fMv+19oqq7hrSuJsXdMBkhAnUdQVgMgjLYwlz0R5WAkbUAa5LUNheDvFK8
R215RnKRLhsi85SWfhfEm3rBaXQsUCkjPChDz1kptMmlCQA/KUvpy9D/SNz03pHZQ+mondOVTw31
Bnw5FDlgLzULi4CdBLNhnuk7kNs96rOsWvgptwtBnt8T1CJZn1ObICkTlNOCWiKgKT9ha6J5eyeB
zfStLrL8LnO9XchQsIKey9A3VwP1TnRbVYYPpcLGNPq2OtMC5JbArYhkQH2bXYPk6dpQH0PvycFa
jeQ8RzwIurmeH67uUBfO+jICl0ZYIgCy6y+uT7n++OthRo5FkuLporv+b+936wao+fV5DrIhfjH/
sXcFMV+fc/15rHSACmzjrj/9eiKUd2/jDfrp14+/vdUVbJa4AUA5yD47QyPUtujjbVllfBUzOf3v
VxZNKVClzm/618uOtVhRiIdNOf/j38/89Ze/nvTbqwSeeCAtmehG0REacT0M3SYQPQ5iELfzsVxf
6MvxXf/tt5f5+zlfTtzXU/PrdeaXBVjy5NUUo0YQgDbbdavRM6Ie6u6GrvAOW8p73svh3UshhXZB
ux005NKlG04HTWHoGTsq++QY4slgRNvEtZUuA6Prb02XBX6c9a9Z2ELPi967JD/jxI/2dWnrhBBv
EAwjy23C574ZHC711l3rDRDYCIr42hi6lyDMvbPMwETqAELrJsyZ2iwHvSohbXlS1gsDUbA+JYql
FQx85YeHGg3kaTabOLI8OS66O9PbD46bkLjIFowNyMyKITDOEfrPOvSC+1j/UD3WEZFgEsgVBFLf
s4aNu5+weCy0YXpXUXqXDOE6ABONYXtYOIRMVlT7kOkxmsbpcCZGtd+nBkAf1evHWJl3apz7EH5R
Q5A8NRgAyijVd0U3yWU1Ij0mUbDdOhKGouUQqpeaZx0/jLSJ24LAFG5d7RZzGerMEPWjCQG6LyUN
cnMX2HgDgrVixwYK0vKXlSYl3S5OWu1jox1aUkYt8o71h4hS90pN8ruLUQ1Zr0fyJzomp987XCro
Uj9T1mxoDpmNoA4ZUAzXBDQEtNwabPbKhHytRdshbzFJcyU0GEdWRaZdYEx4N5q7r7L+TF3jXTc6
+BftKkiQ32U1+6Cwt0cojE+x6bun0Ms2EYitpemNb6Xh3dp0k7YqxsjQZNqm65t2xVJRrf02jqjR
ossk6hXuqCd3gz/eWuhP+UjBMRTFpnPUpc/tdE+IC30s80V0GhhpzFeHSiYFR0s53Yzrk2JHfeMS
IR9A1dT96GSNpg2tmXDwoXCrrZ+B7QtqzGFwAPlbaFIMoJuoHPylOepPCbFiCPG0aDdlxHTjldnT
v2kPSTouDGoPPsLXbQ6GfHJGtXdbSh4hncwRqLrMIZhiS41WwGJAGOloEa/rRUdzOmJLjRqHFDxT
ewqiXWlEn8mQ55sMh5U/xuF2GHvS2BrHvYTkWUH7Ym+OBx7QUOQvxra85aPV54xuAkwz56LFOgUN
+aNOEbhoPthIEbVAe2y73SFHXUOLzfFfrHyNPEuzqvZGNJCjy4UFoyJ+kAie9Vrf80e4qYcsIVae
HOTC+dZ1VX9UpEBODyS4pbuKvMMuMuvz6C7LLlJY2xqmUzG92xYryTzqb9Lcf8TV/kkXyVJyWoZy
3Ce2dgADwkFmqb/rJHii0MILWQaEfHq+bcIpgHfAZPc6tDmXvjnHleSOP5s+b8wYRCSVowWd5uTk
G8U6VHQEYMcxESuk22OljsKamV3AYWapWQ6mHjsUekB4BHoqX0Rdo3WcZdu06R7rOrmb2wNj2w/M
2k60MaP6MamDk21/6CbaTKo8t2pC1xJmgCWkSX5iOiK31PWhWUdBd4Pgd1ymIsv5akvs1ZX9LW8l
g4YFFciwA/STEZoR0WOJNMvm1UBH3UiDuDpz+tTjOchtfEAlvI1+tn5gAPB1Dvjja9xmxk8uwH6J
X5U1BPYyGC0bn3U+aaIW4aqaHAE1EXzQTOMOIBIXIFKUME2X8Fu8DdtkjGoj8slcpNk6/WCNMaD6
P5JGfZicFDBUQyja3HxGhnyP3BkZXjs+p7aZbZLo2dMRyAvAjbXuA12NjTOZtNtuEgdheVRRrQ45
bPSoRZpa0lMMVrLyUU5rVrZVn3bU42hxWYTaFFpy+AxLLTPlus26x5iyhVnFPzPNvXMJ9oWybg3L
CXhOdF9nVbVJq5p7ZEzvsiQ7j8QlrGkWmNL4bExTID5vTmjVX3CWY5YJUAO0ffZYTrq/xXrgrjQS
b7mUGmc9TCX5Blq6kcXEeoYcDmVRTDCatWPwNslYF7co1oKzpl9wET+XZU13wuzffWQTOBIgLI3t
SOt6Cp7jxPohqtHf1HPpaZocgANM/HUq5L0JJVMC/B1INibTwTzV3AGh0j7qmPGhl6+aytmwKFGc
uwYHrG0/SwPoffVt1HVADcInUoDcwqDWMGFF1dY1SDZNfEpzk6yWvqR3Fvqq3Wq5+4xlNjpWevbm
sNCrGl1sRCtZwpMOj0DUeZymfmfMltWaOzSZKlQvGlynqLCWodezn83okxbxsNPjbuWkhDdGLSQb
gj8Widl0JNQU56i1v7UUcDce/IPFKOGF+a+d0UTHxMNOPvDc1gyXU8EmMfKBepdxxfqburAbcWWG
nj2uXQEuGkFeuUM/6+TsN9xo1Dd9W+ebjnQhH5EnjJtixTK/ckvKeVEykrEAPMPoCyAcVYPbg5pG
ZaWPdbvRHHjXJqMnW1VSR9NO7YkUMI4qnLd4dS0OTdFgcWNf77bJsGxLu1ubTqdvI4sVP1MVUSze
sIijkf2gwqcd53JFbEe6s5vgp0+mKEIVuWUpwrDc09measUmoiHCUaeauJgrVL3lZxuvYOLUw/E4
xBnE825f5t3CwmPCwIlfxVnlCUI8O4meSMxMlrkYiDSOhlthjY953lEUNqHSwhU+WwzfPQZmrUKR
LwOTpEUEzh3cCuV4UB8zUjOJ/ll1802qe3665h1JBc629Fsj6m1gQFw03XGYcWLxzbQGjDMXFfha
NwIiP2wqIBQrFG2YRU6b7lQFP/IotVaTki7UFIiP1ITuY8At29YoxxWp01Nh5p/UxdMq1JfILIgJ
o0H7EiTBSztry8m7ZHFkVEdtoI2el3t/slkDkTRhEwiMWp5RB2QvnnrxaRdExkMcMgGHYCyvTHHR
+ixc+0HF0NBBJDeijQtVObN27HYo1IFczmog5qIoL5Fnk1ggnb2Kg27Bar7f1CBG9g6YbDfeNWUX
H1Zs3JyVm+nyiDr4PIaZtxv18X7wt6jntHWt1BajUMd2JmSS+EbMOOHS66iERZAZbYmzmZZQgwhe
mS0EjtJ6rrz+fsS9VcElWlWh89KCsNxo001r+ebsijuDBioWVtacLcs76oF5q9WKM9DLRd+ENw63
/5KG+yW2u4ybvfJX7lzvrOsXv3XgfI8SDTiKaEYSfYXJ1+YaMeBlDNParhGtSSPvDkZwKobmkT4B
mEbNy1bU/e8n47ZRxNJZBoonDO3BTDVYdTM3pS3lbtLIZ9MQXHdDx5LLm+aleHXx9TI821l/j3Cb
2mdBPZLOu6HdDI33kNW4P66xyJRuKUrnkROsSccj627OSqauRntdIQ4SsqCxlM7mLU0rmWJL8ykQ
9KjaAO9ZXcfQwkBjMBsVONStAuowqLB454QSfpGngx/hAeb0gPyOpVPc9L8eoEYVWM0hCfyNAcIe
eZCTbu7qXMshDLSvKP2wjuZSHPqU5JemKUH69XV07J2nJgrpE2gpsCUZ4lNv5c5IcM+Vg0KBZhan
a6DO9UHTSdW5/h/TlcPWAeLH9d8S5HFDFR8SAV24mZk90fx/5A3TRDX6oNkWIISsOfgOJzTpUtdP
+PfPZothfgwgVgSZNOHot7EPhAj1+jgDsK+BPHnE/oHAV8KI8cYHL4A8fKJJ12Nc4s+e3zO/Zur9
/fYR1bc6870dEMmelJMa36SXT2rTTtrDlU5Uv9FoJg9m/v31SQMY8vUgNJQFps8A3dQakvsEZJAD
Z8sp2X8AJi3X6Zza5ua4EpRFNUJ147jAV4EXN8qXeQXzKo+4GHO9a5ZjzrKCK4BwJn1+SOosPUwX
d04ZyiyfjwMZBpGqH+09X8K96crdr1/O+3e+SBqFw8fkmiU9sBkWXjUmmNQm45PQ7L4b5v3n9SFm
qlgNlK0WQsGdH+fYuyyOoaPbl9jJ0KDC5FixijMWXUA40TWNCPoqkhna5c1OxdMqa0ZxwFDeLXrN
FW+JPTV7N0p2aLntg0yC98qptLUJajdommzTznFx1wfq2SujlSyV+wq0UwowJC6Ilrv+8n/ZO4/m
upmtO/8Xz3GNBhqpyvbg5MgcJE5QIkUhx0bsX+8H596yP8vhK5enHrysVxLJk4Du3Xuv9azb/+XL
H1u/ZpKCnx41NkPP2JjZxJfemjdMbyqvGeUAMBFLB8eKa4rL18rFVATj5Sd7HDij4quEO+r6iGgG
LNlM+5ELEFphDOafqOKv9TA+5v45C803yBNMM8OBLq/5pjnXEppiPViT/S4s8eYMiVp34QA/DZ8G
LvMZYCWt8/5ITfwNlnQTfURO/6MpGIfaOb8aTvC9Z4yPKDDf1DCS42u8Ti4ViAc1fQh4bNGAh2w+
oWv+Qnz5CLeRw2ZtTms0S8fCL88GTf61P9Iytyy7ONsdAnZKM81Ai1FfQcnIqlSdKm++ZLHmULf8
1X//ouhHMXTAUAJyHDIP/5iTCbQnYfJ0+7e/vjUBhMKwbPmVt382+87btpN8/+v7hmDJuLz95e37
tHL8ndnIa5UVTIXwphyi2c7XjBr+kKN8JZORVnuQ/AgZ4mEnnIGAzsarRwWAvycgQrA1N75xLtLQ
P7e9gew0N6/E0rtr5oKPhvLvw9ZdIbKwyLyyu9UY8YEUY7JKhvBJ2sskzIHnlAWcYU1WN5t/Uj6j
jSFpGBt3tffMLSfMPz3R7rCN1kkJvM2p2qtg8bi43kmOSb7xs3gz4w59sosKb/dMcYMBPj3dAK+q
mO6cmNsKxAwN97xkjlF3nw0yz32F5LOxigONBOuw+Bg59nvUdM3ecUBXOJ25s9Aob7CM6K3bi2eR
NtNB9hFFd8he7FNjzGzXe9u9s9vggGdePUw63zfK7E5xaB1bJ/Y2jh+0+9SfDjFHFkpFFNcxIvM9
nUjO+p3443kTyVRy3qiMSVJqpz+I/6NFI0EPsufP47tJZtLJq7JfIsm7neW6X2qhLLvqEYLag9tF
v6VTmmczNjZRdKnZyl/HzNqbmXKO8PTXo0nxO6t95/jDkePsa9H6FrNhBnUC33ml/LfGsqNdswwC
VOXdcXe8JkGM3kCQU1fY/s7v4s9UjT9Y7XmJ1VHaFmeJOH6RwfTggavvmffrnADRIuM+68Z6N1TN
yMwFGxeSr2/jN+es8ZL67guG13GLCBUIQm+/4DjpTo6c9droIA/huPpTV2O4V5oQdXgxTNpOzDGL
wEAX3IZYePWz5LBSODCwRfFuu/LLK0EJOfQF18zV5u2ihe6Yxk4ez8cOk0VLRbhszxAJgnS9T1pM
pumGKpfDuR1vR8M69Kq/lJOudo4BKs2Qw1qayQP5ax+eHT+M0fCQIgZwcg6UowTuEoYRHr6goXWd
EbZmAjxaTprbJnPPc+3ea5vhVYaSxMJRSwNpeokEQ+CyjX8btibeozHOBIYgTOqv4Ft/ymwBlNjj
Q1Z5j61Lr6LDHTcO73E+/Cjj+Oo50yGlZ++kNbEvc/Hhe+jP9FCvbIPbQo7VpSrLX3z6Ge6QCG94
/EWtpddOGR+tObuw0JvMlX67qrpABPuehPzuGcmzQP+acgRtyhmZnfQPpIu1a9Hh6sYecPGK+bNQ
/h8SeCiIHUwzLXlunXiw1W80MJ+DcD+sl64nDghFMdlGTfU1my7vfvw9+YAavNAZ19GU3sWF/TPT
SyvAYmahhrc5sCbORCliAZ8cnxy0RWN7KwTuP7kuk21qkllEwX03R+Zb5wM7TtEJ04c3dyBdMN/S
CqOoJzBpnrKz7bfPwsf1oJgm0joBihcqE+TOuMgAPWo9cx2YWDEZsqOst/TF9myG9DzxTOHaN+X4
kjZdvS91yai/Ocd997PLzZLR/3sCP27bs60WgvAabwiDcztZsDOXEGTnPp7sZi9KizYozvwJDbko
SQwbxXRnDy5dsCXHp8/2QwvOcmKwweH6Pibhb4LattiGZPPa0uR1I+fSzfSuvGXNshy1isL4aMbE
3DKTorUmv0YTGY6VNlCDRLyxop7a1+xffJU+jQRvNXReJxzOEFaYgBi0fnHysFpxAaaCApYXdjBa
/8BduuiEyYBSj0CMf4WB/8Q7PFOJsLcPD3PE0lPUW2N2N30cnoy+u++z8FRFzqGy6HyN1rYqxjca
TLZn/kH8XPYBEwIve6qq+Xno9Hu92GMDQQBUUlzanAGIwccDUmLjChpYAg8eB7jcfrQzLCpeF3wK
xwSRPZCdFo+QYoApRoYzrOE7q31pV6hcFVKSXxFauhVBIx96NIet4HksxLeYUDNcpZmpEdQwr+zt
T1oTZ+3gU5Jh/dV107ukr5PWyuWU8V33yNBaF8Rq6jl7o1NvceK+MrWgidbTQU7y8RuTM3um8B/N
JNr3zc/QDCdIM+adWRjXVOgvPwne4HltfSaFCOK2YedoiobyzWjZbaug/orilFZgHbLxtACg/VDs
FI19mP8cT6X6wTAJwE3q1wesCti8hgFdm2VSPUxkm1jD77Dj/JL1+qF1zQWhV5jk5MHxmco/Jm1R
NtfhMWpDbkrUBHPa7Dgmv2j1ZSTYjvoMFKnVdWcxgGBgck//qHguWoFxrEHURlZOj5WBErgYfs2R
l1yToH0nCFetXGUG9xHd1BWz5E/BUOCA+wlbf1EVEOFpnRsMIhAmFBvYXLDTDN7PNIR5NQtaoNqy
LxVpARvTg+M/xOZdsMjozTo8Rb4DgdCVz838TKotSr0KeYVAjUcIcsqcwiUFz0T3s7SXes/9Cilq
zo0GWl6NeEV6Mgp1HzUAGiuwIhk5B7kdCaBmyNcrl/OlaZqC8TMIAzEe8gDZUwJZAH2RVW88tIyE
UCGtQg3bnZLOl7vJr5u1I4KX0M/r5y7NaKFIMASUm8kCaKcB3WXJuXTmx4Z53gV0kXdxkwa0nk/V
KBqnuogiqDeRsK6BlX9GkBwvIT6K48RMbAy85tIvX/yKQNNJ8PHi3XNP1uI7maccXBwtcrPW5Tmx
OSASlEpnCbXkqc37YLfYMOe8EAf6Z/duinru9sXvoYRYxaZonGCfwcQ6JcpGE0RbP3KBdc09m6iQ
PXyPTNEfYyu5u30RM8o9I0BpLvWDz+Dexf28uBIRfa5ER+BbHqIVcSechWkRHwZUv1ZTwThlM1zX
IUZ+CaR4PfXKfKZWHZ69Yw3u+dmHv4aBw7HObl9ZK5i8mtJ2bF86MRU7XBFUiWlq7f2USy7qHOPR
rl6jHkz+7Q8uxCngUTyJCqDfIJ1RchsgKZAWiu5MKX0X65h91aWaqU3M8kHH2+NapbzEQ/mtZJfs
bat1L7nGWSXa5OAyoVu7jSLZPEb844X2XQBXGultaGxdYpPucjrBa+mNGLFHq9tbFse9LtXAcoeW
iMkAhEhTdPy2gcGwrpjyzyY9ly64m/z9aNfzM79lY6XdYWZTv89SstrkICpkeMAQ3dHld0KoScQl
mtnilJUhZrTIgc+yiURFskNx0uujnnvzAGLrSIyEWsWUE3kq0nNPhkjVuoc0aJ7gRsB9TcQuXnyW
mOgYYmjjOrVOv/Fjane3R3mHPAYWe83tvhACjSnVXKTNjGB02zXsTInih20zgv4ylPvapRFv1PQV
lepgeg+oLxAPYKKUpzBBUKlsRa3onaJcPlRDehQ0/qigDIV76c03OXvcDL19DVvNjAiO05z8FhDv
3mYD3Urg0kJGC7CuvcIz9K5xOuV73bX3tZYXrYpyN3ktAGXjdyBHiZa0WPXRIm8haQeHL28Eeh2O
rmF2Jp02YDAdwsaaWGF0/ynn+U4P5XNVDhkzz4nEOgUHLKaGAyGCXwtTS+IZW6cFSOIXM6SXQf7J
wrE9dHTzkDhNd14anpf/tMPum3ojUSFB8x4jEmOsGbekX/uh9VLPyXxPkBmnT9Z/e0HXzPFPI6+e
KrInoAGFCFkI8s0gSLK5Qv9idrZJEpZqWUlrgwBqbcwlyZddLzdgwT7zVCGotecF71bpa5p85aUT
HDns00B1lWKRmus9cQiQxkIsxYbrXDPgfCuvxZIdBTTB2uxE4xWKvJ12S69ZsIKazMjcd1wy6UMX
jT+akPIj7vtDGXFg02N6CVJVbIdCnuepXyzTwYThmMhOUImE/NkR1UwXH+yJk3VakEXQF7BRmzE8
2S685MHMuye4KIdU/g5Jz6UGR3E9MVo9h2n80DuDcQyZSXeRAMqWlPiUYnFWKSj+yodzl+UDlH96
hMs1bm57m9awXuJD5k7smpINg/TlY9zX7dHEfJU6kmHPoB9zkT/ETeGCk1WkXsHPupRObayyybtn
P3w1p/ont5B5jA20nr5ug+PCEUbcadxbVvVmMYXau333WaYp1GsneUJVvLhNpsucyqvbJ8SnY6ki
FnV8Iy1ipQGzhjMzj8mlOeuSShlX3bB2UyYkWn80IOpoKzoXZWIfkDUnKqvn/maKHGKlTE9cXwm9
vPrBafV6anrMP16N+xzsb6+R0kSPZT1I/OPO2a+NtYNomamE856jiLCdwcdhMmDoLuWn0IIkwsyn
h85EguzRehMG3efNGn97x4qyG7ZZcg9lRYUgvBL9WpOmYdK1q30PTF+HLrKt1KaSlIi5gMafUVmh
MMf9iUKEPjBNCl+mFxU4j0NPMN/NA3wz+5lj55zdBXcVOlO/8gBYHBwU/Xe1fLp9V9u1KDQDPK1g
ChB7l9QgQ6xQQMVNwIceQh7sECJYPpAiF+iYLqkKUv9O2KraBI0k4axMQZ8xN2lchCOZL9YB4rhr
FSibnwUvQOrKzZppRsZnNBcvnPWZmen4wOzlnImMYhM3TZV9xmNkHoRLM1gRzZo5yWcpEbEiaYn/
6bUXg9yN8DpYGpAwhdwBNRl7a1d35Z6IIabj62JBCWAAx6SJTM+QDp6FD7seo3WMbHRbAQGkDuz4
bDDPRd7PnGbcmhPmSyr5lbldD+uoCY+w8YjdteWpwGi1UjhgexfNbJK/yGbioTOsxvRMIEIOD71N
xZUrfjwOUUuGbb1VQdivbt/pZRxob0tq5jTwaWT4MyVmL+pmVjpmSEtMHYvmDGYvAHk/DAHQzhJU
qmZCk2GgbrGGoLNaayRGRmP9Zj1dLGzZg6jpxVkjkS3C5zGyJt3EMVKI0ao2STpcEsf+5QnWo8xs
76qYitqsselarPMx82PkjNwLzr0xSj4ky3lquEgIrdv4CnRYjqe8TqGE95zF3Jqpj5HwYUvo3PGc
UhgZqMyU2izvDMNIoI0+xZ1aMsAmFB40OPce4kK7IOulF/HnbT/RjXfMo/I4pw+D5XzFNUeHOlhi
w5b2XUs49/KtE7XkVA4/Ys1nJyrDwKlZYodGhJLw8d1Z6b0Udrl366k4p0EqDi0GAtV3064gZ4kT
KuW8n4/Gqxt302kU8tCY5p1Wrrq2Td9dK2buBTPTo5eV03Gpgd18bB5ym0WT2IWffTTKh4Ey0iQ4
CMNfDgXTgsvXLRMe2PfEHWzGcUoPZe/+VFGbn29fjKH/iGMjOoERgkRHnJcR9Wa4pjM3bASHkHOp
vfd4NJDPwne6zpOZHEKNE5x19Ilh+7DXlvlUO527Yy1xznZPREcxUA9NalNzxD80fvMR5MIi/lM8
whYFwzEb29Flk1wuKnPBOsS9/GF4DBPTbnn/aK+dnBlnmgxPWtIE5VVepuDIsCfYL2f+W5IOAifz
2PkHr8mDPU1+d4UWgcFdY27y0YSPmeF4usluwYPaa2FBR+j59CgMhlVAmTAuJzWrtaItUYo4Fxn9
cSNGx8pMfqQDStDMw81A/fjoZPWdN0VYygCd4e5RhYfatE24lkbjrqKSQeJA0ZS72bMEtI4MB+rh
6G9cGwG24LS+8tAO8dzqeV21zbYZ3beu9luOQZRLEeqeUjVvLZXxuplYg24LEe2VCriCHaxqIgTW
YW443OyfulxOo73H2R9ibNdw93vMJZjdU9w2q2aC34cy4lh4TP3prJElVNwXJsiSMZybgwklgkoR
vQhQpj1TYOq9gNW4V8M7mPVDGVKWSbgwlPqMjDuSxvP2hOsFte3Apnp7n1z3hzGiTZMCz7yFY+j2
hGs9kapDtWWO0aumENxQurLXw0AR5E4SSxTu4gUvKy3xPc/xtOGeBFsscWP1iCX8MaRonWhk4qqj
o8C9mpgO9sQypWfAgmUJlpoMuU/XDT1VD0OHuGZm6h2rjDFeUsen1os/F/N/p/LPouRqQkiL2JsI
eYvcjLXpD8+R6N5AclFJVJBU/nUJmi1D7xTPdyT7FwEbjhULyhP1CplvzV0WzOyP/jEh/QYXPXkj
I0Y0qBCUJXxT1Xlg9x2OvmEbrOmtfZsY2OmWgYhtWfLDOyJNWZPd8UrrGqIZOJh1gvITzr1Yow9Q
q6XtvfaxuojiiXP8nRFhEPQEgrllvRrUbkAUgWaflVzNHPgyvl22lHwYRGhVWuknbPbrraWOjcQG
MY4eI5MVLTiCGwzpXrylT8nSrndhvVAusuKh9voracB0qYvPTvQw5EJeDey/rS4ls359KEIVbxza
59AY+Rz/uSb2I0k12bgLxvQzZ2i1bmzMMrnYJNZgn/MUAYUzBmsCVtXGn+85k8R3DVMoMKj9/D4M
cYNbpIp2uRfN7wWeQ3P0l3ZG/53Q0Dk0k2M++JX5PU3PUVBZHzQqUDyXWl8S6aYHx9YtcS2evTFo
UFWmmZ+qpjomjtVf7Wk4FgOHv0BI6zpQ4xS5RmddzSFpVaRM+CGElBL5Jtp+Luca5MGq8XJ+IbzO
pFUN893y0ykFAI+c+3G5QlrRf3XB/GpZ5RWmwN1YgQMJ24Fcb/Zds4X2nCkOOT1YcBrKm3G5ehyz
8Vip6p/mshJMQcY2y6JiE9zELcUdJyP/Q5Pl4OX4nF2ZvS/rIfcJqgNvW8fJZ+yFgLGbx1LLHySG
/M5z+LpjyaqWOj1MfoIOZ1r4mes9N5TX9kiH0E6Wzn5OuSuXm6iZeCBFZNRKO4sVsqjvo5pgbxQ/
wMMpO/Dddis903wzWZGDvE02uXe4bdghZ1vTOmOaS8HJOfkmZeDRp+fhbLX+Z236x0wGuAOtYywS
7Fld/RUqn2uWi8vsnZfJZ04uybkOoUQW86psWKJnRMC6ZPP1By5tySCFzS/9dDFTryIdHJZ710qV
3hU8ncnwX6aO5a41wdYaRnfXm9SK/VJOTIQOywa3sl/dh4TQrckV2bWKVjf42rsKHR5AM74Pnj2c
Gne+b3zjuR+kwTge+xtVRK2DO2vxBs+ajQDsn1p1xHYNkPXl5N01GZf/DUR1u10iMhMxSFwNtNP0
Fvl8I0wIfU/MllOzLIWI4zFsvLnLX3M/TKuhtcmwY1ep8NcSJAiORwTreZZ3RkN0gJZeywJmhn8S
qcv98vfmjNSK0tXf5ANSISRDbdjwSQKu9uerHMN+c3us5XsVCxx4JGKuCD66HXdqz4TmbXMn9ckV
R9TSpWfTicEXE4oAE9SiHVIaTEvA9jJB4aLw8TTlLshVqqXl4AVQs7BPbeZjH1s4WWlSHnKPjmIY
LQI7l5etA3L45uLs+PCp4uVsXxj6mlXOl1NzUgkL9ueYFrQX18E+N0x3S+XzNgTh1mg53HH1r/Ic
y8DNmut3RBSU1tIpBP4eZqBCFUfxIqdE8Pxg4wE/YriDIcMY7efGAiWOvM1lFyeQIaVx4oO0bJZt
k4ujwpOu91g0jK1ucJ9luDbK5oMUrmCbQnpXGGtEYjwmSkdI2QOmprLnyAh5K2yluRdNwguFmi3H
/q1bTll56527wZ5xULBN+ybj8nh8SPF2b0j4+RwtbvqWIMU+0JzYMsraBhcHBqT2ECHxR2OpkZTo
gJbxcj2ONz5SBdbfMP7c1m68dDQaBAr2qToMULWpG/nIJtsGX1ind94sv/PiE4zZ9IMxqDl7F1x0
CPFzNL04mY92lsynRrQZ7mcZbBwvJWi6TbL7lN7DOofwveXTBl1UBMzAK/+Zcc66HGPwk0w1MAoj
D8J9J7iDjjLNt2MwvWb9HG+CNkOEMytG/GaXrGkeEixnsQGRUnA1NCuW5c0vvo0mipsft8bAaKUJ
9GFQ6kHwHEksQcg2O+0R3m6za+d7RcdLo1vy0/AtgAZ5rLHloMNx90OEa5DE0tMIM0IkRJ7Ck2l3
nd2zx0YUQJgbQLLGpd5NTfcA9ghTy5zlT8JGeVOxfGOkGRD1WX16VZzgyU0oNqVhlg8Tp8UnjYCz
R0/yT6TP/6cT/rt0Ql9CE/iP/+U//W/ohNdfSfn9P/IMbz/xLzKh6/4jsF1HurYF2oHYEvgm/yIT
euIfJiwFnOaea7lwAuCPLRHp8X/+D9L7h3R8UAteYEJHhJLx38iEEmih43mAhkwRmEtx+n9FJvyb
64DGBdYbvwg4TOAK9y/8CnmSptFNBoQ7EOerpS4UzDQ2KJ2tL3FqP/oX4xhtSL9wjtiL/s0b9b/C
XvwFWAMEBLXRcXwBmQQ2442n9G9wO1XpVA28Dk1DbAIRv9bdOR/v0LnT18Xcjyndd7/R5/8/Puxf
XDfEdM7QJjxs+6PHz1rc98YeMNl6pquuzg7Yk+Lfeci/2Ud/v9C/2EdYy9vQH3hERFm9fhSg1dWW
QII52XTp2//55SFo+J8ezhfA3xDvWKaHIO9v2qTKjRrdYnNbmcMT4og91JZFc0dJVvoNZXAWb+2K
YsMNIgjSnNyuQUEoVOw5oLCtDMMLwozUCAmpcwk1K2cms2NTE1bYFg4MCxu3poKNqz3zPfQGAQEd
/tlc4Imkd8mGvpr44BGceSXN0cViYxfdPmNCTGsGhlM63od0S6gUUMO4guJSq5SQRlVu3Jspjvxz
RK04wAjYqaynHpMJDh8I7tOM7URz/LDdghDvJD6FqAOJqn7PAjZ/I5lebZ9zojF7z5OXh8/XPrE4
rNTJYRy1SdipCeaR3pOgjXZw219qnrjybNZvLNhVOb86JjDIsu8weziL7sdb00y7emO1thznVMb9
kVnGl11RUYWaMUlpfzsFZ4u6+aAP8TrO9UYpdTWc8X22Rm/tLXFbOmUsqOhsZIK5+kjn3VVTtNZI
hXP3EwBqzQkLDp0eJFm6/fg6KXavum4/zKjhg0HGXibGbp4NemgVAA0XjMTGrohF/2I4/m0b/BxG
ce5erJCuxa+yoqxe+36xFqV+rES1r0cyrdt+DMkAjQ9GM/8ojZOLRgm8omYUXdNCIPGrTATYZNjs
UlYfS6pvmjAJ7OfvDB507GLgjRAMtdPrTOLXOkf0MZSISzNPf2Ohfo3q32WhfvWqAdMLonlFT9zA
Tbaes7TYemP9EWJ/NAgEtErGg7Y7vDp18W2O1TbpSBRefk9hT6/m7NzP1YPbUFlnSnKi1MBKHRpg
VD+M059witWAEnBalwbfUpEYZKkLmePlGr/WuOmNmpnvMmjLbVo8heJd83GMjy6mK2Svq+PkIzYl
EODbAOCyR2W+lgWRIJkBDGUUOCSTP2qpDwvFxCc2uktmC1xjNoAGK29/0H9E1V2p30GF+NKIvWnb
Z9mpWIj8hra/zTzBsxFxzVnaXQdkYQhRwXT1eSKNhLakSw29fED1SpLYNcdohD4wW8cNz9lT5WMg
2ieQQxQ3QlyqNMCFR/z51jZRuOYkZ6Kg2CLgpenacP005Lqt4pzDJZ2IG9IxzpqWS4YfGJr97YMO
fBadJvwFQ+eB3wWMrGOND3kzgKfva6YGPHq3EfF4pdZ+hCPwz8u3tALm48hPROoOqCTzR8gnKSW9
IqpI+k8ZrljMLby60BBIm3UGys/RWFDc7LhcN6RkvJDjdzdbDiGWefchGjdaQx3YVhUTe+kF4A2C
dl4NFrbeCek4MMXv3MDVPsfmYejRmY/67FleeuwJv13VtrsdsvYB5RoEjV5dATq8GmWLl7zn7btd
eSahW6y75TJh4GDNbZgnTbFP03CbtAQNA1VHFI2we+0RyxvvggFPCL4n3HHSSg8D/ZjeqvERIwIH
acLdmUUQvg3zuxDdszWmd5lFSA9YlLVYvtgYWNaqZ40HFb8L3PF18HiPldN+eIvV3Qt6LHku4VLB
DCY3albczvN6eAuHFsa5g4y7gHhHh5usPdbPtYgwXIV9cVwuJ78CTjVbLGZRlyCuT15z+61tLLkz
fVjzZMY8OhXuR5cbMianea5mGm9oi0KTW5xuBxQXlvzbcoScYCYBARlKd+2dPlv1ORb5IuRFBQ0T
Mh4kjeQ3Cl65GmY+EWDEFdkgACXDJ5/m1yrlQ5Xa+m5BM6zsIDho232KbWahPLFu4i/LoHpMJEiS
Ydz3bflqWFm7oxeMfSBpbz8/6W7neNV7YI2vzTC/tsHSyA7vmdDh/05Qy0Tp9LrMyFBPPPdEVbOo
Ig8n18yqeJ6IZVlj2uKjTZzXhlCeqPYQUdmAkmhgOFyNrGWMuuzHUeaPwiwei6D5E2hvM2DoJ2aL
+5jQxZWeeLuUke3kgJLGZJa5ZhhAvx1BsTQWJpu69iZvBXke+FgY5cS8rUhUvTVhaAQSwIPwuhid
HEiKVTS6C1xshu0+T9c2N9g1AxRttF+/mZeydqbJS97dA7VpNO25DE8r66cR8NIi8n0Z+M1HFbSM
webXGUQ0T5LWAVaFVYHtD/KLvr1AYaDgbXoCSJcLHsbcB+4l7OH0awO9BTxJo0OwjyaVs/dU95Md
OVoXVrxtUz7wICRJ2VTFoyfVla39I7YjktxxryeexBOqswt45VXvQSIJEhpKU5xvOsve9m3+qYVb
r9NlVWMmSnKqyNA2tLoBqtrBlRiTLfEq62okYNMfW0J9a5QCXQ3dffTUYzqXNAoCWDd+6+5F7OCS
LLmF4nZei7F4bEtuCmsaH2QVg89R16Yk4nxRw+fLzhd3+ZWZ7KM0qh7NavzMHn3mIww36VBxoEfY
6Y+vNXb/nXTIQsvSqkR6FfzponJf4FrcoICpN6IkU9vnJUDhwgXgoMfStJkIYolOPppddNbzawBj
P8UnvmWVNfZ1XQCGIhZok+DHmtW5HV80CiXTy+47CyNa7jZ640/+j7YBcdpbgb2K8S803oDlA/us
B++TgE6Vb02HX8Wm+ls5elsX8gHphmADnC4Z/1UdEu457A61NVjvyK82vlPs84GyJkz785h2/Tl1
kdU0zm5giH3RBigoSQgOUA8YLaPz0/W4lJtq5KEm62MU40lVWILiWtGV1/1xcBuQclFwr9vpEeUH
Nuse2XXYDejGonI9jAoUSV4yq7F5UXHp83bmbgHAKAPxT/fdwlnAyBnebJX17MiavQJl/CruCUGe
Y7ARjQQGURU2utZInnBWQOEYu2PalJD1GSUz4HuErP0p5xygUWd8kJFMrWPMvBvzQETlmhgSxXRt
JD/Tsp6MwT+2AT371GKOhNILFd6084Awca1F9YYU8RnwgfYPpFheLN3c26NbnpXO3iKDxWdAG7Il
MWpbM7JzBvPgBwL2lKiJ7Ca3GAUOsQQqxC4kiO0UDLgOgz9+aY9Im9Ru6eM5cKQcfz13wwvWaUk/
b9EFE/LVxaa/4r/TbLOnt3KkMaN+s9qNZ3eYLpHNxLSbMDf5Y49asCcWzAl/4RGfyCJbnkTSgBuY
nYOc7y1DX4Ip+UD1lCy2c/zwdg4LKI6pDSrM3Db4EIx15P0Y5rsRhegTOrLbAVkedI2vLjDrZUYX
o2XsEGNzCF1lsXyZ7eTJjr1i43VDdGotIm3aDjKWHRBoIyrKHyS77X6a/DtJI7FMaI+x96YNzReS
f2omLKRhep+hL8FcGYW1h8Yl9PR78LipwljU1wTwNAswRUEXdiibMbvFUW0eOosE8hzZntGoL8Wt
SZfoN2o3DLVD/CXxyNKZBA6Y5uZCSdGbgIp3k85duGUinznTb20OYjuVORY5tAL09zLuFpbcxiBf
Ctpw8s8rioUi8fyE+yW8JowDNsG0C70WAxarRzRfxFi7iAlKmuPSgmhKy2s5SYhVLAC7pREO7ckI
H3Lnd5TzYStSqbcYF65Io/MttpdkrTBLkceabMlTbrZ2knxm3ZBvpyLhBJIiPAzgLgWOZtbUIJeT
fkYkaNlBPG7gynuRWtJMEBIYlvma2FC2I4vYaU5fRGk3sE9G51dRDMRCVkfcv8NDQZRGbTlIbqNw
H7KFwzdgimGP3Z+pZSMep+yTUxHaVIumXN1IauEC7o1Nu7KuI3Z09N9cxkBG7bpcONC70rTeFkXk
uhPMf28UZlHdgaoirDCmP5zcJiNx9lSbWKuXVj2IjXhPXl9P9iRli6UaPPAp6xGhUgHhBPjghnRD
ds1FJggFSuYOjT4yuCvW/dL/n6S8cyvnd8+BldEgU0zm5suUn01fer+LyPpTSg1px6G0BUtIaKrF
5+pKghImAkGQmmVrZdKAptX5nrvDk1fTwxYVmTIOMt7IB6ScW2H32MbzEg4zbmMvZbDU/3HaKdw6
NeGj1Zy+2mYeA8oexyM16p1DH93KQdAkPnFewhqas6K0QC1jmE3HYTNLt9SU7pLpipdd9Rw2bC5p
t8e7YGY7d0Y9G3nhzm4n1AnK/9Flwtm00nhOau/JqgeX00Sh9rm9iN5gjSNaoWpmvodcjCJ2rtU+
TA/B4CRX2wmfwys6JedJQVlErYD9Aj9emkoE8yQAwx/nZ1OoLxWcObxF5ZE/fXq6izfCcHcE6sht
hMtigwaA1WbY2/IdKVuHBj14xgjUHamsGAROboiYaQGtBh5L+OhcKISL/TBxXwdjcA9inxM5LYO4
HyGuKnJpM8Kgdnh+X5A7AF2YPmWbY9pk1t3n0V2KQ/JY0pkNc3cEZjl9LqBOFkXuM4GIZzuGZJxN
PvM13l0u927cQnBzN56MgmM34qf2ZctMwp04xanuMgEQ3Mq0HQ8utlZYyf7qNtPktMnlGeACmqIW
i7Vj7IdxudJyiYHKMfd2YyEYdnZjzImxFUS3jqyWNFwRrpJYdkLzd9QGtT7IzHnHRxVX0ea/8nRe
S42jaxR9IlUph1srOWMbg4EbFTSgnLOe/iwxVedippiemW4H6dcX9l6bCcS2MEU8agZAnpZ5Q5G6
AnkMENcMIADisrXM9FCO1anLMFZb+uzL7BwNwi+dSF2AWEVehf3N0QvlvZAqt5HARg3sGAwh+hgT
BET/GnHZq1Q1m0qrP0sVCGo7SUjM1H0tAt2D+bSYE7gqNmlBml/Fpf5J5xnaFJ+h1eD+jxJx5vzn
+mVeuNXb4l2cIQOUhbSby+paxsJnhQOQXTbNV469e5hVuxgknmmUOSxkrVsHVNN5kkodxUHTfItj
CsMEbtJGLsDggLX2FuBB4Cgnyy7LW6/RyQZdGdmr/CdRQlJzC3W0ZxUJPX/Mc0Ec2jZdIQCBO0CC
d3R218fAwLVUiMjRX4XJKPxF1yIvkPKzbDICi5EsQ57M3LyIyXQGft2zplWr/idvq9uQR89GEbz+
bS31rKZlj4i9CzMOVUM4KKImOHmkNmxAywf8TtmB+Vd6genKzKM29cjakb0qKWPmcqjgoGYhr4BP
9zg1yrWN1ZOiE8fViDCmk0ry+kyZdqrKq8l0c6tq6tFaEGGxSDkJZGqzCMc/lS3KpcLkSTQvuIvV
cE3kp+qrdCiOkeZ/CZ1iwfxkQiUWrKpQ7EakhVf5RV+1EBLTJHeuaO86mE5OT2EP/4RDMKgQytbD
pVOmhunQuu8T9VedIglwm2DnTU9qqNrrGDDEHZYZVvrbGdUM5Mz+V4/02kn8v/16UbHklduQGmld
XcP9RMeXgdFuchaUtRTsM1RVG8TWWZ4WW70sDZvp8wvKS8tb+zvUT4071w+ZCQY6PFwChNOhByFE
RiRiCd9s59bVuTe4HaM5i45ZQvkzq8K+FOVbNrZvRtGB2yCYyR7y+ZwajcWBAvFFiXV/NtLFi3An
9JJU2GPbzs4cc4StyNq0UAGcRSlLpWkg02bCZBZHmA0YCW5nIuLB6ZXTVlAaG0En9vWsUh59Yhx7
RPYexuPCV9EOH8p0QgDN/lsRK2E3aMkNx2++K2XtqtSKcigogoL1qE9hFotB6SHfbbnngE+wfJZQ
GjD5VUIisGoBI4YiouqZF+WL5Lv72FZPsoHjTFk1D9Y8I6kfG082DJXb2TqhO2p2/ZjtBll+yupS
O0xwH9SwHv2/xJocGk4zRAycsL5g8/jvWa33VmaPtGlJRNdkWTywtTai1A0MEnYNMXLGpX6US+7n
PahHE6UemBhaeGnVWci6SSVnBBdLKbGMtIr9J3yp5AxDCJNMgDJP0zg+ggQynC6LeALniIQcFoil
oTS7evw7F5MXmOXNjjjXYK+3TF2bMvRxfXb2IOeZ26iMWmvtAdVZcWWgNI3efFe58J6BSsJWN+HG
TXkqZGSijesHKLMFk/DQUVCaXsXiMUxnFfFcbPmFkTT2wNkrRYEGzsJ6NTX0vWAOmTCjQHc1M/Vy
s4Gqqu6zuTno8NYjgalha/HEHKeSiiV1EiZtfDKF9yes4qrZSHPKJnIVNKqioNtRMnvzQEipul5f
Xa/EPhFRSHXzmq0fV04msEqd2396oDKu0+RX7BOnOCvcNiSfPW1CWqN3vZHGY+jQcU/+1DS7MoeN
0Y0MHzHDca9I2e/fxjuNkt7TNMpyuHHIPSWueS7u6cDE95tsEIaCGa+sEdRTpghPQ9J4a7hsUUir
aFBOL2olfBUsNQkCdmSx+rQaTEwjujX2i6W0Dz904Vde2DADRcK0hOIUtWxk4VYD8aIMLBUM7FoQ
NDN0RiepAQ2xaqh4K1RZ/XgFz3kUVBoIayHSurbS72LifJ+tOvGLF1DLLhKvwB40sdnURg1RYRVS
pFiQJxaJtrIKkVojP2pWxHhO4/oDnY+Pcd2Zy4Vw/1NYxcpIMJ4YRe4SQK8yCJjYNDqTIAtUnViH
I1NaxKjr7yx25r01Z7waMHpTOf03jhN45Dm/xvPn0hLKyxTlpAtYFSJEBOtTNAZDYJNwtRFQnsI0
0ixWsusQcGE2Xo410Y+sSWn2OkgA5cvYAUsNG9YBkHoe6LnW2lom7lbSn0aBAXQn7jDe2PmQ34Vv
LUCfvnSGjXrGsOdIA/AZe12loKUSVE8bIq8mmKlX689a281Nila1piVvteBLD2IvQG5LceVZKiwi
C7WKEUtsoHXzoUzKgUgJFrbzsik66QjDeNPCXM1b7veRd2GWzWfakGkAFhiNrxb2m9Ytm+Gb0DRU
ZFJ21sHda2lI4Z60s1veJv2o6DNaPXkSyGbNKRENnnkd9s1Kb49hFbA97qW7UAHFNqEZwkrigxQI
/tGia4hhUWtKickABEMxVR4Bqj21rj9NeWZp0wtXKtTPCgEhAJpHEppH9gTXVuKwG4V9FbN+XuTm
c0rnyh6rcqvHvLVmKj8ZDD7iSbkvgnofUwhW3XgS2DluUsVC7lKBjuaK/8Q1+awKxbva8Aup0Bys
tidHQINsJ4Bf0oXqRogoVBkelumiYVVAwcIc6+1PplPF1jHnWkA/Vf5TBFR5XcN59icmnF9zSfqA
zcrHosoEyPC8+5O8GCUneU++al0jxQBV9J8eo4npgTPDzuivROxEvlonSLhycAXhFJ1WFYdEWwtk
aXJy1Fu2pt5KXbWelYCogZgmELmdXQSwFqfWTP2moubWWLPoSaPbQyfj7N7N3JK2FQSDL4qNuRnN
3EC3m4xXYM1b3MkfMonJNNpPLfMlN1FNsHZk6NJIGszPESjmzJpk/ZS2uBjm1ngsmv4m6kPsyDml
UxSVowtRMVoVGH+C8SGhcxfDnqITyOKfTiNapSx/TV4WMkVQB0o6MfEiAax7Ok/nVuPYj7HWb/Iw
4TWgiltmhD2dYVRg6MpnaVBMdKFM9Ga8puh8ZhjyckXgQ9BZ1zH3xfxnHKyvwoRHgl8IMnz9Pg2c
Fh0ezsG8C83En5cgZcksAj60EOkPhRGJF2Jm2tiV2SYmMzPltbHtlK0WNBDCua0yRUJOml/Jdl/h
rhyQU1TuzVWzba3Jj4Zk3IkTvaEbZoA6kAI+V/u/gqVGQAM8Y8jImr22RdIgzjYuU1KUR6Qp1VUX
d4MivuYjGJi2EfW9NsWPpK9D1H6EhqSz4gmlGB1KdnVEQukvWj2qW3w6jAViH0h7cMipXVRWTHVd
ydsmT2/oMuqzbva7Ehmpv7Rh4gNRT6C3oRlS7tE8fbcCKm2Y/vOBYq85aFi+hCm30G+wggno5vtp
4WnSljx0Q74IOdA5qfjMyGFHYjSQo6e95EIc7lCjhFvhUUNGwVyyWxqT1GXmV/Vap/49CwGJo/KV
bygAeBpM+jnUeGSDKDorAgNgFKOCm2mnWjGxA2rAL4TKuP/JH5spAteA5TQOWnajE2tEkS/v76BH
sVBsWsLZOw1lW4107+/ShfREiy9mGjCnNQiQSC4FCMZvhjTRURXrKObmRUTu7uTpcIZdivELGZaB
zgvY+PCxqtDMATXd331Ov/KrNHzvyOWaWGKuXFe/fRi5ZsBvCz4RmmlVKk4wI+tdr4aBWDFrfY3l
GhBYp4vTmYwu6pLWgkPLrpOydMqi1DfRzCAUGZRese5FuLGdYtRPfwqwCPsqpoIFa76p2zH5Vns5
sT6tkTUpkiO3ysx5m6RUAIlBfIoo4f4roXo7gcq8IxuCa68+KwwWAQosDOgyF8UdUrIMLyHT4QhF
rmstPJWXtmf1DYDJ4xNKhnHeS+BGnKJYHJjw3INKvlCf8CJl+g0Zvuy2A0ZjrZojei+4kqLgmpP4
G0vgcKzIMvaDsZc6/ZsEPWuvtKG4QRWgOJHRTee/n5A8Sw4XqsRCf4o9EgkA0pLUiHAVda7II6IL
SUpUCWPZjFTHBKGbpFzP1QvuzHQnpVtjusoC9ywZquQeRG1FsuQM4N/ktA6lhxwHB/aV2V4aBO5k
MvBWy4r0hJUQmfk4hDazBidKSLwJeD5uG2G6kIoCBNfK46dOzH4ylafMpDcQnCkf9UDO3upE8RvR
8pVMfYdRPV0XbaaVjC8RkxkvXJLvQjRYk8omWxuJcC0StjFJGaz7FeiA+cc8hj2j7Iyq0TgVkYOv
zdoIepecrdVPUy8Dno+4fhTEvLgmzRSsLpBeWD+St5lXzj2JClRr6O2q0HJwuoK8NcEBaEwW5FpB
SFhXsW+U+r+RBbwmZ9yzFWRODUt5MSYEQ5T1ZVwfaKgwlaoReeAlWKeUhBSNmAhoKZ5/+44sqA4D
IrqIy0AfsdFi6DpF7TP6/w6IfRa6QnIyRWT0FiEMzC32GnGINNgIg0cIxfnDGDxD6ZDwL/eyRjE+
Ge2PxV6epHJGncx7qw4NJgt6JOnJQIHMatVRkxjNoaEBp5KXvZiWCy+Kdr9gdC7F9bEqIpZI+dDu
6io951UN6k8GhK+lrVcqLLCkYPgEe1fcp55RrJVC6GjaF1jd5W6MUWhSsa7WPRB11pqsoZCx3UL1
ZzB2NtJ5lTeHJMiHDIdMaxqOaqVGQPUgRarBi0x7hotLI2s0uktqEzg8+EzKwJkAYv4qm+LMdnwf
6MSujwZo5LAwTxiku0OVS59ZhyZygnnvj1yNoC6p5VBdLm5pDOS/Cyw/1SI9Kun8K7MQcXoIt3uZ
2ZKvpsVbEbHstDDIcngBYo0mbyBT4IA4e9eGZeDrWkd1JMv+lAhcfMvSsicigEcKB9a7An7TcYwB
oIerdkJCnWowKJ2L8bkSieXTNR6hFDZIKtn1mcZS3wwVpHaNvrK0LqPMoFNfJppwE1OeoKQemcNP
qTpK+2rJiVVIZbeAqbyN6YfCGtoMaQvQDkKJtsOK2v3f30qe4ntFgiCLxH35/4+yyAUm4ecVmQ+r
ulcX7fm//5X9If/q77+tu2ZR3v5+h1i8J4G8yRAr0FlAEu5UiM4N3yPzeH5bkt1iT0mCFzGsNIC1
p3sRm81TNpKnKhWh4tPZ5DZAKJLBcbBeLe4AW6mkGYxFZW0ly0uFIoQzGT5ZsAs/b/pSNlhmrYAc
Ay6WQv4qOuMnvc6hIO3ijriQag6eqnY8pJG1XHgP8V6sMHQlGkrauN8g+beeRLmqMPKG7hzKRO/F
bI+JZ0kRwPxoGudYLqoGwraU/T5/3rPEA31BNh3AR0oz64jvaldoXeklVfWeRmnHJGF8T3LJzqdg
OIk4fP3RhDlIWAQeeUs5hY0KNzzjO1QwCU7V2Hvs9Quk8nF6yPPJt2I+kRzcykbOteFUl3Dz4Gxu
q5JeT6ZkypPCiy3l0MRBSmUNHi4vG09Iy5dJRpiREA+2oPvibJ74BvP+0ZXAetLqeYZD5Upyd9Eb
2MWjTvRh0DYHZlKQ+RZsMV02aHthRXNFUqruCNNDyo0HlH8sORA6mOHlL6NFinQte1glxvfY8EYt
qPh691D8mJTWRIElBzFf73QALthrp/gGOuI8jIaxiZgcuhLpWnu2+LtaZLuM081D407rM4ZOkuO1
DUUdSR8YxAglNEk5o+kZhtKe+4UKKmy7syLKIAYXC1D6RB5cy1qN6YPWv6DSSWi8Z0KP5GrHABBH
pmhtR/DkdKTwyeafGSzmA0HFBu/gnpCRaVe0aD/iiG1zXeB6mzVmecWAn1O35N5LCy521FqbOoNI
0rcRq68qDV2wFfKmF7j/06r6XiLF8KrIvFXVyGSiYotbz6ymk1WGNERaclAnDfBDo+9nciOwgI+/
cjKSQoC9wWJ3Zyzlb6Jor9o4/yOWBllRrB41Qzuwe3MYDDGMhF6zTpYeyPIAPPfFnYtYO6szKaVd
k2Gnjhb1Wb+YQtxf+xjuihwysBSlxIHuVJCFE+hwP0ZjV0CIEowc5irbLWhhisatMhgnYNKjrxkZ
QzMa8m3T5eYB/zEs4Vaw9gPIlV0NlXk/arwNLv98F1rg6EuxbOlBLPmo98HiT6msnJKgMslxGbRz
GbBhT6JTW6vBGT0UWTVyIl4MKShcki6L7cK2B4UL2vkO5/hNYg7paJI23JjA9s4oaMJNwS4yCBRw
ZphPz53Kar0Ruvheq4TtCk0t3nurnrFlGvkLkh1Yh0ZJAUxMMC7WbtpJAQ2Vyh1m60XQvI60MVhM
0+YVlA5XuBZXryEoQHsS++K1q1kiVYQmvUomjnFCXNJXsakym/Fl8or8PrNJBIle/5ygkpSGr8HM
fqmjSH2ZCkQEWWKZLxxMDOTbynhBXlXaeF6bC2ZtF6O5zIQbeZTZoEj8+8ckWuQz/G3RneK3PiNN
qBrZrQeWwGqxFi5Romm7WG/HcxCqw7nr4hGsdKUc+4g95vrrXT0S0mTlA3sqQzu1UnfAlbeVet18
7VLzpRvRRRbLF3TE2IE+ykwEu5Kbm+F7snSY6KKG9XHYGo4+AX7Ui2TyyhFqctuD3TcHvghhKknN
wiLPvnL24qbBvDzoqluX7EYbUZpPMnUJg5FUcdMu/xTm5QgDpLwkegIspDqPo1L6WZ0al4VXLCT6
sQiTvZXU2S3XOI7ZAOfMXi3Os6FAF8XrD1LsBukoBzyI2AiqFUoJFc/5KnLsIKc0DMAFt4kjHV2A
MZw0dWB7MgbmHtEOVpOmv3VhcuiacvHrdmRbo6UXoFPbvhmT/bRqvoKFQ34Y2CeTwHYMSnO0u2Uf
1IaO+SKmsqOc4iHQfRRiuWxZsrVuPjffZpAwcMPGup7aIenjYH36hvAGUCxVo7EbXftatiQ2pFaN
w51DBGf9sW54NOhRzdZP95cQIRZCsAqBgMyUJ1KwZZDqAzgB77aVDSJXlQklSdP1U0KxSdMEikSZ
+4MEqGFTMAJ+MsrkyObrAEgUwF1gll5lxhgGs2bacvmtIWNPwjDViFjxOw4xw3MDCEMxt0hBYIPZ
WhZp217X6emnwsFQIbm4IOgcEhaLavLS6lJ9CecJzBBDMY5tokXKGo+FgnY0fl2WYbmFjBFw06Ft
KRQxOLXRGNkKnu6ezII9kjiAcESPBVHGURI2dtrXsCgnZgK8yQVyIMFyxiLJTOpOpiil55ZcqXns
1WNGMLtL7Im5VweCmPs4yqGbzPgjhLUvk5/YCiJUVZSHkFQ/c9a8RAiZubLw2FUsyydNUlZzRo4x
ZyCunlNrm4UaQ8uSWS3m16MYtAwFkhn4tDU+IbSYDI5jC37Wnmd/4M56VNh4rB7lxH5kFi28Jn0B
fmVSxwNoScWXjScgvKXTRixs+krO90I0iJz6/XFCXoZRCYxhYpb1kcrsHC7B4PVcb6zWUyggUXmn
rZNQGxHYMVnTvpvUhtn9AF9FBck9d71HZ5LtNUNo3HFGiVeG74JoIXtnZOzPfX2ZpzWPDZ/Plmfo
myzTBkWKuQ5/to3RnC0Zt7LaZolX1GbmEw1Uu1awejT1cN+bOQ/Pqrm2Ch3wQEEAU31khloQwrNM
E7vYQDxS2QCmMoajYXQewO/mMLX601/jyCe5aXJd8KN62RoZKMNMQ0EwaD6aVP0q6A1O517L3J73
48GjPmkGctysGHQ3Femja1FGGS6E5yWXq2O70F4IygyiQlcZ65A3QLXDyHXM0Y0PSfKqhEG2Txc4
u6KsHyy9Ax+hdVs1SS5aOTMlyUKCgGu13+H3pRfqwkw6hGUvHZaB/SAMRQah66/9/W1YfwoWC1ma
1swMq/NWc3IdMFmjtyQYGKR/kHMm2HisPDWo850yzeIhXv/F309ywZq/sFbG8NSB0j2ZeHiuQ+dr
sr1AQ+I63cfLBpWoeR3eRuTu99Cpd7EjXYo382P4Zx3JT1UjvMaewOAXmJajvtIuqNeaC0F1xytW
t+BTwQg3Xtvat9ASCpt1rAIrUPUiayO9h4NX+clW3GZ+4er/+IWn8lnnf0VGL9FvlJv8VcbndV7e
jQQYkY3ITruQmkPwcPNiHGNvOQmiJ2xfGwx0OEEp8J+IZrLurAjFL2MnnxPFVp7TL93w1NJZQB74
k1OnTvFd3VMGbfXJqJ5gQevX8JWU6rb+GqoTB8KKCuE5wiqzOEitC5tFkZ0epyvOyRPK6BwqZMHA
zrFMP67oGDIvgX7kI4WRb/VXCZJim2cn07gLwj/eOuI8T3lJOxtpDzOm8bveISzpWEV+wlidzioy
rcau9pVfp/f8mapbhVUACgO5ImfHFQ9Jvytek1fhAykBoyRsD27p95qrvKpfmXyQxY0C7j366U7K
i7WHUJ1t+xzt8TZkmbgZDgDkchjwm+Rj+MyHjXKNHPPCm5tt9d/kjw+yqOEe3PtXySOWAqntiUiF
CijXM081JEQ+HafkIhcZzqqxgX6docLYFC+kMqEmEe4JMBvcnIM7dE7QnZendnRgxhTsc1j4MK7c
wNsfExt04fO4xf5Seix7hMRlu3UAm8Z3M++LY/4qPWn3YrRV/drL2wyF70ndA6AbeqB3nvUsXo27
PDsyF46wI0mF8vKt3+MNWJgNJ7ZwzA/micExjeQ92WXTegWEdBzzNnywsBu84qc51e/CdSICzVP8
fLe46uEF4aRLXhtv5gH7FUEN0+R/LSXvJ0kiZ/EsfU+M+zegq7E5PAGJ7z6wQzw4gHNlV1auFPuj
6qPE6Hionq1dhPi6tY3dnG9EZZe8mKLd08lOe4MhM7eq099rrzjTh6MlmIEl76NXIs0s3eEbaVmx
NE57lDfJPnyeXgQ/OWt+vDNemuKixTtinoPQeUhX+RLsqE1TAJGPDtrGT3PIbY7BlmEJs1UvhAaF
EvQdgstbcwhQbD56j7D428ppR8e26bbRmh23ic7TZ7ZvTsal8j+nyG6Pil+5qHJrB8/zI/3AEPJs
XNG4lG9rYDFMZldNPUJDI5IkfpNfCDaIJ9p6gwjxLCqXbisdGPqMHxxlyhd7vlVQjwLcZ/qdIcs7
K3wwKDW3xbP1paU2/s4XwWZlArno3h3MEbnDVvpqP8SV82ZbrnCqd2JvowK17Mk23+qd+SxBjPoH
lM9p/P4pf14dPUhxyQrbps/ZuBXuzIqSjq+UcZB4B/Tyr31LPsHl1K7ha9fF2DSPChTsM33i8gts
scu2+VF8Vq7WNUp2jMGC3cIA+cwnRLMOxtrctF8CSXo+5UbhsibS99G+fNLfRs/4CI7NIfSLbfXb
elFgJ1+Ys+d+YxGqzvaE33xTqZte3ATllj3doTdu2RVMXuwNwiZ7YW7/Jio2lk/V0VZXt9NucVsj
RkZaN/6G4gnETNLzSNwY3+g4Z7JTzPOItAYfOifQHc9CzbOGiwZW5QzdBGkeSWQg1Unm2vHJb6rX
6FMw8BrZ7T861sntZkI6Nyxjsw3hcFvpQsQK2hEipA79MW74srmYyElYH02r9mFjPlVXjOZmCUmI
3c5BGH0orgigkdfpbrsPXoi+VKEyNzcEkdNyEZ5l9o635AU9t8AoeJPlPgZS6TRvMd6pW3amnc2p
+y88m6cK5KEjut1ReJ4u1nF5EliiUjGcrGOonYKfEd7gkYxDJsBsRO88EeFWFG/a3bgY7+Ezj4R3
Y6d8C8d2y/2X0NQzMMjxo9nRtnlt9oiBYpSitvhkuZgZ7Ohd/w0PyMRDlq8b+V1i0D9u2EjAUuQC
hjy4iX0Wuda+DdEpkAbEzexYlms+N+T+/IqhK+yTDwBEwU3aSU91/5kc8wecMaZ2BM+tQeo2XRsy
Gbg4Iy/nKeMom4NtzXkojr66a2sn3OWzl/xaHSkaG9PRRh6ZKnFANotewXJCzeHOIkMYms17vmur
LSslNBUG1/lOOLGCRWU9OwpiGRYg2+UaFb4obwo3hORuR66BNPuqzBvZ616tkyT61QETpGZsan86
6r7FbSI9CW+p220p3eVL/BOektIxv8Vhp3OmXgBeoF3oHSP30QlTBKn/im13YMeZ8xbrF/h282jL
hT0d1gBUtzwX79YbNbp0rAUw3MAdHeGTOT9y3OBbO6cQYS8p8Z7Bgp5l031ZIjo9BManJuBYcISr
/hwOV33aL4fMaf3WDjEA+fWJcL2v4iHf57ecpdEXo59obx6gtKhu+x69VrPb/uOWg97VHZQv4can
60kE4zh8YMb4xAex1Dawl/ieRlvLuibjppd2Mms00koFviXu6Y3yEOO9brrTTkuP4NC3kr8g0njr
th3KXXMDI1X/DmC1TQ6AQPFAYrBxGn47IHzMvmRmQX7x2iIYtIcX4X3hkx5cQq8JSgLRyL7JLeYb
1MriQNwsvf+mPkZb9Uu1rj3QTJQtsw1Q6F+wUwTbIgXglmhbgYSGF8Ih8S92MH3wbPHhHTAozi6J
KmG1HZ+0/qhHPm4MwLu/5MsSPqUBfDuxk9euINsV4Xmm3oht7bW5jsjkv6DWY+XH6XEBpo2kBmWt
gTIZQKPLjQngzze3Ofg8sicgMFzyaicVTiTaLKyQP/SHrAOhvZmLvXzjvzdISsJtMLhkRAwHkslX
bWUKunzDHkmPPKXwoMTTs8f6lUohKV909dR1TmveaSSF/kTBVv00t86CorkNKEM/knwnXTmgkD/J
8QtDweLWPsVPBZ7K/Vi74XP/SGsfMiN3DOuaDVE5O1IHvOof0N6Ih/6r9jQp+FQ8umKUAfo2LIFB
7BnOUc6hQorP4af5IZ84JLKf5Dp8GMzutsSbfJTHehft+0P3rt6qzJ/ZCKMpfYYMSEQdIS12tJCo
61RubWytjy73TRRF+aEklaB4Iv8EC2AEoOQpXJ7L7+pjxdng3kTzYFKa/xAhgt2j+MXblas/eMvm
N7yL2LAyfYNKDuHgKvgGEOwZTw1MlT1j0nvhx/2hfWbbGTwEYIKn5bc86s/lW2Lawda8h5Rf++IV
D6qtdPaEN+9UaU7Fl4V1RLdrbla+JS62ay3ZDQoUO3uhjuuKz5AkXEajp4m53oPXiTkU8wCPrz2k
Eww65o2NW1A9tOEqXPJnnDITaEVuM7oOpKJfiD2XHx5sNcaIAzRVZpTBQXygW3lu6Tr2gCI0du1n
c0tGFB8fgd3aVTuho09eZy+gRv3iwhegtOypWzH8kAdsFx9x7TQ//REiMrcMjydUdQjyXwF2k3W1
pW5x8ivw5sbRvHKfeSB9TuaxwgtmUgXb4CKfqBzCD+6Z7DCU+woLjOoTkVU96wtJ7N7qt01RsLuA
SogORU0naXvtbACgPjBXZ06hgtVEyu8BBGHjWT2z/g0/JA4sKqrEwVhSHFLTz14DiTzc73fho5o+
xPI6EKf3xtQ5hGfoUUHFPhIFhNSUZySCTypBRLe+IqyFsr6DK0btI26sb74MnqopZTwNzQ4o1Cm/
Ty9mvBk+iDhu9gDCmLJ/z9pGu2NoYTspEThzaVj5efWDsF0A1zdSg+ja4/YQUfjJZBh5JnnSL9yg
JcpxD6TcNfQR2Zqcn3sibo/l52BuwkN2D88VLZRFrdQj2PlhEHBTv9jP0IhSsJouNhnriGIZAiBi
8X18KW68bOkifoCrujPM4I/FHUWP8I7XBxootbh4KB2+XOGQfTC7o1HIftrggIBk3bLfw29OY/KD
UFR1Z/OBYfcr+W22CSu9XeWq/4KjiVkzoOejRt6UJ+uGl5G5XnUc93lrg0V0o+88YYdFP7Ql1ZD7
qNknLs8orpee/IH1ed2/Mfroapv0Z5oGJ3xSb8J77on/xNkDZwgaWLiknIcIP/nIu09CN9R/DXB9
LOFOt9iQj8ZdNDggmv8Fh/YRNocEMe9OPgqOsc+xuUVODffD3AEXf7fIPpm4Q/mwf5HQC2DP9/hA
DLQSTjB5mm9dm2v3gpjzYcIIwf+I8JN7FUWoNx8jSMpu8svpJ2WODsDna2bAF25+hsqmRKBsQp/N
U7579NdIOWbf2htX5y3+DHzi4QNnih3rYJwl/IXf7BYQXVjLK0Ts0jUUpPAb9UM4itsao7xrwUJx
OP31A6sTJyKaAKGPm+zafYQF/iI9r4fNKhKjhzN20qVam1iTDYPPPC88zy/S21stsZZ3GPuwtMVz
zoOx/sjQstuTp565cPiSoqt8iH6wv5o3EKDxb3If/vEQEJ4lr3gv7nPuk2upXwN/2hnPnFHcFMY3
W7ejcpz3oIKMd1LmgMwsBOrY03sXOj10EJJBFao0O9pREQc/KMdp19HeJj8qLQaVkQqhdxOdsFeJ
N075cDNhtzgleGDu5bn8RI5uEUVnIwwg1C64hc8R99MmeGQ/XMPDGyX0DInKFq/xE8eRzJGD5WzD
uqt9tA/tvX1wPEY3Yig38aX2xge9q3oqjpJnHHbpVXSNt4a7rUZQWnocnhyW2ju19cvwMW7Zxjyq
FwRqpLaiI90PlNLe/EbDDu+yPVboJGun9URWfiz7Xq09V9NXc62J4g1teJAcGePdfJung+UM5+Df
OD2S1hNyXxP9knQZnvp2tzXOpLXT+q0OH5q4ERvjRnxfb6AJgteh+iUQQd4uqpdTAfTkeWxDn/+w
9LXDfK6eOAXRHFr7mRfb+M1N208+n4B4VNyWheALHuNoQzQxIwky/0rmQjwoWW6d1/IZL+FXQVkW
uZMrfhM9kLYuB/hD4CBfhQubamucqs/2DTuFTOMpXYWXWLNDrRu4lXrVNxBBj1YGPJ7VzP7vJ9C0
Aw7UynJaYm8co+GWRryPoeljjcMu2WuSAs3WTYK27UINTw/x36+niLDytKu5VKz00EoDAV0Nz3E8
TwGoSgxTypK9CZnSekan8b71VpD3olbw4/9IO6/ltrksbd9K13eOHmRgV83XBxSzghUoy/YJSrZk
5Jxx9f+zYXfLplniPzNVKhRJiETaYe213uC76PKa5M7KCHZJSOwFShmEaN/exmpUbhJMH5dB0UF1
HukMvdxEwG4uWiobcLwnAxhcfWVqA+HSkP/cDG513ZqFvYntINkP+AGbjUlAmVRJuRev4jWvRXcl
EElHnD7PScKCT1ilhcJKZd7YE17pir+huEASE4Axzo5VSPgQuE+ALKttUBCYg3uEgkji2YR7CpKD
FO2INaIVHZT41idj0Re+C2hAg/pc3fSm/qLHyItnkdS9du88rncfouAGlqld5iVrLvyd2gsBu7v0
x1ej8K5RmNcJYf0W8tinyNZruooK/5gH0Zr6FrxyiufbxPQ43Dk1NgYTVAsyMxTOvOKjWT+NJuhV
+Tp0BzQKw/pFiaKDQEq9Gur7RplixkjzIh+S594uSKGOT2OhGJvGRP20s9fa6NzGo78tFP3GYOGJ
tv99ppkPDr5zC0fHJQDjUKxkDEyKvDuP4s6qb9yPRTtZ69gHDeQN02M/6R94HAQweL2SJypeXAU5
Jadrl6g8f3N1zDWFF8DoC/CDrK7qbKh3LSwrxpkk2WH5xqA1bHt1DG4qBdIJZIxx45XtplP98EKK
gqGZ4Vy7iRguu4wgE1fotYE6GGWgydwIoX/Dd9rA28/xFiHgDNTgPfijT1NrfTf7ygAkQq+L22Rt
JYQLrdruIbDfRGXAalhzL/56k/g5pVyDBFCRJ6OfZ7uXv/+yTNcFvORYtjBhZ3LQI0EXe0j0rFPc
atub6EPkApmCjvlCx4aqTrF1SctNZUb7wkBXEjPqx/cP/6e+izy60AzVtakQmUeiPc5gDY2VOxW6
X/13bzCXau2TOojIYigSoIQ5ENkuFa70+8fVkB3647I13XCEa1HcMnV5Yr8I9qg1oq76oFVUWvD5
qGCKVfYmdPrb0YYLP6mg6dPqGhretS3Ac1JOZmWbGztT9PszpyKv8fgJaDoGGzjdCc7o6AlosaWO
wEOrraciixCVCrIQymuADvZW+RCg/Ed9UgrC0HwHqmfdIwYWE+Z467zzxzPNwTlxLjr6W4bhmpYu
js/FCj1NV/KQWjnSwAwPTPBSViAZi+cALpqnuOaZJ2GcaoA6FA8Hiolqm/bRk4ip2E1FoWCxnpHu
c/r00TEscJJEWu2E1qa8/Y7WfCkKHM/TbFPDRC0HQnvgALBMkr2BDQEQ4whbQRYwyOxzlyy+5MVr
aLcwrqrqowsGpBhBpjYpj7fA9gRoJWndDLekchW6zd37D/XUM9UNw4Ei60rVq6N2PfomTgexX2/d
lIkQPzZUcsr+TOeZG+lxyzF0+o6lor/lOPrvjXiA6Tw2Qq+2XWUd0Ka561LnsndIfjf0mIIUrNNn
d1PRIccgeNG7uyGyruF/oHPYJ3d2QItK6uK2x4XCxQwYHrRrvopGapYUX5Kyup5GBDQKu9yotXer
tsH3vEqr9fs3S/9DPYsxyNBtS1eFqyHxKZvIL51RWCbC4brBckAQmvpOjloBEoctpZYx5ZlOVZhu
EQveDag9qTKt7K6zKvnoa2i6BjEKI/bwiun7qxtXCAaiuWD4qBVMvX/rpej1vn+6J8cOw6Rwx+Tl
6Pa8/5fTNWph507I6dKyLloNVRsIVxeTlJ3S0u4xpqQuOf1fBusyMshd+gDgyMksEldtzp3Lqd5j
MHCrJoh6gKFHTcAHWKIp7lhtY4vqiVPG41KqjYwBOaFSLze+RX9qOkrsPmWMPkhf3r8ZJ7uvISzd
VNF5s2mIR88OvsmPNjgAKFpWmk6SuQsBiY6PLjKbC93IF7XsefCyYgRB5MPp9IfIJa8k5WQGaHLQ
2IdXDKB40oD9L5pIe22cmISrf10kBdo9CatszFzxOz90gfcVnYhLaJQkTKNuL1WWGilD9f6Faafv
rGs7zMa66f4xLoFBpQGp1bbOL62WFLttwAoEtbYekJrB/SXeTZrYJSTOI5Rf3j/6qXmRFiYVz1QE
94yjOcEcPLM1U+aEUer0KKQmeql93vXRRvOdx8jKSJD0zZlrPjVqmSqKSSb6PijZHcnJxdiFd2PS
V9tp4FkCuPliu/mX96/s3DGOrgz5ZB2eKA0WkN/1ZFcb003PDL4n2ySdQTME/YIi93GbFBFaLXpD
pyi1tdFTAhgZRcRAA7Py7A4/bRJfZriyyvYavswdpCaK8eCHk+Qq8crLsOquOxV+qKtreOIlVKkc
MgbBGHwJC3/dSE1SLOFGtMDGR3RIyIxKwSjfuS9C76sUHHM9UBrv3zhNduXfR3tDVS3XQJ5TFUD2
j+YU0ypaQ0EsaOsDTl80TOMLE1NyHRAUiuR0M6dOHmF3U3JA7sZXSqomBaFvgYr8+6ciTp0JSq4E
q5auOceDTmk7qjsWRrkts++KT7E90MlfO41GHXfE7LLxLg0EKwLj8v3j/hmdgJp0AdY5Ntr67nyH
fhl4ha81UxUnJaYuwdLR6ZM1N/siLzr4aAy60n/y/SPKFn90z7k+13IgzluGeRwdizoMJ6wKYIeZ
KPRGILMJZT8VVfTxf3EcU1c1HjCjuSmv/Jcrw/cAclnl5FuX3M3k4buEEjcy1WdiTdc4dT2/HOco
2FKMxMZ7k+MgSdEowlyC+WaVby+UAViAlpvUFe+TMN9heDcwbhefzWjnlNGByyfX0LXdWhESc2Wk
GIPbK80I1HVEJLSYcI3GfBNbB5MUFKab4bY0EbhpfXJG+D9Cvy9UvBR04C0ohYPoRd2nFS6gCs9/
8NFa1nWPZX5k7Kyy9tdTt87TIMUunAodNlj5hfBNAPB5swry6Rs8c2XXs6CEM9kDj6SWX7TfOlcF
XhAHeDqXGaydIX7unSXLU0ptUgtZJO5nzQEpgexjAbmpb5b5DhiSdoDHuHf94HOf2irAVdR1rMG8
Q3X7u4om3jL2qGA7lksOc9KcdWVZnzD+jKZbFs3lxiPDmgsK4J0N3SaKAQ+4Q/AxnKaDH354v6Vo
JyYmAkrHYjBQQYZZx9FSkkyKwTItx88YQQA96B+6JLszev3BrcRXshHdQh3jO+g8TyKNbmsRmIg0
9VD9r/LQ2o+Z+QB5/ZOllSstKB4nJfmi2Xhl6kaDx3uib6YxILFT2uj4+x+rzsZeMfDaC0iJmwHj
oKqGX+3Ed9DaqFKZwce8o3SqIAhqiK9J3z9YuF5NTfugowxddwh+RxkFkVTcVGWwMqERNiZfiBLs
OIZ2GfRwOaO7VDev4JLc6U33AGXOr16iMdsZhvYy+trGU5D2Nkl0GJX+3GbaphgoPYbcdg83XzMM
E1JNK5SkAVfAWbiQ56mbfbysnfYhsLWX+XudfVXn9R3o22XdoVChA+drErFHlXxrURZsK/W5jrqt
NzCmaeYnQ8928Cz2SZhdT4F+61vmBz9GGyKoHpUpv4btguZOEDwGffy5wkH2qgnQ5PF85b7J6muz
dV7wMCeb71ZPOXTE27jD6iZD33hq83vWoLQpKWx/poWcmCh0gVoqyScLVKZzNJh4KaqlejWCjkaG
LPercd+gXHphC/KQaWWtUdF+CQGwA8mogLOoPPa4HiiCeka/PXMucjo/GkAN3TGRmxBoeYjjJQpZ
lq7rizTfIgcCPH0fK0ooiWqYIYKXa22tw68b9yul6J8Hp/mm5epDXYGsCQLXXOVdQTXRVfxd3wxn
JjHtz1WHwQpNtW1dc1HFPB7bK3/slKC1cTSGMkC+q3CBylJ4AVzuX3pD9dlLJ9QJHT3Z1g46W4HS
71p8Vs5MalIc+fgWoW/LfOa6+AASsfw+9jdjjIXG2CIv6z6iCJBu4P+lymrWDYHUsRiiYbzMEsCJ
Bo6/Uk2jkZxzsxPAihP00FX7m5VeJtAJSMsPt+j9Tde5pwB/gliim/GFLkDOelWznGzl1ugSriVs
dBTn0NYyc5wlWnsBZSM5M3meGqlYH+H/qlrkNnT9KA6r46ZIYjhVKLS2N40uKL1Xz2hQLbqkOpR9
dkjaEeiPMSEWkz+/3/L+jKBNOZtqDpLQjrCsozgz7grYTVoEHcWl3ARfaTmM44Fs3Tq0y6teT+8n
BfDQ+wc90aaI2pG7dhwCI0O1j664qPO89bs22eYxkE+whEVcP092i+hH9MHywElncOSG5zRy7kBR
v7x/+DkE/L23marBZeuaqdm2dRyY+WFSZGZS4npnNSa1xY7WYetA7/D0ncwPUWLfdZADKG9b1KQV
pC16shNlZy4G1X2qWuPQyt0YvX8Ya7j8xeCSMcmfx/HeaK+R8dtHORR9pzr3tP4cJjhxFh0E7ZbF
6csh7Zf4p7TIW9ttyolDug8M2MCT+xJBwkeC8szq4FTDMEj62dwmIiHr6FABUGHPbUS8jWN0DRwY
Hr6zSa322gHnDWWMFWUjnt5/MH8GzFweiukGIudysDkOu8wCYU3FxSSF8S4WxXM+agckGZZqoT3O
tzz20pWpO2fa45/hq6myJDdUGaxz4KNOYNUkMRrPibdK2+7HpMPILv4Q2urV+5ennbqnlkq6y8C/
hdt6NIQRdg1hyG9v/cy6szvW8Bhyy4QbU2X+uVSMq9jU15FqrV20BcyaUbYyYFq14y4EFIhIFbYW
BqZVineuZZ0YhLgHmkr87uqqzYrw96Y1KPqAmR+03woe0BQGD4Y1MAZ4V03YXLbdZw1DwoUdoRGl
nWtqlpxpj/ujHPocC5EwZpqjYzOBYEATNPFWWIhLmBD9yICgtaA6OeN63u8aNN0WEDSRa0CJJMOD
mSsAVZzirygt3vrOmzCJCq9nwVtXgwjo0qkNDe7xkMYo1jATYDFPtydhpunVEmYcoJCizdZend0n
JiTyQSrIzKJjjfTf9GGTwBNLJKPtMGsZKKW7snrEi+Z/RxBPoJ2E6BMkclKtyMH1/ZemtvazK8uU
q5IUj8+0a5QXaB8jyRF+Ja8H8m1A3E/Juy1CXOJC18pnBJ7XhVwGnGlwspP+cWNdIVMzmivM4wY3
RWi4BiYD3dgrX7wIvFxgrexxn1ag0UoEUTyr3ecZSiSQpl5g56yMor59/yROdi4sByhfCB39/6OB
JDVLggc/T7ZwOoFUcdlqrB1cpzmzaDuRb6QFC5t1L4O6Ta7v9xYM283IijJLtr1B0Qlsotsi2cE4
XZfdnhDqgOYBeHDkMhrDwq1Nv6q87qp3p3Mn8mekIjP0GmUil+Qnd//3E5kiFRox0qxbrUb3omWz
HKpN7T/H6fjJklTO2d+mtG4kET51v/7Pbzh3wWRCN11VPc7I0Q3sLg4YzcbYe5H3uwJfllbemcFa
/3ORTBKMkZE6A+l7/bjXDnWcaVPOiGHHlBgEOv+LpEhAZzl38Yh1ic2YFRnNNuxssegbWjnK81ie
jmsdKyNiaZDmKHJOgpBXlu9CUzylaOboHmYDA/DAWgPgdH4YPjXaYENhapQdTqRlXLtykfDrYpCd
7V7B11spimdu5QWW81ejenbUP3mfdAOtO2Qv3D8qNwk3ybHJfm3H4YOitUgix8VzS9oUSUgXZE0S
fm2TrybCL72CXFVPRGqX+zADAPN+w3BkDzgeDnhQFHlNzcCc5GieE62OwJNfxltIxrB0EPp3EX5A
gRLzqjgE+wVJKm/q24BogpDgTrj1RnU/O655SMHW5K+DD3UlTLttTbgUMUEiNY1H48SmEzgW9YN1
bQnvemz0gzuQzChoDKpRPJtN/FEYzUNa5M9iUK8KhOrxAoPLVH2uXGtV+jhPQaN8JlVNClIcJq28
N1BrwvxKCg+/hjnF9sBNjVWu21dwjO87AwmYwqkug9ZA3gLDH4wjPcdB8NR+ykKWuTR7FcTpoCJr
qV8FNIcFHqZo7XyZXzt2ikktd7koyagE+ddIPTermiefvUOGlfEPbt9xaF95tUwppMxsZbXPEFty
427fU+Rcyg5R9T34oGDcWhou4ANOYdzpSGiHqMqeI7/61gb1blLNgxISZTY9A3ZZlQ9ocdxOZtUT
loqLuAq+RV81geRIGwBKsMdbGF7bHC2yWOpMOYkNMlqxXzoal1tY9UVngHuUY7HhsEtFAR95qQK2
TgeTIPfvm5p6lqOcmQZOBRiaarKMhOAt5DLu91ExcdohChEQ2SqNttCG7N4fvD2uf5pfPubV+KwW
YHW85E7k45k1jn5iCtIYDGXQTLHWOI73dY1ebULf3k6e9oJc2yfE/j86WrAqRfYQFV9azdga2/HV
lsQyC+BO8EnNnavcM57drnnISgT13IKqXyEzVZt6AEChe9mafA+UKtE8BFWye7+vnhpdyWlpNvE+
8dgfy+4OtdWh8vN820cg2pxsV7bkd9L+oYqz3VTEe7V31kYAQwuU5phxcuBIFr3aPiQN6AgngDoT
fMDU81s0mJ9SV32Z0IKL3EctHZ/jWj2zpjr5eDWNsiS1GNZ0x7OvqYgorNw630KnuyntvgI09NFv
iktVDe98gq0sGVZj5G9G1zrrK3QisObYMvOsa5ZgrP69bTHk9U1tlrQtzFMu8IOngZlX9JqNlS8t
JXqAWb8PJvWlSNQX8tRrFNs2We/dWHr7ADV/ETcY3raITxtqdv3+kzy12OXkWM4YxGCs3I5G3RT/
NQTneZJTk39Cbmw9TtanyGK49ANnwfr0Ss3ILfmWdWP7Ym8O/sczZ3BiXcWTUYXh2iyw3OMwsHDM
sEkzskvl2D3I59PbYuvXiJg3n0zRPWBu/TFP7ashdm+w7hXgPPLI+IRT4Uvj+HcYUX7KENlXsKyF
U3ymd56YjjUDVI0wTOakP6rzHfqWeECWGUjolnV1/mpZ5SGpaUChX965bXauGHyqsRjYbOmWpuss
944aCy3Dy/V6yrZkB9YVBnEVeiYLlFeXhR08RMHIh8OZ7iyf8dHMS71etQyDCrSpCzlC/bJwL6Z+
qFSP5BWM5acJHOMAN9xprsEfnUt8O6ee9q/HOmpvQoniyDRlokygj1WHHgRTDaUuVjha+FwOOQJs
LrBG09gEankzFbkDCce9dEdBp7WXUNYPUtE3NZ21Tz2vKsadmptPCNWnVPJxJ0FuKZk2hbTN7R11
VyvFAUpsgIS+0ZCsRUXi0rks2uowKx8D0UwpP6LNV7yambbFfnkbWR2yK9G0qwNtV2bOKsu7D2P4
4uvOStQZSDpn78LBJuWi4x7Y5ONGLcVlUXU3IkX0RRk31VTj/1weYgR8WgWqKQTQpLtOu3FntLDU
yvZ7FDWHruYs/exmyFAwSb3pwUqolOgCS6MckvZF6CBhk+DtW3x1d4E0ns1NgeaLp37CyuZzXNuY
GLYLZTTGC4S0xbDsVExyDBRp1iV8tFnhUnApaxOUJGw8c2+DCXIiv1ynA0hpNX0ugGaRWazxwWou
J39M0ELNmEfsEiefnBaIvMDGNLD3dIUf7unBMEEptWwivwe42fRo0yEU1Y8RBhFtfN+mBImGMBEG
SdSEn5Cq+8AS0UqwboLBCTYoCwEZJ4O9wIThEz6bAzYOxibDFshVijtk9ODo0OonN7tD6nxpFMRj
jjrs6oyp0EI1LoYv3OEdJOJXAT3ICeuD67nSGfO1C/M7v8rulLoBS+GBeTKhtOffald70hN4i1mc
f4yGHVqGC8dG7pbCwZODOJJXQPJGpFgE28Dit2LvWsXUqkU4wAisdaPsZJMY7PJOjM6la4+QSDlJ
OQ4gkr4B37oxYnQPveCqD9tPueMPy6wdN+8Plyf7j+Y4GoODAWzlaMFql3XZjDYDkl57y8pmRMYX
cyxwvAAlZI72qp3EJZd4Zhw8FaSQ/2D1CpgCrNLRYa1gREPFx3S5ofyjqeImi1Py+dmZkejkdGQR
YRpUbCkjiqPjmICDEK8X2bYfxbbtWzhRKMGnsHXJpuTA6RZFGNyJSr8OscUptfORwqkRn0nVsbnH
ZGGPF46iSMu06C0qCnA4khLEaQv+vVfsKz6+ASjAos9deP50z+C/CrDWXiKJeKVWCCS7JB/xpb1q
muo21rHUcu1LL9WpYFmIJXsY0fQoZy5SLaML1t7WT7KX3G/u28Dfoyt+KcYOMQXcpjoLp/Q2I5vv
YxTiQyBO+3Y55vbBaJGBixku21HWCBPlQq9QKw1GyXRSx2cjm7bYNQP6di40DJPTQAXI/6LXMcCc
DgI+vl6YlIf3ZXFXuTkYdhPSgNpMz/Jp5iiDwf8a4qUb2R9ZSsUpHs3FiHxWdFeht4RyL5HIFw9T
2B8Vu4Bxw0BHb6n5IYmaLrp2CVLxKoiQUyALVadOs9SjDrfyChlHDQnhBHtjLD9wIQCg3iTFK0Qq
hElVtLmHDll+gBG9b2Jp0JiHYsDBdATz7xSNj7yDgKGtoUNB7dHp7H2tQqJMKn/RDnBsu+jjFBeo
b6QSJA7nM/Q4gJQVfL8PnpovbYMlugDvRlOVffSX+TJUayvN4i5D/ZAak/6Y2snl2KubWMOu5v90
qOMlWlegN5wj+bgNHJQUM/SFM3LsyCRe9I1y5rJORsk26ypwKcDRWM79fl1qqRd5aVZcV7ytA9z0
/GwVDPlaxu2RNn7WcEyfYLIjN3zmMk9FPWRpSEkRarEOO4p67ApYQZYwvAyUfVFAT1MoL01z4wTi
Uit4vrx//8aePqJFJl8am/6RbUCcGnQLOobbKqoggFUHVGWeNW98ypPqtWEOQdVp9f4h56HjOM6S
+FhynaCVnWPwz1QXqPrjoLCNhiS4MDE57MA4QrYUGI2q1WJq7IcabSa84PrkwXUPGGEDiBmJEape
lvpyOObNncJEVUN2hWeaNkSk4bQRI9AGS8lRncB5xEmtyxjQG4kuD1LctLMLx76YsGj2vaK5cFz6
Ww8rDa8BctuXHTq6S/rKZRiiL0XxtsaV+KFKIMY1aMKlwtjmqf44iPI2U7Jx4ZGJBdC8DJoANWGh
xEsd/wRysz2sY8k+L2tEkwAAYhKWX7D6zC7Q8f8cuahOWIjjvX9XT7Za2qxBKYjSNBjU31ttP3h4
pQUi3fZl8ZqMGByTSfGmHfJ1N7q5atplBN9xOpfIPNWA0AMikUlC1/xjZVB3yhgUup1uUah+jSYe
n5jq5zFpnlOJwRiq4g7dn8P7F3tq9qfyBOJdlZs5uv5l5FFFFQNIRvkwZgrJkau5EOC05NRf5dY+
crUPSV4eZHzy/nFPjXi/HPd4/RxNZtLllppCbB42Llb16AzVN72uPVV598Pb+Ydh8e2P/vCPrE1v
8zBr6r//Eicy1LgQ24DEWJYyKhylypvexdADU6atkUX3w9D1yxDYuk82Vq+SBhuX4ruFmRvVp2kz
qgFcdhfNDPKGGg/a82pnYdVbw39JctSPbHv4EPnGHVqVQ+ohcGokgPwU7cW34WLVJmJ5nvU5AiO5
0nVgeQO2ezUag0GEcI41PTYtkiZT/MDYiHYvylPrINsR00KLhm1Sw9bGue1pJpfYbqRi+wTtTtzE
OWykUmG9oSF/vWDlRcI4J9ZXsgM2GzWUEPLOnrbxOwuPu6bGTQ9jSKBUq8zqP3eT2WMCx7JHa6wN
cK8bz/ZRcu4Rv8TThCm4QWMivvB1NIRjY7gzk2Av4+ayMp5cIuKhpm1gqbDyg+HJ9CdssJpDlLc3
2D0UKydWLofYWvXIz4ZK8F2ZqnFlBc0ej9nmxqoC3KIgv+LQe2aKOdVphDSgpvBAbz0GdSZJUYO7
LMirF6yucuOpQ46iUc0nq7AuKfg+NViUnRnp9VONV4DJgA3hUCo+bk+sL318Cxkg7MS50RG8B3br
6UutvihRwg2lO5QmS3B1KLa2F2FpmHo3QxhFWz9KH6qWsmahU/ZNce3Qo++ZV3wCb4+5VTdJaYn4
Ei1e9BJaBNWRzVolHRRgzUIN4v0+eIIpYMKxAOehM9yQqzzqF74yJmAqEzSPvHQNfgqGu0rGe6i0
GzPlqvDfwpwdUp8yor8eKwFme0IAzB5zMuQ+RERFNJuuZRRusgdc9cBvQXXa4FoAExf9diw9ko+d
sfZsA/H4AsXLRsGAIlGlNbSK72vYBdv3L2rOLx3NiUT7liaDKZf0j2wxv4xowh7dtNGNZDtgcV+S
VEdKzT00ud1dVPqw1oRXLPMU6fBU1w4B+gqs4TPovT7eIE0Wb8KYZQCqlW7gnhmHTgExAG1TOpJR
gvNHYtYfrKnwOgbbwg2u2jB5VpLyLsghRlsmROQGj5MKHe/aGg6IP34IhubaovS16DxWnk3tfOzX
aZC9NjEPCpV6YG7p64hbgdPzE23mXmJaA9rHVL6fuafqiREUbARQAQBuFHaOq5pq5Pk2aaMUfHaF
kVIM368dGTY8dY/zMxgR7u4w5eGuD/aiR3ogj+LpWqhoN/TBizqW+gcKaFS3ExSDDE/6c7YlqDdt
fPYnusuYfMUfMlv1WfMBdVR0T3BWFAU5jsymt1hhpywjdFXx7aSzjaiOW254z2CFQGWWO9skFiZu
uxlrKdfY5zoOOUZAXlhWvtBNCfYIqCHSl5Cg6Dqpa+q9wlO8f6pLIwBrKJSVWhYgTxXj3rXCpwwY
0sJoTW3RF8RKruJexeKb0zME21H74lvq0rOIZrJuC5BtWdpfUCx99T1/P/hoP/mRtfSN/E7OJ53z
iA3mFxkUNonxVFfVQWvbF51aX8f7LtQ1qv/8sKE2h4CYv++7nSgaCuTBJar13dIP++/XnmrcCGYD
34ziDdlCKOlViWWKcO6wQ2b5iCIgQ2yH5lfRbKdE6o6O6pcsH7+daQunmgKANEMFtMKi9riqNlJM
SOrGSLdDlCfIQhoL5H3vU78eNqznuD+huOtMBRNPOX7Bs4lT7Qyy5ETQAkHQBWduyRn9OMGL3XVZ
pjJAEzmPr0+Kj7aDxHAnSu4NcNKtGMvVBI90EaK1fK4Xnxj9SZVQ0yGNS4R4nH3PqLG3fRpm27jF
RLLIoq2Zo2HmIHS/NEroVTlkpCvXerDoA+vUCxAPrbdekeP7HDTuRs+iG68t9Z0xSgvATiBCiC+X
au26dvCuUctcYph0CF2MQ4ktNkQ1xIRV9WMW+6/fwqL6X//N+295gfGqHzRHb/91yFP+/lt+5z//
8/s3/nWNc1te59+bd/9r85rfPKev9fE//fbLHP3n2S2fm+ff3qwycDXjXftajfevdZs081n4r7n8
z//fnf94nX/lMBavf//1/MIjQI0Y2vO35q+fuyS5VYfHSET/X78e4edueQl//3Xz2v/j+nVAD/bE
116f6+bvvxRNNf5JEY3FOqVOonWVRtK//twl/knmm/Iq8QEVGptdWV41wd9/GY78ErrbfItgm7Xp
X/+o83bepf0TGBhLZBb/jkTquX/9+wR/Rrg/nh235ETEyxqXWe6XWZBpWDXBNoH1BR4CVe5oai8B
v8BTyrByLsH2lDZufsB/pk2cDFcRIr5oNytqtQ90Uaqgi2qGSke7UBRor0GINloZWN/MNEDJzbrK
+2rYIx+Mxa7cGPjC7T0dIK6Sjl9STS/3RqHAW2eZRpVVvsxcgZvp/LL1surH/vktWj0lAm4CATa8
dBmpB3RZjBJ4atuvI9fAiFZugJJA+5xfFoJqYJi+uHmX7YWW/tw4/3k1f9amBootGnJgXihlxMny
7bNeS/c5M7G01OZlM5moMKbOuGyUMtu348RmFnz/z9t5B5w0zClH1OetON/7cmMkbvbLxgIRvGlN
FsVMQfuhbn5uQvlWCj+vp7C+mj8vPDymRl+6dsCiQsMwC9jaSgcjp8ODMNHqCh11A70SszNxd5lf
OsT/u3i4twr0mxdGPZZ7zIZ/bua3URhlKA4q3yvFbftLn6XRYqodHNQpAA6XIAuBY+FxhfsTmpfd
S5OOt0pr9Et7Ampbi/S6CdoPVaT6OHF0GzfDgdFRUIKr2rDZJEN38AJoZV6lbjU3pVJFAa8IUAmA
mYzfXblSi8i/DS7ssqkupyyuLk35CjPzfNNp2rMXYwxgKOGq6s1ubcQxvLwYFa28n5LQQKAuqXPs
PXlW87PB7fkRc+3Sm64z3fw4Pz9/mkKcBsHJN1hl98gi2g16U30b4ThrYv6Yq/Zrk2c1kuYh2Ba1
avfzK/GfV2+fGUVPpvHt/fw/b2/fvjd/pgoP7kOZdCuSJQV11n//9JmfOd49/6yPpwWPXJ7jj/3x
ZYXF2i/nas0nd3QO89v/+WdVISxMByfvxxHnH0grsD9vv/f2WZdEwKwtsc4d3I44wbfb8uMWvL0/
2j2/BUNJqreVUpPyy0GvFRtJBElkd8E56+cm+8/buMb1FW2e33ZXGRMlXtx8OO/58U/z1+f3Jvmo
scGpPNAbnOdP/OzRZ2+HL8ZRavCd+Mrb/7ydTdZIGVN9aFA359znHaf+7+33MOAV6yoWV28fvX31
7bO3a3v7LK71D5WNIvmPy6WoDy4kIxtQ2PleydmAG6/UFVRiXN91pZ0ujl/qbljsldFHoUaTxjdl
ra5UmVO1FZ/6tfyNt187ejv/VuzEiB3NewSdDbykPPgIdHLbIEo2/8+p782f/fjy/D/zifz4hbf3
b98++ixPB30XVyoeKn3Q7QvvC1LBaVbsG7sr9qFIBvXH+zCxB5IOctcvL63RQ+0rkcPo8a6i3aa4
ITZyUA8dOVgA8afoGWLahTVVtu/knmqeEn75J4S5+Nd5nyonjrd/nd+2rIrWY2zdRC3yLIncEJMV
Pza1FjJCa0oltfjqu3nH/H/zK6sekFF+ez9/+e3t289Q4Pv5qwGozwX2EdbFJO9OmgHnnF/NGysX
uD24E1nUtx0Nws8sW5Fc0eJmzwj96+bUZw3AclwvFq28J4Ns6/MrXXbB+RWet/SbeQ+eK9vC7GB5
NTFOd6FtAhpngYCDa3hz/M8/vjd/qsxdvZnw89aTAFoaocO8aTuPsy98VD8Dp8SUk8lt3oS6HBTl
23mHFiulNMt+UjGf3qkKti/zRnfUHp5CpANPFv6nQd4qo0bwragNZe+rZb/CiTlcAApEKqtncLIk
3rI3GcPfNvNnQW59VbNBW5nSH2jAmH3fyU1mcb2o3uOFUzR7iuIN6p+8ihqPGn1e7MYWKcNebrSh
GTeYOO8DNe1VaQNDec2c7isvxz82yhHZkw1mfr6jfMiJN9Fg5g/bue1YchJMLqfED/m+obNiylB8
Zc0vCb3yFs03Bi2GrallDh7pqrnHTNXcz68Cq/r5arTbfBW3JAXTNJPkZcHwoE8mkQYRYL5XSSHv
9QBh6t5EQMnFPmer4x1oDebUP3Cj8r1loFdWFUifWRar1xVLcX8VpphzxYGKo6WCeF89hWKfpK2C
QobSXwyug4dXBmRsUPpVJaM6c47eYhnIze+pzf37w/n9vGfeZBPZfpJhCT66+UBtYX7/tv+Xf5p/
ZH6fJJiB6xDFfxxnIjKELhrVCyiQD67Wp+sBEs8Enp7hxCCw+bEZQoikRW9sNRJ3mm/tdLl/3hgy
8ppf1UaEgvj8fv7m2/80isqeo39/+58KdANWZqp3YYdFvp83/4+981pvW0nX9BWhH+RwSoBBJCXR
SrZ4gseSLeQMFMLVz1twr5a3V/fumfM5sMwAgiBQqPrDF5YBCiLAYJ4zymIGswx3/+37s41IGO3o
NPhjm3Xr/4vX1k1+fcv6kTAZf0Re1G4/v2599PlTxUTLxpwh6K4/aj1bnz/3j6frD82UvbV86eWC
9PlHk4vQ59NIriChXHq0fvWNtxmwcmkhyWQ1+9xwfTQ5mMf5n5/5fPvXbhNA7oc/XnSgXzPj/s+v
Xbf5j6/ZxPC+kRs7W0UPUG8Z6eufPoIr9+v5bw/Xt3As/OdGf27ZWRaX8j+//9ue/tz0t+e/Hv62
70lHocNSIN2tu/7b++umC8i6m0778dt3/PuH//6bPg+aTt7T7KGB+dsRrA8/N/ltF+s7fz5fX/zt
47/e/+1wjHxvduRdqZLpv/3J//W0QJrObBRMB+VLn69/foDmZ7jFyfD6+VJo9vpRt/LC8NeH6zs4
6qG7JvdSzWSIRbKfiVyP658JoNdxkX8Aig0IAMuH64vr23kvPY8+t1wfwSPRghmkONrh/3obP2uS
5fX933anl0V31Mda+tHKh+v7v75pfZ62yxPuxoCghsHTtp8fXx/9ts/PQ1r3vr7N5X5QcJXcacWk
bEWrv6z3yucdsT41I1srD7/uC8mzgqsu78J1K7VATjBMiEJYTsvjKFrS4XiNgEYZ63z+cUu8CKCQ
q74zYYCFi48mmX39P/8oYtEJZeRz1HcsFeErHno/aWckx8mT+Wwu7xlThmeTjNk+nxbgsdIjPFcq
vcrQHTs3vhL7UEGYDfxauuHnPJg/QhbyvEKSOquiwNKg/1ct0pnimxNvilOCXsyu18xrPJveds2t
M3ZTeSePauS2lb9uTd8//6wZ/pK08MsjlhkF/MtJxZoSi2MCXPx+jrbBYm7jjZw1aUt2OKDgbz9j
WgJMaDp1GJ4BGBdHBgy+0wDKQUosihWkbYZS81+561qKWLPYYrLGbWMjQemNQvvVl/7/Bbv/VrAD
rA6m6j8X7G6/t3P+vQTC/asAuFb5fn3on+U6x/oHVTfJ6qb8BuH8t3Kd4/2DSh11PBimkq4FTu2v
ap33D3Bj9JGo0xk2AlRUwv+q1jn/cGngaI6NBoijOqrx/1Kt0/5EiHmStqTCLgK0DALoz3p2qQ5p
W8TZcqiXYZT4QLo5JjOJgyj6rBSIH4L4ymgr+01Dcs/CTYqdOe7GbRA6n+0fHpIYZtkjO4C76m+n
8t+UEv8GoOPgHMNx6XPyM//O50EJIUaFEe8MpRuIkUwYxAKhVasf7+G9ULUq2pfZBNBZiL1WcKvW
ttH9t47rn2hBDsIFi4EYnkWy9beOaw9nVTRWPB3mvsHtntYGIDKygJnymu+EIG/zTREZdygD/nxL
q7LeWoJOpvJVzTjEHNNDUK6PlYPCf9qbGNUmhV+r+TXvr6aCOTwF0A7Bbve/kd1lR+J/VmIZXLAa
dPiZpqvz5E8A4jDMbiJmp8cLlInYG74KJ6+3dBcOeRgVfjrZlu8WycmJUzWI1NYKsMsQ9vKaqPzK
XskvdPeEv57rJcOeSWWmgsBLh1I3EfhCh8RAHk9o6tOkxy35s73ghvTKSTLIuvqTU/I1fZx86T0c
cGthJZuJRkmkDujzDvrs642bHBJQbZvloDmtuSmmQd/SCZ43M8B42mb0Mdz6QYd3yZqrZTt7kZ5Y
6bidHezMvCiXRn2Nj06nW2a3E/ZrIdkQQbmCgw9mrJ2rp6iwhzSzrPLGHOrHKFIuyhThL1KxTV7Y
XBkKeXlmub6T6Ies5cfnoevSMqyvDsLU/WQ1gSOKPcZ+5EWLlQUWsos2noOBYckzKbduAUjY6QVH
OYB6xN84xEQAD+oWhwoTISBc7061Y2w1fKhw1kLk38i/RaWTYILS4IAXmqj/6tGHF1XpzViIYkOS
F+/1cLhGo/mtckEtN3KAUwBnYCWlij+DIXwPXs2YkPIV2Qn623uumllgpG4WzErkwUO95+OIRZkW
6bvejDgpzHRMk9K3DXAgSfpiDlETJI6Ch8DMXVUZZyfVM7Kt+tIA6MKdIkdWPbX3pYezc0js5ndX
DSxz7N6bprJpmm7e92ONkDgeGVaNlUnWR8Wmq/WftoMrU6+gMItAFmqrsA3Xu1QR6gf4+U3n8iXc
DpFrSWtC0O3O+LWz06tVxne1tM72smtLN9ZoDMcPC+8JzAiY89jya8fsNi0C3nOkHmZ2spnb6DSi
zJp0iAVNRvp1srLr+k6hcZnEOO4my3xESqajC4we/AKApssWPGyQuxWxgBxiKyh4j92zqWIhNKfm
ixJlLKxhvpM918wsoc9lJaLenDun5rZulvjDqaMzKNFndNsosFvUCwfCHtv1SD5aKsmuh4i7DqwT
C45RAenvMHm0wFVIbpu7UGMgliM9S81G9tsEp56XKhBtfAXGSmNart1g/QVRgllIVc6P5ggNOvIY
qWmLMrwqYNvJ674I82O04dW349lIx6dxKXJf0RpQqFy6KgM61wERqZmWWqXLHkb4eOEUIIOHxeUI
LjfE7qU0sIlxjfrSgbnfAhwLPCu8FQl7mF2zDMys2Q6VHBjCifDdxpHKiQpgGm2VB9a4vKZCWnKo
0pQjFvck7RjXTGwf0bpfmr3uWPUubACke8p8L5b8BZIOmPrReEOJAZ3Aec52hGDPLWrtzBw/kRWu
8QhXsDIax5dyhltXK5aGEQLOYCpqwmkoGc8GozfxUNaAlPiMsCaAmJwPUpHAE7tHsq/zuKQupZ11
Gq9U+vsdkOadigKy34/VGfptt0kEQ4nL7MQRskNyoWkAM/tKqN9HygtU3ffBoqAPN/3cNgJQoOY7
Peq43vAyaMxsbkoBf7029cD4qLz8OpOdB4q7x9McU0WpizJwk2Bj7G3yiC+IbUAYWq3dqpr51hYs
EVk+61u6/5thxpornbid03sB+8pP8TfcmBm39npF0PyhqjLG22VSflpT/NBOzBEzBhuuyVFPeVr4
yQGmPkjbiF9XQuAvdVxTppy9IxS0LzBpiEuuUQUiqKrXYQosHKEGRIwq3D6cNpiqZ4qAP8xZSiJm
V81o6u36RUQp3NHT0RoMHV/LNtnnavLSuc29gRg1jgtcdtYGfRuN0cOiY3pfLtwaorM2mvc9BbRR
NdG3dYgsI7NZrkYfXYVqdh6r8F2jnasJrCOSB6AS7sapy6uXtxh8aNmHrrIA1R2Lx5Ci2ajpeCEL
Lb+3LFDSAiOLLkKxfJIX0LCB3bdBVnn3YSbAZVANwaEyQNhmDOglBr2mv0coXG0QZJBqXPXFCNFy
R7yk4jdwQl0ViVdEpNAyN792uVRuncKbdWCGM4s3TswfuGmrgYIz02wAvauW7q1PQhB0qCCgLP64
jiLDY1oBxPbdiDHyat2tE7JKqDqXs5EDvEM3EzhtcZ51TfhDE2cbG105d1go0rSMbcpiaBrY1VXP
vdyfomzXCvtVgrk8nUmlkFN01S5BUYDnU2d6CQ3Wjet7dVEfs6h5L2PHg6GImxyi10icN1u3YCqm
O4aZOOdU6eWOBHp9ZfJiy2+eqxqFwuy+MMprzbIKLmjepCJ8Eiio4gwDD7CqDcHawJSMpJzLJM+F
h3COhuGybKKIdSdt0gDN6XvNLGsfSNoP6CUM4rp57ji3oWvguT5gGt1YPO31CFrocLUxTm5NaXM+
daqfYEaxrtga4h7B4MU/07jbAWEfgxz1Ld8qDPwGrWfBrw+EW1zXOEChKIugDMsk12SDYyLzfXmH
JPXghw5wFWP62jcsKmkGfWDuso+sHl5r07kUluJbFcI5lfABjZPAp9lHOT0B/mn8qQmvysTgmp1a
hs5nUU3VlqWWZdDeF5BuN0PNRKYvxU2JS0BM1BLIc2ao0XeRoPQsQw8Fk2zqEH6usAotKoE0XPV3
VNETj4RPzpzLyDlNdH3vMNts6o6T+ysE0RI6B00hfRRB9XUMi95tg7m2PRAh97WBlbpu7OKY2zwa
m0fRLy+eTX5sbkhC74ys3CbQXTcm2m7k3TgSgGI5mHYcdB0CGVijQo8IlS0gctQrstvWuJsb5QdJ
CQC2nFtlCPtsn7v6qTY9qbk+fY1yHIlrOa2intMR+3B22qq+IpTIJIr8j6/f2R3sWQNP6/VcdIOa
BXVBt7hC9wSH5XETFcRXhsUhpNMRjpXw11tWH8MN6KYGChf3shKxM9OZf0QuHD/bZCIF4YkXOppW
+FYrPz0TCYRsmA7Z0gBICmWo66tLRM1Ngx8bmcpLNeYfjsvSanmMnypRMH/yPsg3dlbtxUHLEjyX
+jdkO9HjxFQLgmYX43NMpDzvFxnHT2a3K/r8qVbyZWfM/Miyig5SRabTmZUVQEx4qmDVPZsHPGAJ
i2ImUDEnoBUzOEA2ViQ6RtWbsiveKdI86A2gsSbhNjcczmtqfZVsfWEsKIG9dnJiRznmlLgV1swT
fKxhfAEKBK1FfIQ5tw70TqwjEfznFsxl0/K+J9DDkDf+cOX3FyIDUA4XVh3HbW4Xl6GlwJWWl1rB
55gqtR5KRuq6jlaXPorVg4POpGlnV9oGblBWrENKSx0mjRXKMKq+LQbzNOOCqpqTuos0xmpn4I6K
rt1Vy6rrOvw8OhdBpwRFhUH40nwvFqzLJvcWHhzDSMZz1VRc1jAo0V/zEd+VdTJONfdpjUHWSTzt
WFy1VP0SGpjgDJlG3JO14N/QUuBSDkP37LX4nZbwJDZG6T7VRXKZyu6a1mQ1Oni46W6Kn41aC6KF
MMOLWJ0LVaq6d9n7Gvs6NjJkocIabiinQhCD15LszHyA/0iSf0Cd5+4m4M677BV0CIu2IIS01fCY
DMlHomXXGNwCiXGBi6iJ4yTmLuZRm9uLu4S7aphZ/wBNBGnaAUnMEMWSIeoip/8lQ66osUvMgGS0
4YK7d7TXUDAFtK04xJ11zQoWUohxj7mXfSlTzrVI8qvTmViptL5hyNxd89XRfRoS72kqDebI3j71
s3VdV8dFIXHV7eGuGJNjQwhOQpH0QWpdTDO/Jh1RTeUsPwhQAkdG8XkRPgFWJBjkt09jfPYicREy
bvAKXOUipM/dKv34xcxk3bPMLN7M/CDwQWyTVWcqHwQBzbntbOT8CP6jxPqulz+HhEliqWx05HBj
29dK9nMd+449JvskTDxsi9kiT3B4cUJfDEQx5dA9FkiAO6VcX7KFoCX5JuMFtP6ecpekWyTEw4ad
4TbFuXHH5Tahp76xJvFW9desYcFcL/MSf8kGMJ1eGi1oZ8aXSHMP0MHOY8zc0wzlVe84VkzX9wkE
2T1oamSDunfAwxq+w0zW6YdMkUBMywntcVyY7dZxLNfhxjQP6sxhFQNhe1ZcxOieR+3LrGIE46aE
SLM+/CTUvAKMHnYdKOXCyj96AxaoEPN2bmWeO8YgSiOsIEj5jokyPYwIi0NTPNdqkdzWdXZSai6E
Wbm7xl6Ug6I0r0ZiPfeq+z32vDsnry40sYkaNMgsuZ3/KC1H7AG/ZLv7TGWKacRTstg1k9Io8AJU
ZPIHmZvFptKpwY50gQPdovW2ABbUHRrZHi0mQOLBGlTKGoDWka5XFkwnEy/ENemsop0NQpIwj4BQ
qxM838NvTjWfB6PGwF0htIBN+GyzQG48R5nIv1gkF+gMVVHhd2gaftXo875OtPNQe1hnhqhzNZri
HeLIuC9z70OEDqLeYx6kmZXtvDe9avp9KLhrhijcTUKFgD2UZxbrc+QSiXVLfqNLgq/XLtzslo0Z
UDkBYgYDDLwG9SjGueOIm0ak2MzYeFcC5H5cO5eW7GT2Tk3Lf8qrMKgAXG7UsgA0NS1OFaQurkge
Um3HzKCHPF7KnDbnVhSutvOQ0PqjB/Zbr2zUF21TR1USMDXQpsNB2ywc6wDVBFPURjyvTdT1IEKd
YOUAhhw4mDyeIURvpHK0ZKvLxmouknvQn/ZOnQdxFARiR8fCXjUynCH4rS++NsdVTd8muRsf1mfr
n1+bIJjgZfDN/2rE/+qiq3pCBhxiEdVMhICy1P3553Pjz9eE7Ol/NvbXp+u7n695a3/+88XPbf7j
a3/sNQGCsBFUav7584oVNCAs+jC/oAPrjtbD6xw8+vo+g1zwryML1fwYp3NF1VBpO0hjHDIMEbP4
/aR4PyovmW5W33ZNhchnYF6Pp1NhIqXSwk31146yIcaww4rtr45z5NhfhtptduEKEww7fT/m077p
y+GoxtehxwycczkewyGq/akLJx9AiX0c8NOBNeP29pHjto7ri+ufpsF7wogwLrQiYAZUwSKyuAxe
bDc5xyhP3eP6iOnUOSayGTT12sHSuktfh+aumiP9qLS1fowpyBzDWXzRZw/dZJsME8zye8b6W4ck
HDeR8PxuGsi+nGJrawWCvHmBr5Ga7rlvaamrpCKFMmLpikwpeJBDGAM0t8ssw2mmhgnsmc+0yL0f
w7xNZ+OI4CsOo/Cr/AhDNE1HE9eyC3trpsmtqEjlbzwLP1hXDbN9o0PlC8Fo6kif7jw4uX18Z3WY
bMQlLn6cyCP3qsFNnxBAdGSdApOJTHypBboKWlfeKW7e+WXr3YUqpmPJc6RGxzGHWwrsH0786BZB
py3hAQHXHYbmt5k9npMugfTs2O9dmF1qw7Rp72oDXpILKU1OuTOLSn+wFuLwMLqfkFgxhuiyKHCn
lQq/00F/HNwsO415ErHQueUOK5Of+my+u6Vj+kqD460Yix9ehw8mfPf3Bg74JKbt1OQmEWK9r5L+
YqXDXVdrRMHFdEYKgnTFZuJtrBEVadO9oU1wW/ZjIOhkb0pjnIJx+JFrs3jous7YGibqqnXhgJ3l
kG0GhJs7hyrU8hvaQqgeYLfc5kZ1PxVOw1RNBDhHzqFoE4g0NcJiheTH2NjRAXrPqO1g86a38cNU
2DZBS2aeVKt1EZVHeCIyh2ETd5ApR/fRkoQQD7E1PYbtUiJ4RJ8A21q3w38CrQYf8jM132K+E4Wi
HZx0hj2ABn4zpBAtethtbvTaNCjHmp04eV5f+ZUw5htIrEFXA/Cjeot9sLhqZhtSgRHB6D3qCWVo
pJ1OOp0u6rbjue4NF5KPiyVg2RxqA9GNwibJrMP+B0dAvqKF3j4zapQQsOwVSNU1Cf6vlDRcBCf2
phqjgomMYBS3PYeRbosEN4UogWfm6dVdtjhnjMVhSxHho0dAPY4mJO6NQu2tG69xAkPgzzV09Tup
4SGq9avJ0rjPiMQgdICkCzNgNRk1xLTlqxoE+VN8SSEynWLVde8EtWsGEJzyVkXDsEl2Oq6Clr0E
zliZO6sDfThYGp3LPNq0kXmvjuGu7BQMD2lzI7M3vth9fKGM8GyH7n4wmCzsuLlUtndbaM5TGFIS
aV1ElLTkvlPG+Unp1DcSV0oqdnoalOqrFg/0YJ3hUndYBUogcm7WOAcnwr0pvQYh7fSADBZW6TOq
cZRQ75wea+xsRMyqb0doJ9MNmcobpaG3eElvhWaclBw1xqS8s+/MOB1Qe6FPoo0JizHcgi48Kzm6
yzZ6aOWkfOmK7Ls2ICjZdRHDNqRoo92VE4R6wHksZvaIAaAKL5e4/NA2ztcZCMe9brk7WZ0r7aW7
aarmZ+EVOLARGS36fM5KqggFtrehVDdLl6kNltC+tEbdHhrUzGY9furr4tZLcY+fB1l79LT7UYjb
OR2HI3IleyPJWp/CNzdqHm6s1L1xu2i7hLW+GcYl2Q41fuXC9BdqCzex1e3DTFXPZZ7Gt/o436ST
ktz0RXYZ+6xm7tSGbYVc9+kLaBjrUQEfuEltsQtj3Gx6ZMeGCGHlfrZfwNc/TyU+rmQvVSe2yoAR
iT6+zLN3IZILPGHbG8ik86Z092C+v4Nftor0CYXrPVPdUzKOPoQvP6mQBKG556MQ/LUX1Hsb69Db
xtET1bHQJ9xPFG8jcSX0vhHZNJrHGlu+mlZQOB9gj+9gO9DhIEeU8vdxovt6LdDft4NFdy4q6Cc/
YxFzrelL3sXvBkbGSVjdzdDc3WHeqETxzVSgb5EHmQYW3c33I94Wqjm8p/FEbaKpdL8vvPPQWG+m
rGUoVBgprdMpUYI+29Ilu1s6/bau6qfe1q64rdzT27Lxmb8JRfEG7+5gySGtRenuLFwlPveVsVUQ
FRkjXBBFce7ritUSadV8OznKJanbezxHbuMme5oVpg2vqm5TEZhCf4t1wmC9aQ+lqr2Mkf7FsZtd
BPrOQjOEspbVAO8jLEdU4G7qmlOWRvQBBhzhcKzjnBctylyL/k2b6ouWR2c9Ge91m/qB5VBoXypw
IiYo3xzfbzU/txGxWs8Sm/pRiq7jopWYr8eUqcx0CbrceTDIuTaC+zJf8A+PJwwE2xdFNU4F9YjS
NF/kpZG7wizs0DCzuVTG9PY2db+ZOEqRsUOkbMVr6NrvU+M8IaHqQSybJuc553IMU/06cw+N6Gy4
GlZe8ZuFEo/nRkGYW3S8YgiguXMTLfaxVgpoEEOgZblOzWW8pQa/MUGoupTAh6m/UabrNGMpaVA6
zd1mi/FBgMrWd+opD/PDHOXkjCoG81Q8zRCoQo5yRrx4D0pBh4JpCfR/3pCqnhalXIKRE4/7y4ud
OF86t/heLtGxry4uRZ28a9EMaK5KihqfESvfO2ayPqWyhHsLxrQadDA697dgCvftbT/p53ElGKSw
qLUme5is+Sc1sa+EKkFT1+9tcnJThmHJcuVTP7hBpgOvwOI0FbDNUKhQve60LE24s7VMkNm6X2YK
HM5oxWTY42FocdArs7Txc825mHOp+gOpJEXR4hxiV0F1xDrZlNc08BwKN/NonvrURY0pvyOujoLZ
7pYAt7Mr9g0/6wkTxL7z/FaL7EDVtk2hWKdpVg9pDVeiKnvZZaqD3p3euqx5sztW/dJkEKoZLVaL
onJ9xlNrC1wOtag5iNHYm7rxIxYwaiHb+p2lQ2Qoa9IoK3odFcaadEoMgXz6kzduRwWRk8K1lkAd
ejylnLjbcDluFCd9Nmbyo6bQ98Vkkl7EZR0oEylVgQGWORrOydaoHKfKAxXuL7ZiGH6as9DbEzVa
PePKz+NRS7WHmSBJVl6yAPwDBWXSQXReqnkYAWXhbjpl5p7Z713TwhcrUsBW1+J1QJJ4R31p2rTT
cK1ooMZQPrXkUlXLqzqVkFVL1nS82M7miCupwoptmliTV1+FzhgZ0+Lr4FE4zWB278pkhAZHuY3F
9VafDcb8OLzOcbwb1JymVtXE/gLwwS8T5TnKTc5J3jwrYr61k/i5UHtMX5xpMy9Q5PpxOKW6tR9t
Hbtc/T4LqZs4alTTwku2tEGABS/iA1nsfBNY9Lo2lRs/NZZ3GQtXmmHbRvZmLsTXxHq2Q1VqLsiF
syL5kmLpMYbmwdTrVzHca71vudpbs9B55d8MLoJ43R9GnQ7cuLMtdOboviOkOO6g3G/o8VIVa0qK
XRY+k4a5UccMj2lz47J26/98L5l03yS8b1HwZ5Wj+YyPOwNE5Stsdi/3liDM09TaXsTfW2ixf31U
j2tmI8AichOP3tWEXgBfV1neQe5iKOlzhqE/O8N2ZndE8vKpbpSBkTwvmJaw36jB5FEK/7BxyHcM
sesgKpAxE3JUk1GihzP4SfYEvaitKMxRO/PKbKexINWxHdQ8NiBDro/le/yr0VnzGDnwz2AQsQ1B
qtYM2zalYKG+jYe2UjaGEa//17R3ySqA4+xbhcGI5b3H5+UmNRYr8rG8HT32k5bebSsQZqgQWMDR
4J55yNeo2Ile/ZAHVmKiQIuSMm8yfqlTIMaG2PV8Atkhj6ei8CjhlNw4+9q0kI3TEVuQJsb1Ma7K
QB6r1TX5dinCqwGVX3553Q7b9QfQuDYyLIv7+6kpA7k7eVzyaxX5c9BEW387+2isfUS2JT8du+p9
SydbK6iYsGk7hr48PfLnyVP410/1OCp9IpqjbtYsJBNINCU01qrJ3DJ/76D3bSC8oQDBuHeKQD6W
21T0+1X7TSVtMSuqGWzaZb82x9pjryZYabM7Sb9z9d7XqGNRoWhiZydfini76tyD3AQhsmAZyFCQ
ITG1/F3uSsW+Hvcx7tXCn9v2bazKi9yl3Mar7vLlXm4hj6msfsZ3fx1UxIvygKPKupFfxVfcjiJl
pl62aaetXyd3Z48DhN47A/95UpQHbzlgTEf0km7tsjoXLSKlNLEgql0mncJiiwVLD1o+QMd9Uw5t
EwidTkdkJB/oVjwZ3FXpqGiAwu16H0eqwnI/X9YGft2nHyy3T8rEcC2sBmXT4ilKsaJQC/Uw0DHX
R512cIoFek8tWi0ZimgZ3KZhOO2BI3zUXneYJrrZ6J4nuzKDbDVazcFq0VBo0nMTfU8p6LHY6DBC
8rdCTAUNd+d+hUGYDQNVFHcskhTLZFPEbJ7MqkNYoXA6NEDmikS+K29Q3or1Ir4xovIR9uNTuLig
ddCTbYhxKDfkx64SX+S/wmv0bS1hYhIK1gEa0pGz3Imd5nR0sFhEcPnDtSgU1S5x3pFtwA7dmr/2
YQsNw6JErSZUvhciNkR89K3ROs/Gkr4apeNC8WsRe5fcflaI+jpb/WMWEQ8tFkV2W6fbZMysGaYg
jVNvnKm04EewYLWpFP1sKBpjq8rcFalPa7kbCRy2rBInUIK2KM44TtGrkh0YCna535r0YxIEahUz
OXhtFfvUWBneFIVnSIz9ADozzavbCJ+QjS1bZmoPgqIrs3ezTbot+mcnTx85/vJn5VY0a438FfzE
VlV6Iiaa+zdjqx3UggaSnqiZD8S46euvZa2VGEtlaRBiMdka5m7RaLT07lD55qA+orVEl0zPr2El
UcRNCeueJkUVhZhaGeQ6a3OS2PlQOtQOyphCtw6ub9OHxn4JezqxOcswyqCIJc17w67KnT6Jk1rn
5k3dqqfWoxgxj4nhj7KZaenVeS3h5zdFxWGuyKsKqNhGrUfwf2KXTEjTqCG1bE22oUcN3FtePUYh
Qeo60F0HJ+GhtLet5llb/AOHXUEmMzsi2ZcdTb+yqDsiLPrOgxzytYI18TJa6c5qzvZsGTezwlUd
hIuKN3Gj4rqH0prHWxQgAtoq1r3qHL1KeVnC6T1xF22beOlu/epmAn9hZxBAJ72MfWFG5Y1KfG2V
UuzRBEQyGdXdD1JBmVc64Bi5WYG5SThYWd6mSzIGXYQsZ8K4GFX7JUfHza9HCqdDbu2ER9yyJPdh
hVZmMvNJJ7V8TES4E4f4yZDIjJE5OkXfY1IQuATJsC+RWi1KSs3xKDkrcwiXWc8DBBfygWubfLXC
ysUp3Xu0kT7ZlVpc7sfpnYizQst3Rl63rE49Yu5otH1TNZoT8ZifyQMtf56WbDeM5cWIq3f63fEG
5I23jeGVDGFzGbr4rNnph5vfeh6hUZO3JgopVJ3lvRAOjG2lmJ7Bugx+bTMHaAim6oIkQlP7s6fd
oDijb6cY9FaB5RoOA6As1naqbCiuKKmi4ngI8jDZTK72aNxqxPtODkSkHwmP+pRosGMoUbaJvVhF
8o/QyLRHWl2CQC9PjoOL5gbtorVp0Ob05Qg/rpmU0EChiw4Sz1SzuliL9VCAIKTZQ+OGG3io9bt+
MF6slASuVPYqLcdMVGdhN1uWg52a2vR8xiHbhQ4dgWooN321y8LLpML+aNG4WBZwcaVBVCa/ZKQT
XYba17yurl1uPWYxOCCJ8mLpIHqkWbb0JdUhbuBCepTlbr4LC/Wn7J+twJxFMA/zpSfLADdBrfg2
mkP6tORoZowUIZ7xFgnm2rOfIupvhnBPTZpdda24GDVjofTiV2WMYUrT1NaH1Nnlo8P9PG3jflAD
K2TB7xdvOHc9Gag6fY2j7jWWZSBLgORJYGVtkLUiGpqyJ22hRgSnzG+neiInMTI/jSOW7AhgJRKo
PwCIGTRVkeCKKJEpEWoqROBuYLfjYRxyDNyb3DsXirurLf1sZuIB+bGE0iEDxBYk6ziMS6HQkjCi
aLdVU3VbtzIe685rjjTZgqRCPd7WQHpUqZXfYOJwb1TWFcP293ro3lQ8HLbGQgxQYkabCC6BZ5Jf
RD7Cob/ajAhuHOMQclo8oHMBpqeXSpLRRrgSpyXbTENL9mAO7g6dukNBc66Nupds8vYpXhV+69DT
dvoP3KOffoGnxu57WX8o4xeMBUtzOGWIOW3Xll+e2LeLrh1VCevsJNITg4egTzTqJrUAUNO1gEai
8io7dlgtg8ChebOd5+RDNgVtt37p9PEx0zyKNeQbYmb0UghGY6u2vzBuHspW2agKWjRr7wzZDXiG
3rd2XL6NExNQldL7bLyYSVirI4Ra0v8iurqqpPymz7CigjWsCYBWo5QN7hzU8G8qRa3OjQYGtkcX
BAzFPKxNUTq/rpuWASvo4wI49FB0lBFNJaRo5vkrdgHuaL2Fo/MLGqj2THwTC7vEKjUJo6Fqq4si
kYxORFgUes7N+swKJznc8yvnpDnGkb3X496+nQ0yHLU+pvlA/iZoR3qygddAUyQBfVgiztv/Die3
/pSPkXBo+bMNB5tC52++5sC4qqJOm/5AmnbImTimRbv1HMCjCkszps63Wf1RzZMboH1ubRpXMzbs
CcxFlXJDkMmBCiBcqcDfzRLmE4ME2NJZ+iAI+d50MgBbvDe3EQBO3N1gcfbWVZQCm4+t+EnkLGt6
XDyKNuRGAIIcKsmHDJtiOU7RJ6Xub3A9fmHtJcChLCkFhc18Icp6HVtmbDnDFTauxkArb1y1SQ5Z
fKp/Nsly3yo4qf3vJ834Q81jHS38UN2wXcxH/mbAjgZO5gjF6A5KYgCAq8On5f+wd2bLcSNZmn4i
lDl24Db2jZtIShRvYJJIYl8cO/zp+3Mo22yq26zG5n5usjKVlVQoIuB+zr/CUVLBwFmmudy5fe4t
aLFVTLnKI2BdzrUDHKevFhaWm1+HOMtc43WsjPtYWodVHLPKmpTi8PC9pWaNK6553/HOeXyFEpE8
AZP+/Ktmc+zX0YLHVaxIWtwQT+lJ5e0TmUNcqsm5rYnPBpTWT+B//uP7//s7Y7scGrgwApSM/yvM
Mx5kboUpvelCdNYhLXZGFMRbX8dblEYMv0W19CqmFxatTV2QXleRnmHzUaalFoFrNXm0RA8ubYy2
9PccfiflcdSV47lrkFiuA8Ms6alFaVDrSyV2yvcl4J2p6OeoipLfkCb0Eg0E549BCu8ERxSqv9Ih
N0uQzLFWFI0gW3Tq9pOPCyoOUFJlMwqPYj75gpxOtaw6pGxy5MXt8B4FJLCSpsmCnVDf5KbOudZC
rCAem61ZQAPZwEcpK/gxbFF/5u8iQnsUL6850gTld/Q16tsVuqphIM8lenI+cSsLd+i4AcCcs0SJ
tfvPnwjNov8zBYm6HdvCtELPPPl7JDj/+wHmEpXVFAut0FlNlcvIsHrsg2zeWUQ/ldV07ymP5iEK
u3eVJHvCk9iuxuSLO7kZEDZbffy6aE1do3VWlayu5Dnd0ZXgkVvAf2Sk1Y/WYvmv4K/+HkqdeXZo
8OhGme0N0/olJvXhp/E72rPD1KUvVlh8BTkHR2k8A3xwobYWHAqqsrz1xLar/Tv8f++qbJr9IiM+
D++n1DpOAvLTvTEm6T5Zin3pG69RnxCq3AzTQ+jP+171V0P24pCP1i5oK/damZN7dZG75jlBWC00
ScKPvo0lwTjh2PIrlXmOJmuXlvKhA6s7UYOUM3h15KfWnUBNjnZ210zAjYUgFIVLcbbqd63B96UH
2MmBp5Vhq5zN7lGgu/aHFsS2BTOSHtK8tvgqQmqnA84m12EKXJVU67+3GOTs1ngSY/xVYVo2MoKq
rO5jHSjjsnn0DBjMthoIftZPhhZutb77oqL2pvfiuEnf/Kw9h3X0ykn5rldTtmh7u2hsKCn6tyl0
3yLR7HJ3QNI7ki5EatsRGPImFRNXaDAjqHrUea0/tTCIiX/rkB94QMP45YzzkyzLqyUSjyURDX1q
M4Wr8GOp4u9xW5xWpWqf/Krj4bdh6Z+VsEMQ8eZXWCLcsiTN3sEPSQQF/wrGTuB8N3I20VRWt9bz
X3IDBa9WdemJsys6S4tBii2i8ltQJOcgdsmu+6tvG/TeUY08dKIc2CNbeUrRkAaACH4C1KEFdE4C
7ZQTqe9UvFyrK6nHbCy0907zMpjo+WU3bgO9CjPJ7juEkdg97Sf6ht4ifQr5it9c9PJ7Kq239QFP
2ibZudX8lGQjCoAmxgAjrccmoyaGNCkTXkXLtQl2oCY2iKdHrPkcNuw9G5e+d5edPDDoYaEfgOU5
ZC2i9PLbLOtvTVo/Lto3QSP5pmc9DjsufxEVxJ460YsBeL6LTHPb2hSCr2t3bwCcjCZQgGK8N7X8
sTb4Dwm1T9LpNsS/QPoNY/3aJsnVNFtuDzijwg6ujYfCP+vt9NryJjuqQSRRVW9TqfbEVEwohCCu
YcZfh7w2rwPyNNegkmHK08fMms7UaE+n2goBenySwSdFMzCGNCALgv/rauQ+EaF7dFTy6LJbno3c
K3ZNJCAAg+k2Leq3my/Wc07BFln5N2ruXhqFiaX3XwM6AuBgSvysPYhTit5TJOWu9ZseeKsCkO1T
51AlnbWdLHvcs6FT6YyxYhiKo9cThDBTPrmrw1mjpD2bqgNx12thDyJN7bd196swqMfWsxBgyydB
iXUSXVCVXey8kYfcqC6Y371dOwubmD91Z4GaH5PRQMhSVeeyX6yLCtVdUjn5HgsMEU1mw49rFJXS
+VE5SiDoemsWKbm8ZXyY3O5rJmZg5xpgDLVl2hckafbF97t//g7a0NTxHoYlnpRJcRXytVMjbGuX
ePaLF9bqEvbfJ+qiwJeQokyLdEsmeP62hwwa+vRYJ/mMXlEaV4vCKSQP84lgJuOa+pl/adXX+g+d
/pX173DUQYK2DjLbasHRHdguAsDgTiFePzmOH16jQWVETNk/UhnmtzmeCeNW5Y7kLhdqahFX2lnu
BvafE/FQ97HvZ6ciK0ycI7iR00LSY2vQcFuPKVG7tetek9F6RETnHtdXub4K2yfytrK7rzpCwxLV
VYv4IYVSCRZzG7GGbuvJdqnJG49WvCRnryjgd2R+K6Is3Lopv52o02slBK0TBcC5CXm4t010vB0K
wWtQfpcD8jrLjc+533rXRg8hkUn4RDATfojZ7MmJ+/40ucHRN4FUcuZOiJb5O8GNBIItu9myPuwp
y/fZYP2TlzUn5h+JOP1QzvVwTZp5IDOxjA8UW+3zeTTPvlNB5oASXifL8bdZDG3IWfwcxcH3PB1T
THYCOQshX2PpbYeKHdK2s+u0PLn9cl91PC5JaD5aBqsFiAn6QaPLTvNzXCnzEqQXxQsYVFwBDBEe
jMhpPHZmcYmHpT+K0mNLllJ1F9fwO5AMezMqSJRttpiPFQqnCwL77JzVEdpjnAtghDp8hrUwx2RC
QE7JR2Jl/m79GTFSXmoY7JnACXouijS5T1GIM6wAgbKMpQR9Q8Z15mVVAOcdTpS67lFmGdW27WJg
dT85rRYurOcgwPn4hfMdfMqQt/XUqrQ3A3n1R5F4r06pXtfpgo6UegdPdpws6Ly4797GGLVjAN2H
krt4D0gIzhWpT0L7GVxq+5CV0FcX7VdpdDHP6THBULW4JNe3+e8ljq+rPLuyCm/rM0hD11GSbmFa
mzzjHn3UYX2Vq2BaQ0QqKh/nZIeo8WIm5r3pSEQmzOuK9KiKqpF1TmoXro8pLo9JhtyqiMJ2a1BY
psXOlFB1W7dST/r6XDXkmF9Q9bec/fwpqL3JvqkI9Lfs8vdJS4MFsnPG9PZFyfJd62G1+tyzUaBj
bIJKnHcdloAUE2RUq3pFzad42XHrM0p7/KRmQppDwGcXMV32mBDtHB6ukTjli0sGrrgZBn6fHulz
LhGdGYNkteJXVpOMihuxeV+1/WPC5u6nB/oq0ann09EcphfVp+O5KqmQSO3kri2m+iC6w+rZWgXC
VDuU21awi47o7Pe+xFmGkPLLbmI0JR04Z2mz38pZBSQSlWSN4HzNau1BDa3TbMj7VoQvsavgKq1H
tlu8Id704qLcLYv0S8mCZxUKajBect296Hl4B9rlnaRluemF3FsLmYS+c6oWD6OJe1oXaF+rjYfO
f0At8TCVnX0YO1Rcvd+eixVN037A0DhTJf8odARrGS9YIjzQ1frShc1OFfZzoQHNRrtrjAw8RtDz
MyUDQ4t9cy10U2z6Y4fzhf9NSRjaLX4VUcsxbzMh84MkOxfU+GJHdg4hg4sqjj7HhF6T9RuhEhss
kjFyk1nNPUP0tFnBljliP/HH4ocf9keay96wpp1j+BV8xfm0E9mEk4gX3Z3LAbmKMzM9VTFzESU/
O3sgTKcoy/fOMA5dYfxYf4PYjRD0cD7Y1dxvMrd70aYdh/OB01b+0LPnih9EBI/30o13ej7vZPuc
Q11jkmH2LQFtsoy1PjHqW9oa1NhO/rdise+l0d+lPiroqEXp3FFJK2gKGqlHhBrkrQtFg3Emo9DM
I6qdlyYG92VyKUGI5x+Czru95fOA9BMfD2UnFjoE/o+E/lRbsfgfgFvo+SdtAitr/Ql5n8EY1vvR
S8Nbr62oqbYiEbrLS3Pg6dYV0eBHhH5yF4zxhxHf1XjOQatfhR19NYYiawz9ZI19Zzf7NTP5pB6n
itcaUQMHe+T3W2esHwi02XH6YHWZi31qxL/NivdQT6lc2JTV+u9qku+negl/irL8Mi3MAvq57c3k
ySMIduybzzzKz6YGQEqQX3y94pwv7ccIcmrr1zgz/zb+QIxsqHpeYohyiIDGTanq6KLa5lzaFnIx
Uk1ZNE6TwaMTRo67Mwwi4kcbc+MgnaOboNa15+xrRUSoUdrFRkRZCkDgzoF0X3/ZSGhvGM3nIA9+
BXN4Dwa11/NSMg57MQaR1lrxDmi3Xx2/V66DQ3Kg06hT11y73/+eZTEf9FRn7+Gc/wri5JNGEgka
3eCkHipKLukenElgS9jkEYlzHHb4JhbYUHtiqLaPTT2w4GjPXUfo73aU/kGbVvQ+rlcSd2G9Zibj
N8mTrUQ/s9QLq4L212f2L5LTMAxqh8e6HzUJt3acNJhn+mLjj+HLapxaHRim/lLJxXitLKRJ2KlX
AG7FrS09NfsdppR+wn1DoAK60hjLL4NfqfVUzlTlW5sHNQeIPA2zic0+p+FHfxVXf47A50gNEJC/
PyKl1VuHYwXbtKMu5dx6LnMvk/1oUhAeoOkI7wfVH8vaooIA7ck57UzEWF4Ai5MWhC8mFVfL6+B4
fBjuNXPis+msSWk+5WGexz6G8B+TrnE/Ku9b31TRlrR7OJ5+BPW2/yz6lM3ZQae+jTZGi/CcfQ0/
mdfwEFUnZz40CZJWkXr+3rF3Vs+nuDpiRbpwE1XhHjvtTL4pEd0s+uXEtre+BCfjxJ0i+dMhM22j
H25jdh66ueJ25UTKSpZF6eDa9wFoRcdwkE/OXkbLo7mYCDBwXdBJVZ3tRvgbOtN5nlrzshpEp/jk
uAOrUb/D6mlUDyvBuS651ohvz/ZvNBXDs4O+t2X90+6NQ1yr+27iQV1dt5EPX+nKeTjYv4dwfgmN
bt71Dga1dK6ccyboTcm9jxobxKEv/VtDzzOEGkB+swj7XBPaXCdgD8LC6Rud1piOZTCWO1JNacMT
23IaMZZoxMeNHTx/XVDdwKYvfoj3gJD0r3aZvurcQP/pU7hGDgHRmI9ZikqIrmPQAx6b1bO8Ok8S
Jc+caC+hI3+ulNuycNcF/fJTheYtE+ppLFW2QQoPMBbmWqVQ7WSY/VwdbzhFuVeT4bcfqYcZ3fZU
+y+9nL/TKUOng/cyReNdW7vHQO+vA1AFqjE8WzrXIaLDdl9ql5emmz2JWZYXv+6ThiCvYTLibJPU
OZBPWiM4lxscB+Hfmy9r2sdugD2GzTxoN+b6dOX2cnBkdw0qC+lS/urE/FHqTJ7DAQ1d1G8KPd7J
nuN5feRKzcispIYmiobxt++ZNQi4kEdaWwqH3b3ny2Vnj6krPqqB59IwksPocXKGJWkHGjkOfLSu
gvan9UoO8vi3kdVIlXmX/1LSZjuRjbz1tCdqUMYtMtznleldP0OkFnD1GaBzC5nfNu158OEmOv8F
oombRc9IteBkGgLscuivz/NcZoTi05EhjM/RGd/6aHoCDoNwyONsl5xSj8ejAcBYvw1Gmzb79blY
MQQDggXKhx8IPklZif9Nz8yINvPdylysBFbv/oqC/nn1EoVYm0nelRtXZTQ6BPECkKi+J7OBpCFK
DhXzMNgjr5Vgd4zwhbuFauTH50BQsiDRQiQR7gGeD4BEYgw0nDGrW6y/kM3A7qxn6cEmT4Ed9Gy0
1WNILxOqw+pmFhy+HTNTGhsoHlB7MwjNJ1vfeAGST6zcxaOex8j+25VE12i/INkQGvvSk5bJ6Lm+
y1ni/JiYO4MZwGe1eJmvvvIyXqWAl+wMbrGc2kNW32i4Lk78pbm+NEGfouR9M2bH9We5mtVVDUxq
1soXFv+vysASTfz+JeCT367GYl0NoU99YDty29PjigHNqE5WvHmOTQSncBKadUF/5m0F0x4MbnPI
8B7KqVcHTWEiNYPzCvhYyvYRe/Nbx3KrZPiK9QHiAiwDRb11lxfJ2/oMSdOcDv5MFLTp1/u4XvZB
j8NEZ9RoS5w3U59SBPHjaqQNtAFfu3l946MApNhMVnjEW8KYoZ/MYCzeAY6EYg9eT4oBQttc5n3O
oDRnln4zvq8UhyoJJWi85yV5HT5d2uA2s8PdE/n3+HLeK1bqTQh0QT4D9FJVfNl+9Z6W02MaLtgt
Y3Plv+nNlDba49U/aQRcqlbDzVl21W3RYQKln1eHZj46+AFqh71Bf1mXlNm+1+iUHlvgyNIdrQ6H
1VWo57lURyHYJfZX7UBcZSOuXR4KJwMylpDayKdwaxon26+3Hq6gfZVGwMYZ31r9YEH7XMi1fKKX
oUH4sUwHB7Pz1Dj0+NRfq2AAiT2cadXvJjvud+9ta5goysvHVA0MKLH3jheGurrynZPuTYTLQa8z
qfbWOl35mPhMx5r81qde1gx71P4Vy1Fsb6a5+NAY5DQwQ64Obu6P7zFZOiQ58L0OcqzBAq+PntMb
oN8Bn6iK3PPkERO+/hGSkbaXkFBNWSceuvDnlcGo9HdzDqKXNdcix2bNHYn6t49PNZkAeSOGbe5a
79Q1QYrzXKU1eHpAs+BsQJxJ0ov492QLsIY0Fn7VuDM8xMB4Whzc5qwQchOb8ttSeJKNl+Vv4GMJ
G/yxg7sZDYzEfC3WYQUn1GNVUSIfJF/6HdW/W2K3bGTa0dFZ4i8mXTrWDvas2bhufqtAkJVbFYcV
5hcspuauasuPoUjv9OSkckY0ZttDkaW4iiu+O9Aq34UJDEM9IroSOpos9UMOGHB9gA5PDxKu5Zjk
d6jremZ02peeZQiacvyTG3ws16idD8Die14uix5k+l9bPJPNPPiszgFYrknCUusBk9azWrZMGzmW
CrbduNzp5AtgIugd7XAo2/5TQHgYxJhsrZGDpPxCOgq4G/nnwQzBU9jAHG24dftxh5aMSgyivVBj
jH+8LDvqr/t6JuZZym83ZIeVD/EErv/Ch1JiBFvHTJEESPndP0GNBWIob5lDORoJetEFTnM7ScPb
aQx8jSwIUpeAveB+jSogBbPcJgsob+1iliqZIdfnJ7F9DBzAvJuS8MR9q+Kbnr0cHz60idX9POXR
tktbVHz+K9mwDTLu1xVMWHEMo1sIDB6t5zUcoy0W1LZ5h9oTP9CYc4wGYcIObfuXhKI3O+GbQ/fr
kVau+NC9KIerO89xZpUB3THN1+IQgJQbWE+l6z4nMODkXqrT3PMdqCoudhGO5qHOT4OOeSn9+s4Y
HDJIvOVXMH2uLvVI5shLQt7zAawmYEl1m/SW4NQNgpGrQOHrCidLbrUwoGcjAoZvtsXIQ1RHwJAJ
55AdSa7rlAaj8pKYAzxatdPsu6ANIR31VTc133uOZI2slDV4jNmcJJuRHyL6Qzz8tS7QveqebXv4
Pk6zs7X4fHIaNY9rxlIEXWLA2k6DvZunOWE9R3w7sWBQuPuZN/V5KQQjoKc2jq+lvhqoR132c0nL
X1bCEQE7N24nJTjrkGxZPuIMA5NOKvdOg5BrKrxrGokFSZ3zVGrFRzGN97K1FHxNeu8EOoRfoYMr
tXiqiRneXZ5KwNn9yNUSL56zoZAs3UhQ0p2geWqVXPQ0Q208N755DClbGXIeR+rTZ7BFm4PrpfLp
EfjLuqryrZS4MdyWFKDW5+fNNODwhCLsyr39Kh5KPLR0S8x62tElRCdP8Ta79t+AI3P8lfU0mBHC
vPXbd9uCkHWR5G71Ta45sTV5J/UgQKTLDzVoODIcsV8BFD5qGiXsH2u4SprLO6Men/W9KdGgA9wP
VxKqsJHrFT6DHfJNHvMuLv7Uw4/1CF3Psyp7Tz2WArtBS+n8KML0GKXgA9440z3atnc+3OuBNf/d
SNy9WTZPifwcg+FXI+HVg4zPrLAY2VJUddvZx4Bp57eO/paVxlujQhjGmw1pfuCv73q7q+LwFKTT
ZkSoY1ceIE98lOpmjYmOB+jAa9AvH5wmvBpGdCzN/PcaylEanHClhqbxEGxaLfqIo+Al7JnAIpsJ
LOA41+iXTyjAqumYVHKZgvQNxSHg3rxZYc4GqmeLn/AYjn56WoOhVqXXJDd2zD2wCgc0+Zd7iGiD
OP9E8sRkFA3RxpH55xosRDsV9FJt77iBfwyZ85l1xasOMNLXpqgzTBp1S3NHd4eI8mOl61D7HZeu
+aGoV2bb7RuyXXRuAyin1gyNPWrLDmY30Q8fQb0vWDTPKwFs+jB2ADQbJwwfyQJ8iJD77TFlcNTG
aN776FmvT/PMeE/pCvpUbTcbfZ1gxXRYaonf4JR3Xh5aW1UZnys4bHnaTjxTk0vUCwwJQlaXz93s
UMJXLfXALAcoiGJ0MvBzmIqGw4j4bbt+SSFGx607etuSLj5NxFO8i3pWv/t8udH1QECWfXMDJrxp
rRLuhdM6+627W23cp2W0VwGcZuGl9Gcits/rFuEjwmybgCYkuulxdvJjn3k/TIsjGbXp70RLahOz
3YedBUXKHGK3wTe6tONLOjY/ejOQO+idbej192jNEMLrKDG9pc06Egm/n0PV7k+tlKYMlugAA/BT
w+s0oXcOmut1vel10thKow6D9eE6VbUb3I/CnXEU6jgJvdlodDTlBqw68hjs2ceWyMpW8K99bZ/V
UhAHaUg2Bg/LIO6SWiEVsNnPHFdeSOvkGK38X/qByEqkaRa+Gj1FrwI4ij80b5r+lA9Zy0JR6j9o
oieAfngwTl5bVvtoDkgJMbunNb8rV1zXaXBANx+wAVpk90G37j2k4TQDJjzLkXGoFozTFpTVtqG3
zrS8F42Oq9r/qIz2l0600jsjxMcrnpaTLOSjzhSpU/emAD0AkZkZZwf2NHwmtvQNFyE+TE5yjjvO
lcdSiZc1+7DQLz80brMwxF7meIg7nUZHkkh5jGxkut0VEPPXirKYMydH0ikW0fa1BufHeJoiA0zt
nX4LF5U3vOTxW6DFPHUd2RAoiGBYteyi+l6IlVVfJZR68VyfXKXT9fQOtmJPYBQXm+mlcMo/tsZP
9bscNOqubIKL30DXKe9POUlsMkh0Rfm16Mwj3/mw0vlJfzy26+WHBHqTtRgywON7yKdBYWkFZyN9
5kM+U0d+w8LHhQ6Np/81hW5cBJSnSj1Z6bd5nYg1nL7u1zN1jpDIsB76/72QDodanJF53QB74hVw
HufXRR8U+gbHc5T3JO8Nc4ZIoskIZSOXHgcvR6Gxd0v2YbaGd3zJP92Og9doPQZucmp4J5QetQMN
35N1+UCrBAc9n5kaUFy3Mvi23iQjKh/ijgSjPPx+1jCJ8BX96RFYWKry4kQxmW0cUcNdXg0/9Vmz
3v1upO5thEd7dKLOctBRbANynI0Vp18RORiUKqZ0DpNtmFbNW18/L7b7siZI6aHXs9V7UYVXHHg6
ftCmpD6Of/T3okt+Nob90Tw5h9yp3V3b8IHqqWK9bIwAN+iyHJBEBpEeVTWhYN13hCVsnHE8Z9V0
xib1gET/ezfR2Yi7/qWaviUlTDKWiBdpWTZEYsbRlb+v861ROcaW/qe0c2kikdNfNM40AQNcF2ej
Fdt/VZD/P9H4/5ZoTOv9f6wgu0s7kobb9N8Sjf/+R/8kGgeUjIVuqPvFXE+HFv/TPha6/0JUSaVn
4POL/yQZO+JfnmnqGFq0ppaw9W/+30nG3r+EcLS+yzRFYIeB8/+SZGxZli4W+z+ErSL0fdrLhEu2
kI0A8X/qwlpU7shH4+TCMU34YfyEq6I/rj1ZBZzkZckxtLp5dFz/af2Ll5hcmSIjrydvzqP54erG
hPUvQb1wLK5/K9qgAe1X93la0jGPQCvtC++UBfV7LyBMw7hqb8z8u8QuP8k321KJ1d4JiQRwDKcD
PQczjCLmp7TMbtEcY5W3dqM3mA9RSUfa7MXyJrC9Ve3UoPnDdkTZda7pzOeRZerYKHUdBs3G5F54
jgyhxamIy4AcZZfgnPVMHtKQ/ZKImPyB+itv8i+yDdUPMZP/RxgnKt9bnfMfV9HvrvE8wN3opkLQ
9nQ4eB0YHLlcKE5SkvasYKl26IbpnR/IKbEgIDdR1Ix0cJCxBFxon5Lz2KIn01KObcDzahkMRzbz
J3mC/YF0KhK34vloWtHDHCe/SKojIK4lM2JuxKdtvYSduRwy0tUQLC2sUtxlG8u1jY0KKOisSTHb
k1tJs+742ogy2RJI2O4DazkM9bWxm/yYxYitM/9bzmFyBq7apTgW9r3tPxZJ/Bg0y7k3kQRq2jvO
JS4awF3TGmgbIzYlUMlDXKT7dC/82tqVS32VVdrsvGWK7qbI60hOI1Qsk/6jb/gmbr4eT13eIbDl
5E5NLoAx5xX7ivcD1OBFVRlHLJv8JY2zS1l/y8xB/UIwOsvpcw7T6Ax3VEOWgPgsbYGvW7jcw8Wz
O4U7AHKxpUrMAV8eErR0CQ6JsJ73ygd4DtosImOuHTcpfdXnxCguan5agipBwlysTMVLWLbtJeqN
szMGd2VLAylvzdWXqJ5i1/4kBQCDa9SbO2YMe2u4GOBHXqbLJblQriP407VFMZ58UroO4eAjnsvH
7BQ5xIDApiMWiKuFougl3eet+aSUyaiaEZ0QGIgmlqrbWtLGLliIflP2vfEgCBDzaPc+u2L8CYCz
7GzhBdsiwJ9nenStLjtr6lCvODa+A6bC4yjn5FJ11UdaPC1JQVRsLpYHNMJMxgZ5jnXIq7fcC3Qx
XkQSFHej9ptb5ra37fYbvac2Hxoi/Z7nLMDceC6JRvjWgJEPgfNREMbznnTnTrpXBnGaArgTzTG/
OaayNj66Q1X9NKsBC3SaOqeEcJBDV3+LmyU91E53Cm3SlqVBsJ/FimmBz2bo8w4QlfaxJIshmPj0
EnDtXiA6CJMa2mqxDmRqXMc0WjZp0dzXgO+9bDFlLZ1xnIgobUH140d7plLG9Q60GyG9Ggm76is8
oZIF/NiX2anxCWmQ9XJIyGTYVx7hwxPV3U2BD2dwFHtmeIZ+zu8ssj2smaQDh9ope7ovl9e+M9TR
bVpWv+BkoVh+Rukdkg2Q3QsR/PTJ9uimQRLL6ZOT4TxCEAybsgzHa2O5v0WIc1HVzZFkmG57S0Gz
qQpH2he4IjzH6Ws6dQNBfG1CWm/3FBEN0JMAHsfJhKUD+YyoRoKtB6M4RiXO79J9XEalHsaue0P0
+iNzADI67L171cka7UJwqPkZjVv/bjOCeIRXHFQR7K1YLfu4Am02QvErNqcNBc9RCVLnRFO87/ry
KyGAawibjyhfonuLQK3NNCZ0Fedusmln39s2i0p2lmBziBaISdnige2o4x0whTmOke36BpNX4U93
vZGeYCz8g1OYeP69B5sQV4TZaHdzDCtOadSHOgw/U+m8DXQ3nK0qTQjobB7MxU63yazkLrFEc7Sn
tt44TrajJsoGdvbOSTaQPLQsv7AP2Fu/Uado9NGW61xEkSZ3dmxfpzG2uYnmW51Ccchq6g9BXlIa
gzu5SK1HAMjWjk6ZL+pj04OtAo4drCZe7nVjiPruz04PC0RqAMzZx8ToXVtcEbATt2TSypJYIpwu
PuSY/smqILtGYzJA1VfjIVl++H0eUDxIGZAbzPwNuReOq361KbuG2VJVBtUbEtcnYDStnMKmtJhO
uZi+lrmu92bu3E0deHXai12BbX07VsrYV3Mrz1wtT8J5lnXtfvg61KF4Q6KdP1Ps7m5gqTmjJ6rj
CjF99mE5Em84fiOqLQDcm9mH7fDaKcsgvEi8p+1tCnL8XtFFQN/M5Ge0c6l2Q2ReTC9GKFk0Gh8K
2YyAv8KGd6kfxz+l+yMu4/hZJKwJXcepUt4vtO0ehUKoN4fiu909DXZbkEkTlURJozCe40Vtwt9m
oJC64jVFVz8el9R+FnWZ31sJ9fKpzE99M/sHTdETd9Hx+EkTJkW+G8uiiHm32IhDEnvE2OTIq7C6
Jt786iXqjdQs4iPTdIesG5F2RqZBYNn7WvQ/QcGCrfJib9Ob/rTti+zAqn/wbdhqDKGQuKbCJZWg
PVwoo92GJjiLb2VX1zM+XDicPVUpHV53W+3YF0ELQinv04X8OmJR0rspLPYuBkSi7uzHmu6qc1zx
sfrSQsuHEXDJYLy8hi0278YLOm+KhkdY97xxvSM4LrEuRGHEnYiO3LUPrkwuQdPCFYk6uQirOK+d
n3McNrfGb2lPdLuTbEnTyofCO/i1+D6I8c1OBVdIV+2FXYgNsgQWvNz+kywjFjT33uigAEApjlhk
8cB5nOdN5Z/9wfjmBePjxNdo63ZX0XY8xmln/CGSyHYm4yUU2UNsj/Gd6tho+l2BlP4SpumyT6g3
5qFRb3nDw+uga0b0nRHtUnVvmtRjT28j6EouM98lb6gVRBb0iGxg/9oNxybBrWAyHZkCkd9VF/QJ
7kbU5qXqiwlhVNXB8zbndu7eI3rJt+3ip5fWNT/TnjkjUlgxDImM2o8hr2oy8btAnLGbKRZJaDAi
xOqt75jmo6nJW8TkrzOg30H5OTnjloju26lSexTD2EJ8ld9yQu+gMKN+m7wZpv3Gq1y2Xag4q00j
/t657bL3w6MT+/ZxoG/Ia+uK7HyRQMq52YXHi9R0ATTh1uosCi3G4LbeQbxxggX2zSkjYivzlFuw
iQ2g0pyJdLLyJ0QLF5faVjpPwgNV26yqhEC2oUdRQL8fOtM9kW1pntgu7rMwta5ijhDbu85HG4T1
yaMeD+9lcId+iu8nYBA5c2gKAZqdGhExqnkUC4N55vLmm2H3O2nF/T4Ig4rR7GSPIrmGaHmB1yQD
jGF9auIYXYD37vQOUiiaynHZT2cZz7u4GoEaCGc+NHl94M5J4F5jV+/b3T7l/STOhd1ZH52Fj7he
dA9247zPFt+V1GmvKiwzsjzd9yooeronuvGlF6R9WwPX4/qPcqzwqGc8jb0U3CAghWhtrfPiuuee
h2M3ZANqKEzSApv5ofRTdZt0PEhXhMG2AU8/+l5LBuRUf5PImHFVFdg+RvmdgvPL7DXu3pWU2jOO
UCUk8Cn3DOwUgnXA+qhcnwwxNbui8pODmyubqCDFYiCzq1f5jyY7xjaC0N/bfOSYrl08Jmn0X+yd
yXLcyJZtf6Ws5rgGuAMOYFCT6Bs2IimGmgmMkij0fY+vf8uhfJXNvZbXqsY1yEiSkogIwB1wP2fv
tRmE5Q2ENJ7HIH6U+fKpMkAalwh9rhZWS0HNoi1P3ijGPYE0Bk5nYs6DntVwGSR3i0i/TckSIJNF
cwzgJd9lvrjaVqfuWIg8+tHQ7i0/VztF11b2tN+IIYSdIpbHtr4LJ0y6SG2PtnZ8KhdkAMXnT0sG
iyvNsysZ5SwKzPIFtVWwtyLZoaorrp1VqrsR1ey+TZuj7fLLIe0ITzxPAkhy7GOxc7/MJe59M40k
+HaK/aUIYTJwG51wZqK+QD+JCWKRccQ7vW/Q0D2YUIczDwmiEy4Ms7bdL+HXiBjXS4MuLWAHw8bh
c+PZybEVPFZFNxy5NX6nCmk/ZVZ+bXKf2PelPOOaQUJaFepiO9UphLvoBnAghu+O63n3Fg/2LREm
m2S2gxcjGX5kflsTTIG5ODaeh7DpbhGUxGMc/WgNoMp93Ux3y5KgRId5N1/IWwDH2X/xnXx4ZCtj
Um2+d+sRkbqBYCQGpYovjdbb8nngqr3NCVDxKS1+hnszGe655rqFbvVHv14eq85lTkcUMwUQi0OG
93O3+PjJ9wwl5+yaY4n4RYTIwOITlaRwzwXH+RV634XC4DgaAoqP4s5YD+1rWKHwdpAOWUzSCBTj
TsyMIxBPLkLTAorPJkHTfapdD4+gBXnPa58NE9mLP/n2W544GJJK5JVG8UMk8VYN2Jobuu6scGGh
LTkzmT0w7pT0YZpBJYbxY9OJ7GOnYPrQnQRcZhmkfk8DehERnEHqO3tI3qyVOS+gJTN3t5hAFpbM
Ko8psXfm3D7iJHnp44hHZFyFR9Mc7oJ0kqc257E6l3BWkGDLiq6tKbBaQQk7xKJjPdvapIYVemHV
FkASCqajtexDk0pY1M5PYkAlWJjZLXcb+6DY3E+2UAdK692+cIfzNFRkldjOdOzzcNwrBaAN3Nw+
CsbxbGRi3PjWd3znGfM0/wke7BA1gDOtYXgUbLZZZRJt3SeiPQ/B8NFPLXVtUI/vopRn/CTdXci6
4K4QI4uxvMZpiHT3PJQh6Jn2vVKGAkvU7Z3MfYl7TnYijYwgFMuEIU8FwC+q+r5Oou00NrfGDeM9
HU0CVGwlD5Y5WPceRq7ONFHXwK3rMElMmYsGkyIkUM1PjULPvRg0Tg1TvGD5Ze04uJcZxDvmQZe1
jsESyzVagO81YgRreKeU/9pOoX2m1CqJcoH8G7OYYwtDrBxdhGiX4TTYAQV2jr1InwniBr4z14cx
bvM9NYhuq4IZffsELMFM24tL6R/DLIT4uKRcaaQzTz5N4nCKV1HG74vg1+USEX4vmfxT9o2V75sQ
TkLFobsL8T0AlGG2mbkP6ayp7AfkWha3oxNyWRqRLN5qt2c6uHyEIsSMVtXmJ5oLQ1SFLO5nekx1
82hoHF/qEFPi9dvZ6j8USohLbRoCPWjp4lTQ3y/oCC/rV+tLBWW1BxrrqRYwqvFUN2VCYEpkXdaX
2qmtS6lf1m+5eeMiQbK7xXYnLpV+ibIR5UvXRA+KavJR2BF2m8z/oII0OK9Ha/VbWF8qWbck0OIL
+P9vwuzwkzqZoPSORu9XOu361b/6th1xIRRGe3b1GzRzx7y07ltpYkZcv1l/TM4kSqCheTcbC8iR
Sz8Xsj4LJ/1m168kJOOMZf4BX7zMf/2pEQNqSOLwjMpCXPKwF79OkkwKe2sJK93aPcRT1fWoR31i
yC599KHrSFNyO2ETgoSrpm+K/WoEKbWjZP3Kpz7366uGy7T+jY4FAPLtJoh3arRRszbdb3HGsg3J
BzLpZBv9QMr1oumQUv+7aWrZgHKZ7MA3Tw3YtPL3dGSdojyt2cW//3DgicIooWnHXveD0aSQgOmy
s4zkK1+//P6zgtX6qbCTrYKdTka19dtLZgwNoULxx0npcptrPYc6ZXcFRKPIByvdY88Rkw7d/e8X
K8NuzyK7utQ+fVrPDLX0WcVnfPkQo4y0Ov1KCdahwS5rdAY0cnm7MWquUFFsWXiBzdLfGimGPL+n
nm/rCuGarZwyE8+W+tKH4XghCrw41hGwC1mOl0G/rD/3yhROFOYhOn7e4mzLrtArYI2tXhnasCZ6
xnPa4UjLv1jJ/aijk1M8Ae2pipP+YrgYTMdxpGEVVt2vaOT1q0xbglI1T4dyKp7WH3H85OL7uBcW
4pFDnPyXRUdAVoUZUcUbgeHMpMaHJR0qBz5rUkU9PQkSl39/KfRBCWOkqbP+8IPUv8GqQ2CP+hfW
+l30yChYQ+vvG2Put0XmEpnRlB9Lh3GX2FgMjSnehejFOhfinDTZJhWFSfc+nMpD1N38kUyt2IeF
F1n2Vxr/2BrSkboIzTFRU511E3keU+M+IBnaa4i6M4J5IjKgA9lrEGE/lnW7HZzgi+eWT1Bsj4M5
OAd8bS+19D8RTDrug/xgxEl0LGtUqfMwsZWuu/uoI28TzO+PxHixfVHvJw1vV453mxFgyMTOEBUS
7wGRwj/k8488nrKjxzzOB6p05Gs/ZIaNBAiH42ksBjzXbBpOiR2IHVZEQ+TJvpTZLfQmYiQ6qqhZ
fuh6sO5tDsfJbrKXsgLqHObdT5Z0/bl3WJUa6S1O7RqVFfdL8zhkM2Y9hyGodLmczgDRAcFw8D23
f0xKfi1BSSVVyvJeTkjh8hrBRNIUaoMcBaE82sJe/ugId8k6gDaZgnOeCOOLbTIuylm5TK0CSPQU
7FB0SHwe6s3Ibm3uYpJulLHxMzZcwqs2NPINxHjuufUT5wLL3wJm0ygiCZpzmgw3vxjuh6acL3XJ
9gzpttxkbd2jOAYSa8jXGuURwiskAaPxCeEcHdNyOSKbYJdZEGIIUYEeGmoXp9iXX2jYdhjPAMCQ
xd58ip2sv1C7p7ZhiLNrWV+I/oBYpoS7L4sJfPd4S4ju/kglCzjWeEz9pd/6OJzYdmZPUwg1ti0A
LLk83+DcTnvX6j8Pjsdyr6YA1ak3GjbZNzX0XwqXpp7lRt+6xY031WL44KG4GEbYY8gei2+c8E8i
S/aApuHJoZp2ZXkMB/FjyIeXeET4O+DtCoMPC7D+3dRT9/QtTJM+BRDKEjhFsLYR7cBK3/a4gxOs
1Celv6f8/liMp8CcQOANgXmUePKPvk13uAmb6JhN4btMFblfLMjpLejq2vC01Ai4iLjADd2zszMr
XAw4yGY7IaGv9V/ZIYCrm9hidqwR4vYrtYKv46RRpM6EJ5gKI60QHiVRjIO5QGieVi2qJ49uCArV
oSkExoqGQhX1VXhf0TW3PjTPWO2IT/DGe5bgXxbpdajrZ9wV/UAhtN4hnR3vpUyTvSNgwjX3TC1G
l2Ojcc173EHOF5usr1PRP5c5Iiw0EkgOcxvfbPc1MHoa7Y6ZsbdnmLV0ebmfsfApDTJ9ii8hF4Z9
uLMrw8g+JB2qf/Bkh9ZLzk1RY2icFxIQa92EIt1gmXmngeMB2nBxr1lOdM/k2uhWRub2MPu8GYt6
7p6lzKpDpoGRLsCJZxvqL9QL6YagVTnd1GLkxay9t9ArzbsANBzbc+exEsjunQTGOzS886yMEKbR
1xkB2CWoHAAvcCXDONrGUWY9WYH5WUE8orBNNE0Iy3GszpVnhVfurfuiJMth5sM2nSIkhq1dpCpr
hz8V2x+8WKdDWjOL5mNEY4WtyQ/D4P9w6AmlQsyw4em1a02pDl5mfHdwYmKkMX82Iw6DZbJuZTwu
h0hg7WJt9JEGOwEb6UClIEj7vWv76pAHE1HLA/Vnn9sw6+lg41PoRkuZV4+TscmK+QKg8XVMO/HB
PLWAppDWku9eO+cSjwTSQvVWtOVrMUE8djv8SjX64dCrTzValm2ROsMunlF0LNzYRRbCIwwJgwx5
nMYjd/A+Gg7YKO6EdB64YYGTitncCNlzbEqTbC4fouzmkHC2RWByE0sSXAz4krUPV7e14uU2DkAy
uwCzwrw450aoh3KWlGjFoZLNfIL7e2fH/i2t4gY7nC2OVkQenIEBFLXD/ZAir25YftoImFHTfAuN
djkmATacbKB972Cxi6RBGWs6uj7P/zJq9tAKB+xw4X0cN+3e9D/1mM8QomYWc2a8RQHyvNm9mKNk
M1LB2HRn92W00T3P5tGGvbpJ6Mew4UM5GYXlW5kNqG3hN1pRCux9eIvLEc1ZYz230wJcAFdxXgfN
Ni/D8W4w+8c2z94pBtpIoiKd5zDYOgwioI7b4hE+J/pn6x+sL7EOssh11kUSZjfqmskhQqh4WV/q
msVpz03Xg3i9cUBD4IywH0Z0RabfPOd5Ox5D8htrWHhD0x9VyZphfQmIE/n11Rx0aMYiKw4ObWDt
qmnvwTyIK0FrpTeG6wz/+OjRmPCs5dzHZriPqUnSprODHe1P4Nu0/EIbyzwaQoDHQXqfwwE7+371
GE08xn18ZhayjWa6aIof0HGYgnY8aXwSukEKt0SisX7lIYl9esYbrZBmw2Ysz+vP6yWDKQNFpfK8
p5ryPfY42pMxmZBBpw6mzP0L2cQsrBF+dwRtV6KnUpgDVvBpZZ1dj4WQaqH9Zx3R04VBeoUwTQAn
ZpZfJa6d62L1+dUORyoibK/COa7IPFTQCGuc9GjE6M0o0WLbD6E+Kf2yfrW+jEnGlmr9ElhIeSkP
Q2SmV5Ids+uUSrj/ifVe9UDuwDi0yItYwM1W3CPWan+EBNWSyI2Vzynb5rJ+y1av2iiwV5icqH/o
S+YG8W9Xyx2W8WgnzV09ufXOE76xXZoEvbzrEs0WxPi22PxtY30oeyqonYfFZuF0JOH4RB6PcZS2
yk9J4OzzmWXg7y8Sl8ulFVrRtn65/skM2ToQ7BfSNMqvURcSm1vED0VUfUn1mCQpqF62adzcG8UI
IfX3n3WqhawP0mCe2fmppQsPE1pwaBTFxdJ/bf2KfnR37ovbmMB5584pL/kQMhMIItf6BltnyKwv
lt4dLIsN1zIKup0vc2ozOmbG1ynu61fri5NMYmONZbVr4d1cxWAck4I6NYonkp+p512M9lgELTJA
v6GWhyAPSjyod8p6dObsDicQQAfGmF7qry9ujANdhO4DMCv4D7H3Xs5USXmsn11a872MWIazhCti
xg7Zfv3FDVuXbctE2SAUZMxXpFJt1jT2vnLdraVmwIUF6e+/v/gg4k5WyBa2iEjw4bzm+yU2ftoD
AwflFVsZ/eL/91eASZwtanWI+F3kHaa4f0hl0JHGgoBE9TVxE6o67eZoISF7RPZywsxK6iTTC30+
s82R7GdC6rjrhQidtLxkazhNizp559G+pvLRjTTxWZJXJTiKFetTS+va0QKiQJlPxnFxEIWHULkz
5vsJAy+dt7Aqh2NPklzfxty7quA58H2Mi/rSj3keMrfW/Ju2JfQlkOMTfB7aOW7PWh23s3Tsjjc7
2CcPC+64boQIqINkU35uB2aY1EPDjB3Wrb67bBOPRBv9gL8QLVRe1m/toumO0u/Ond7kDfyNXSBR
0o2LzY1S6r2gH9UxT46eHUi70BmKaDx5A0Vh2X+DWvac4AU7CL0LdR2P6KI0RJq4fk/SAzVPSOy1
HABSwI+MzxVlhVWCMxVThBhMv8VSj8+mlc2J7sFufetR/XlWWUN+k75TZBSHt1J0ODu4hEMqEtoo
63jOdjRn/UPIQUpzludIndZfOfcxQ2n9cn0xU3gS+ti0qjTFkBfRTrzR378fBknWjL08GT2Zb+jT
COzyju0wM8ww88JxXlxrIaGWVOVJ31z0zwCV1BuXLsRu/cS22xMjtZ6HxGg/L7alMw9RSevTE90V
iHEuLnzQS9cCWBtT+Wturm9xmGtyD/FK7NCCsLbMvW/BXL5mujyCgDg8Kl1K0d8Fc/wDCPCwd3XM
VED7cGtH2Knx+jJV9Nta58v67fqy6D8Y+6jfDT419/WdT7NRH6QUd37rPIR2hrqEq5u4OjfCmaEz
yEMaswkcxv5M+GZ6UfhmWAjTD6/mzzzBDOSSeXaswLYZ2QE26IsEVnHy0/7BKiy2DyEESPY0u4la
C1mODXnD5gdWEBQjuXOJDOJxM5A7ENfEMEhF+bq2IuagcRElZ1VgcqmoaxK3mz97lficdOqLyryH
urJ8kDXA5EFb25xt5y5LluVYJfi5IK5cnKq8tm71xekB1dSO+WxoG2DuosqZIzQGbY5dE3sABpR8
n1XkA0QBHVcqi4P0iC2K7dd+vso6uC8ztpMCvW0s+odkzKBXZdxn7ft+zMlGSsvvlOPb54Fa5YAY
vpmi+TkLzFPHeswLa+ycc3F2ARDs8HAHuyZT5AH3H7wE+In7hAh92ld2CvlPxVhmWRnHwIT23mzv
pWBjzCKVhUo3QvQtvzMjwYjgqAZojIpVmIC02gSIptcif6BbUFyh74A9kgUpl3X/rTQ/kFBhfye/
ECDDrFs8JWvUAceRN5q30DYefQoX+8RK07Mau5+Wz7q+joanqW4ljDPDP6yTkaJzf4KtQPOtMcHh
e8f1LuI3Ilm265fpFIpzPQNvybivzZ31aGWLcfAJISae1DXPKzLu/7Se/07raTq2/ANdb/fWvf3H
O5vXbn54y9//6z/v39r27XvUt+8wa/4k+Pz1L38TfCr/H75QHn5qm/H5R8mnK//hmApnguNKYQv+
xu/CT/EPz2N55ClPOULakj/6TfhpW/8Q0vPB+IFV9FFsqv+J8NP9s+rT9qChIf2UJITb9Cb8v+BM
fcluM62M6mQ240Npm7ugYZZH3JAoUdC89Wjh/+EkffilKP2Pos8/kLTXtf/1n//qiKxkbWm6SoK5
+ssRs8Lmvj9Z1Wnct2RToVmsXgUtSRvn1xhQQ/z7w/0Vd6g/IAdiciG5tW0Pce0fea1hZ0DFr6jO
WhmSJHr3hjvfqiV9U/Vy+x8fCiKssE2HA5oc7c+HGtzMwjWzUAhGYZ5m6U/NJ43lXnvT//5I+k3/
QaurrxpHcjzbchkD/3TVOrQvbeRgcwiM0d/7HnvfNsJznbLi+jfnz2LM/9OxlOWjIfBpsCJG/vOn
QsGY0+/nU8m0IXpBmjevbnaVp65AoOlb16heSu9sNR3SU7pJMDAe2I3vF1Hc//2n/itMVX9qVrNI
inxpKRvF858upYukweio9ZLnYBzMNLhXvY7FmW6WMd+manpubfc9IEju7w+7fsK/nm0lafK4noDh
6vzlDBiWU0rXKhlCRgpHojsLd4BqOz7X3fQMiYhqUXiXFMst8WqshUb81tgNVAkilxE/4Dj31MdE
pR//N2/Llo5EuW0rEgn+fDoQovQiIz/m1Nkt9t/MOSmXo1GoBfjhdT/w7VBO4gcJBjqNO+hK1KFp
Xuv+xovnzCSvAOBU4dvfv7F/eZnAvnJ7wgfC7eXP72tBqTHHsIJPBq33UzUIEkco6c0zFqDRZkYA
1HFF96USZf1v7i3WX4Gz6xD5w7H1n/+Bzux5vj1Q+aOx5MjH0aRW14ep3IQsoEQz3SYTr4aZTKdR
qW9x/Fo06H7+/tP/i/sNt+zfP/1frsqY5hGrft7BQn+ZXdt0U1PytmDVQr2S/vz7gwnT+uezjfTf
8xiXrm8LseJe//CJyyB3vJygpFNpVgdwW1cFuWM0NdWILjNYjvxIzMmQQZRBBr6ZIwMumzc+O408
df5A29+crzSWfs7ZfPUDxo40WEfQrqCEe6vCeOunw0No9s/sQZ7LBKVF+UlbaPw4eVNWK+lLT7cl
O/hkfdD+71Wek+bG79F/v1czid2UgcfySBHtZZ7JTSlZDrbeHSC7a60YoCkRtmwYWRLK/qFYELvh
jWes0OCiYbNOqGkYn21bnQe0gJGFeNtimxRh1OOKFvcr6cGwtaB/fhvb6QPiUmrtkg3YdC593iPd
ou2SFh86dxrhYtBtz/OeYnKUnvM6PM2BPLTJckN7dLLbH2mfvGWueU1RlBLrjsgA+W01DnvhJz+1
HVA7JfV4Ej5DmNBE9ELFk3Ta756+FeszY6bkCUWiPVQjq/NJfDdc8omRN/9UUXwUrnvfstPcjHwu
1EUn+GMfs66HsUmEAOdzvXl0arpSx8XSiSh9O835m8Ux7YYTJLjjjT54n3Gen60Yn5XZv40GH85b
erh83aYfugiFHeNg7PxuW1rUH3OXy0KDbz/nJUxAbmD69AcO/i5cD6I0PjodPjGjzH82eXvwG+hV
bngvoPdt7DknsjwyEbxW330KnshoeGcjtx4ySG9DPKBSe5+8SuKGpGLJotcTVLs6n/ti5V/qyHqs
SvoUgc07CbzlaZIQ53kI+97w7BMak+fgIdOBf++3/v4p1Un3qgrffIdTUAQ1yCNkt9PVNrM3fYhi
wRU16oGGCUMfL57rry27KN/I3ogPuDr6TLH4eZgq9eCm5o387p22IKclWYlJ/ja4kMDoGtR4PNAc
bLwyfJIlwhGwRM+J12hcFmMqdNC1hf1TSrWUFnkLe81nfNptwI6GsIQCc4LvRVdbUTynX3NbeEfs
c7pDXcXGtq0THSoDBXOuH1U4vHsxhxOSi9Wg7DrW6UP5nlt7ix0EMZgdwifm1d367l0orJvJGp71
czepkVzHbwIw/lLXbyO+hHG27/wO0/0EsmVrCxpmEb4xhvKoH84oER8Akzakr1Jes7g2Mc/YIxVS
tDzDTTZJdWibsqX7Nr9a2G7ugHrSSsrQNBOVotcwKmiqQ22yeRKlFLD8ksd1OAKGQ1PDxF20MQ12
+mcpwie3K8Q2cDn0eivRweejmm5+xlwpT9xuUbyONxnxnLIM7sV1UHs7A7Y2hhp4C3701g2sI+y0
1H3ElDrdS7uwJlxvW3hibngCINdMDKEqtLfTRJ896eYbYRvlDlKZ+R2KxUDinanLixB9nmnrRD/d
sqo3mcmtr2tC4t3SV7dJ34zaPtVx95Xq7DAzBwaGixVCMjMqEIzgXlXPI8sfWQJPHkoq0A3yuP4F
vz+G9cgkc4cbLr4UlBtvi9BZTrnkUBZHWTtQjSEfWq82tt5MAl13V4FmdJdN49qE1DQTytvY2BHh
dG8SwrDxabAfRxP1I26hxsXrL+PpMNIiQrofxgenmSBt9+WOXsQN8CGzS5VoW3nf6DdmrPfM9F8E
RgvpedVZ/h539a6kgbkL7hcndO7gUyEXgrOwZ3PrlfZIZRr5lRmNFynrs4s+cNdW+jFZTtgwoPcd
lGl8ZG5BY1c6+RcHo+jae2hqhMRHRb4NK/sF1zd406ny2eMnr7oYtXEKO9/7SPs2mWXuE4N5lUWc
KzXOtxWyuA7IdfGi+uSnfhyYefYTkvjJMDk13OK6jqDquTN/1IH5kkTFdjCtpzHwrzP4DbrT5S5Q
Htrt9RLNHdl0+XHKiS3Wg7/Px3IHz1f7nY2YAVUkxZtlpfPewjyEhjk9zGzk0esSGTUN5Z7wvPce
n+/eKRUgch/TDoxUC/fKIcYevMlm/LNTH8DOCJtXzHLxMWzjgwdBq/MNd9fU1jfVt84uWFLav37a
4QfHVYOxTuzMkTEvQ+OI1ATCxtQjlxMGFCsCROJqIYVtUpgtZHhxR948lGDuMBSVB2DN9HaXcldR
PxbzckoWgrpMs513teV1kGH9c1wUchPB/6LbGW2ZyGLbqPK+qBTkkYFluze/1173IHruWzPPTOzM
78rEiE2zv4QCQsBbJiPMPlN1kA4HG7iZ14nEpB0Pe+j0CNP1tSsz5tCwkAZi38jyeJwmhkuXN0T4
+uItjaDzAds2gM3WEJyhq0Rah+e61hv/8EHYYJkKd4QtjGl9XRPZYkJ07rBJ8iHfz4ZC4wDIsMpg
n5VOhIQKrgq0IgnwkSjqXq9lgz5Ktv37ZEITHz3MX3yoxC6fi07diokpEAX9y1IA59L3ckc9LKYT
o3Nnioaj/OxiSCP1ksvh9GQyJVa+jyoAV64AHFJ9r1rnBongPZuYttIzX93RNXf0BGiaL8SDl7GP
H3vkK65KtiNF8q5me3Cwq/zCRrPbSTskShCwQdf3d6EnnF0XFkgsq3iPzLzfqYSkF5vn4m6ZVXnS
NBecmcxwFgY9cxmo/uTc9doWU7yIzhteihruhgDGIBbv+5yPFLO88VsSetsoVZcQEMjXcN+b7qHt
jPEjko476qvVic13vEvG+LPXDuYVee14Z3jONY2zAF1AchX1cKyJzLoP68nc+QpGcydCe2dnEXpj
4pCgReE5Jl7nWBg4bKybDxlOYTHfiil7jXmUkj4G/AqU3Yy+Dil7djTrpd4zoONNNxXxsc29EsSa
Ye5UXM+7Wcz7MlXnJpL3REK8FDQBNu7XdU9uM+xBLe673tXxxhauqAlPkaSSS3e/ccQHZ2oKbJvl
Y6qAXTuYsqqo2kH3QS2bRfk+nr2bFc8llsZqV6cdZqq8/2BasFYct97kog2vdl5fa7uvD73Cb6K6
edhDrCJqsO5+GKN66DEjIpLpDrGM/eNU5VfMvBRvnfTZzxhF+c0D9YsEjfnZTDxRU7MlPRx8F8w8
Ra+A+BICbn867vdu4vFh9qN1AGfao3V9bKRFoCld7Nhoyq2V7LBDoK2d7M+2ASOFzgdLqjBloRWy
Mallx9RXzP/Zt09DnkIILaOjKzmgT/QleSKOznTkETDQXQQZ5iGRdxmX897x0e8vsw/RmsYhrMd+
FzapSdxqiT9coWRsEtM5RYDLRneu7yLQnETd9zyRpkM/t1g9/eYRllIK5qOad0Vn76wudfetO+PX
GAYtFe+2y4JEiC4uyygv2xVejNhEQFj3KnPnulFzGskLbHG21i36XZ/WwXHsnVNpEGCJNh1AYxTM
O1WZ0K2hlRAV4u+R8XyDu8Fw4qQSqsnRVdcdcQHEe0dBrWpc+mRDdlyfdIUs2WRqpatqwYVr/evS
QGAPqRNwO/OPQVE8i5ou/UIQUuyF8tT70GF5Khzp2WszcXTvY46j4v6aBXV+mIf2W1YbwWEOIabm
IiUotfPxIX2uFTlNphgOqdWyKOri8GgTquJ16qPnpvGB3Zs6BPFwr+b21ScSdzvnQ42mXMdgEV+M
sZP51HsnbwpZINJm3Fi9JDGXQQD1kcW7JYbj0PsErdOu93zrRmwCkY8zy3SDZbKDMXEzV9mbfmD+
qi6Buw5Lmp2sfxLM/xvmOuQ/+9PgaHUsZDmlFwWpSzOLNKtradQ83wXrLJwiZECBAYXoj0Yi8o/r
shXN/z6sZh2N/inr4G8H7GaSoasODfy4ycfea+KHMayJd4rkmRbCJmWNt13PCSqej2VRfuCe9AkN
18O61O0Stpme6Cihx8lNeCze0rB7RiVRivdu5nNDfnzzq6NeKQOBvxV4mWxMeVuFpeoYm02BffeL
w72Dm2CwmUiQ2i+SIBj+8wUfOm0ggTQAbgbApgRtBo9GRlibX/CjaoSbltc93dL0rSlYaOTAOCxw
EicIyV7T3EXe3mZjetB6jsQG9DTYPb+f1QXwG24bgbEPSBkKsCttDIsmpsFlRL6hdc88E3t9FiIP
GkYfu69Bm3xbcGc5SWNsQ5m+CZvzPy4tO072aUQmJ8gekTImGeIhdiRHUXByy+yDO0wPi+u85J56
IHb1J6YWbkvdfvDqhzLQU8xZbg7P6W0V1+A1K6wrff3i6G3ISFhZZRb1yaiz7GB5xCHjpL/KATqx
ayOfqT1S3GPYVDboZfaXrgOoNmCvx3Yl9NiaSn1mjZSXX0uqrngCqIqti80XvDtEt22w9RceqHpb
igzhq+hOBD1yTcG4rSM07Nt0g23+muTZzqvwvTeQcte33XvIB0orpNfLboEwj5OQ5iNhdyU6Rw0D
1WxtoZDSZ/5ppVNa+fCMiGLc5JF1CuX4LMf5GjcsjnuXE8/Kng0a4erxT8P3ifXuB9zsrHvyLLyE
eXmvyp6daTtcUZnd1mvQa2aP1NGcWno76PtqUeq9hd4fm7g3bRBlfd6jQm8wunkBonVXQktbd8ky
g3HmGg+mw1JLmRSrF+ahNWQMLv0mRFvufL21LVR+rxdTnCeYuHqzWiUACJxXN4E1b6BuLIS4UzVz
onXmJ1i3d8gkrlnaPQrKELOFGmDmX6bIQTf6V+uCohMO38by1VYkKaKX3SWMkUJGH3xKelKoU9l7
X6uB9OoK66tFGugG29yb1Fv0MWRJFnxay2/rm7f0M6eyGa/IS9+whENci8VPRJy7seRfGmlOndfv
z1Se9X6XiJiWAZ/G6iEAnY6An0gF62myYkUJZrqH546y0XnEcoYQtXzVN4weYArtvNTkbuNO8I1j
2TBIOT1GzUbHy9o7Fhosgtnr9R4rq/plrSYj3ZE86r8anqJ4JthepvZ81c9lQKvYCIv3ZmBO6039
ULJk7y26FSRk3dlAxzrVadZBOaOQwYYbSX/fsRNmBGtEl4wRtxwtkxw/PWsXXR0DLvOjAma5Xce8
J2uyIdaJdvAgP/Tt13RiA6JvtNWnIh5+NPXwrG8l+qpGS39SpfM2ZdFbYmEGTrdhq9BnZgW3GeNx
hhJq+uW8W2I+ti5BDC2zJ5ymZ8f9mPbR99o6LAVVlUaJkKf6Oei5ZcCw5L4cPE3L9Fl/TGXomjI3
xapTD45HMdM1uPa6cNm3gt0ksetF8iqYHbWiUDEShYAKmSfX2huQHZCfoMOEEQQSD4e13GqDJJIq
e8Z3cljGCb890x99AJv7qDgTRGNgqgSNaYENJBrmkpgUvYYCjQAdSDtj36ELPk4IQc+mqqFG3nXU
GmdaPUeLRaKrh/b6Qs4jxSkUlOD3cPXRMJ6jk8rUw6RxRJjWOS6aIzVOH1yVzfu1sBB9zBwisQLh
tdt6ZOCF2CspI+XttmKAQ74oBSoBvRLoe8tiZUadPaXqkZPauFY8pE/afdM/0O8+DNROlKP31oxK
QZgv4MwjfDh262v5LDnGvkQk6YGuAGk2t9zVfU5OIviYfMSpGb9RPNzXDZaunlZ6b7Hwy638czdY
9+t86AKbS9iws4/ZUEHH3alc/XCWjr1QPXPktDtoD6XjfZJKnLwOeyENAqYfzCcZEE21brUDhJlE
r14saoxDyZ5tngg6Iawy0Nt7nvdDHf5U4f9j7zyWI1fSLP0us0cZHHCotulZhNYMBkUmuYExM0lo
5dB4+vkQt9rqirK6L9CbMJIpGAwGHL845zsc3BZ66ranLbLdZK/69pb2hBuXGJ81hv9AKWQAOnxY
lHNFbTGFvXdawTwqSwdOhhwhGUwOvOHz/ZGFC1t/rutM464bMXTLrVOv0R7FIaeBHVC95SQ4dWXA
cCrkF2KlvCWryeAgZXKXQUwKo3JHe6qRqoLhjVvotmLfD2prVquN0RNOStIk970J21wlqbYSNMi6
WTyGZNUu8gZDg19fjJj/u+J47eKXJsBR2tUcMamV/spVJy733jOfbPxtLl6mmpeocbIXhdazjxHt
jX6rLdMmw+drOR+OyKgYLoEpL3LIvu5TGk3jh1ZptKpKm9pfd11y2/QlJlB/CWX6t5sdpWKC24W3
rUVr7FmEwcYx5SnpA04IWcqbR3KZL3nTxO6nm9DyKtB+pI8TNz8PxMoSjKcyee0SDx5fSo0M4/5a
xJmzmY+Se1Ju6bFDCkX+TQ72VzsQuD7bBAqmCORqfMXlFaVbuIgnJkoTCqOpeSg1Wm+/SGiiUpQH
WEEZJ4zkhpLgdO+ZsQ4wcp7vbYlNGd049mdVY+mbh9XTPJoyLC7M3ExIVigemDIsWFZnC7tuVyrw
NmTMxvwVCHWyzT7mZD4XaIbmtpgj+Xe1ZtCjltPDvZq7/6CUXuOqRI9NkwoLYqDFnH/pZsN/KrVt
FxjRYyCqW+2WPzwWjNu0OotRf4NLwLyBJYAfkJoWQWg3QxPzQEyK5LwnsSXVdQ/zIA9QVfOuH5Jb
lWCV1tyUq7LKt3U+vpFpQHHnRJfJe+wdNLclGryjmdKHNraRH9pzzb2Uo1QB/8uzQ8yPdpDDXndL
mgI1/vJN55sm83JDe761AvAh0sN+UnnZ97IiIKeEWkwm/eDy1prht1kOxq76WaaavQmtBxK59/DS
36bAdZZkfcCdbGrIkUG5zxNHw4oddyvCaon/iYzzoHft06hnLxmufy2zhl0yozJRfUzWcCu9UFs7
jO+Wka7hkxhLOH2Fpl6JAp8G61D4RDsWk0lajpnGZCfLI/HBqxbL7kbvqkuXpFA90q7cJAbZmTba
IHihrUUUZlpvUkHZELfDQx2Z+gm50iLsIL7qLpu50ve7XRD3z6o17X0WofOm3KY9+gBpJle++2LB
8rcyBO11qb03BW4ngeEfuJBLToCefIOpSEAPgLuTIDgPQGB+zXsXlxeYk5tdtc3mnjd09/8ksz3I
mqwKsiAMcGNwDvcHX/BR+0ZsmDjwXrD/+WDhLWrikfIflgqDDrjWG1xjj2hb7cP9wZ71XRZXDvCL
Yn/3LWF1fSCHNliPnYYfE5FdKHrmByHzYnsO8Lrbj3qd084HKLmyCwJs6jT9eTfytZn+lpcsFEAZ
i3VGet2i6EV2uD9Eif/mqdFbG2ZlHQY3/P3D/WsxMTfrsEp+ROh5x7QY97ya8tBkvTzcP/rTp2bY
moih1SEqSFKU+MHWtoe/Vstj/fCvh7JHn4hiKF53lc8IpxqiGlIcpkGE4ZbWtTuiVQuu/qrHzO9w
CpjRKQnMJ7Ib3E3vtZvBHIa1jqXsnlx2f2hDBHKqnq8rBv7rf/1B7PON0mRWj2smTJD5gXG/8dtH
7RydCImOLzr9PJvUDcnVGlVXT9NZ7pX6rU6EfsMoBfcvZzQY+rBbQAOfEiN6MW1VnWRDynyvYd7Q
Uj048Fu6FU2wzLCePOm2OvHHwwWRWki8ZxrvvbRrGUTmOJpdMlHcXJmPltCMxyhEMW0DE1qj5cxX
jbDqjaQi4NAZPdKVWrfhDTV/yqC9uvZ8j/tnQ2+JNRN+bdV7OUm9LU8n6MfyNplZeRuldBiNM6e4
f82hDWu81r6i4RoSvcAuc2EoBjAQxqXUi/QhWg20hnP2aNgx3UcQjLN5ToirW81m/D1/aOXhL4Fy
a23PgW/5nP92/6ibfwu/+5puA8AI5HdidkLiM/wWcJPzpulOsxm8pDqSKhYcMyLuAAYeuvnh/tHQ
hU8MzvDhlNzBnRpyWWCnXzGL9nXC2vBw/9L9QU+8f36KQxOQJyAsENlZuicqHEr3yAUVkjwlHpOO
d7lRNEDAU3kZH73G79g28eCO409uRxJ98uQ/ka9e9OrJAgOJbW/cwaVaG/NV/Jv6cvT0LQToU5XV
AW8/gM9a3myYuJPvIviKERjU/5a+boaL06rkaJmMw03lKRAcQbAKq7k+VWuUbgEJZTgGYV1rjO6Q
lPeRTrhoRDQ0CucusV3ceLOVMZ0PmsIvtlHSeqjLq1iQeu2Hq9IAkQITTWCFMi6hi7nI7Y0dPtDS
SVyEvzXWG0G6pd15ZKHxX9kg8zZx5j60cRMekxRZajTheuomDduinf+sKr73uJWtzlOQOBjucuvA
IPCQkpA/013ZQT/AqcIoYljmfkRoyKTLw/2j+4Mv1T8/jazS2GSey52z3Y9OSZbB7IgN4VsdxtkR
e//o/jUreAFFM+2ZHnvc54aZRBDh7qiJm1kYBElg6rbgNIn6HQ7e0YocbtFjdy3D6Hsa4ng0B4Uz
CEuLCJoXI3H4zWO9H0edoBQzZfDQByc/cg8GWbZLu/FB0XgWQzo72EtanjxF4x+V+g/flYhZj3Ws
78JiePeq8nWymm8IFf0lVCcyHhhkatQhh9GghA9G88VC4AnlVcWcJDAYcmYYhFQx95DvuoH+u+vq
XxVFeaPSdgsktlx/maWGS5RI3L53rX04GvZaOMjI4KW7tlOuioQ8B8+pv8dW9qO23R80JlB+HFA/
bfBjqHy4UQrEc33LA7wTxWSxDxk2gRbu5x8A9/c2XZYul8QQmts70z4eKW5bF5sXyovnhlhxhizL
sgs2EQcyCaicbZW3FKZzAZy3SZT9HqXmm5r4T9REZtvAba5HxhuFjBqFlX0LygCrV+g+G17wA6X8
D2DQzL0eo8QG9RlQwaFdh3Kcqe8kY5wm8zBVBss4g32vnamNNc2hYmNjnLIi+s4pdE70kIxPGC+p
U5Vbo22vRlUS0DS0424CcZcpDYVr52NXjrCrz0wddnHdQj2SVt6vqWbVabKZgLOK+ooNnK33KY/U
2lVe6Mf5xwjnRiCNnztHIU5npywHkMjs63y8i8u42GW+ehR6R4QK7dN9ohd7wdc8ChruDZXOhMXN
8mVj4LXq5pg+q39Vno79Vp/JwYwhGp8G0lxaNDoGovAF3kOKTkddkwocmp18RJ7+hMie5ISAnhns
0jJyYKl1zAXAL1M1IiVoGQulUfphVK622MnKO/xnvY2cJWZ/kIJ5Ol0BsiacCIYp5J/0RfU0BbKt
GV+ZsHBh95kMXEABiUktBnYkTpn9oNLzaWNSbmcZ84l51OSxUGuhGnshhI6aqpsBRYTRce4M7i8l
sCuY/aQ79PvAoJ2l5JnHwvVliG22zBbNZevTbwP87bvxyzZ5E7QxNaHu7KICh2DPtKeIbbGpqzeS
pD4GvAxLrZ9HB0DgOK4p+SHwtNrJRsbyn18U8SdyqHTnFwUNqXCkNesf/6zLC4jldBmJ7FQmoFKN
R5XQss5PKRoAtjjHqd8FnloNAxE4//l7G//mewOyM/imAgGU92dqaS07C/hHme7KeeOd+fRffCMR
vlqMGTTDuhS4JmzUIuMgXsEk7b0eYgBdGGtRHCCI4ZWEuIGuZWwb8gy9/SAZ+fznZ2n/RRTm6UJ3
LM91dc80WRr+UZaWK0hK0k5427g8y7ChQYSQ0y84hmkmoaojcME+W9qEKYDX+ZglY7iwv2YxBzQ0
frCc7UibQvijI0Zr8GHOvZybov50ivyDMIsPQjy/eE9spEFRFsQh8nlADMX1LkEM9Llvn8eBTSUv
1fd4hCEyBDSFd50GbcIXi2B75aQh/gsaefBJ5TbmhhtMwzGZn6Vrhsay7majrUrPmH93/UisUGZ1
tzELP0ksfHjz7PQ2N2zMeT5s1d9SVc/U7W/GPGSMbDg0OfUt8dATq0dljk/pEO7+82stzL+IY3mx
wfRCtnZIAv+LYLUcokJzGX3gOkzwyelyjUaV7nfWm6j5JJP1rIrKyj0zmm5B9C3waOgYF9GBmRn0
gtsBE2XXiaiM07ImRzfqdzWmLaxskpsw85wpSx1yJwLmJ8rrbtJnAVyK4jTVXrbp9Okrm7SOw60p
NnY1QjSbfychEwszCJdZ+BHUGkI4wbwa/tHHvFDMI4Zkcc/Zr+hRdDQqCzOj6oINujBjA44l0zfG
DIVi3GZzC13HzbUPWUwlAihCVqTfnYmOmJ32Rzb7iQHeL8E2Ir70HbLtHKrC+c/DlIf7vrXVPtO4
LzfMHDTREL6SNz8zOLRsGbLMoFIAdt5H21DPP1qDcWNm6ls3bFh5EXyeB50O8saZVyMR6ca5/tKM
vMAGEx/JaC4x1EljyIWGgZ/a8prbfdZeasVFOsk+LLVPvB7gVgirXBW+9SY6yj0fIGcTJzRYOrqy
OqiXinXvIscxqmUGdLe4KjesS6DixJiePwwzHg89sqklcOJXiz9kQ3AIiv6H7CHM2vnGl+3ZLJ19
OYsE7Ij7BIS1HRnr70HGdT4/1WofFOEneNgbSdfdA1YonN0t8cVdO7yaPhaaAb560jfqAPz95W/e
rv/mjiIswxY6TgDLA778x6MhaNGYSK1Odub8I893A4evUcN5v7TmmDvQS0LcYShysGkX8/JuXpgV
s5JOzhqGqkn/Rr/7V8W3Z4KhNiyuI4OJpPGnp9SMdm+XkYh2qRW8lVl8pXzez6PvtCerRI17f1ac
FX33OkuvyND58PXqm+laf/Pa/JvD3fTQWxtYJCSSyD9Lz9uo7Xw7L6JdA9If5Q1XFTkucQ3meUbT
ohT/qWjVusn6aSv2LwGS83qeb9izfgw9xRJTcE5aqfust9EzBB+YINSxy6gc/kaJ6/1FJg+ZiTMH
hbwnhCn/rMOlwJaswftwNySxv4JqSM58tNK7OobzbszL7Ds2i8hFi18badXH0PD7g6NLBTOH8Y0X
ncYk6tdt5GZr9BNYQOdpFI5djl4ZrZizmgt9JsYWrfdKGAuCB73PaB7zQluUnVeDOBlesjEuSBBD
FWtkxDn7iYR6ZHmvHr2Qod8M9aTB3FjfZ+IAxbj7qGlnJOaKSZ+37noGa+m30mqSXVrl7boE7LXh
slg2KCtf7MzY2Jl3sXGBn70OkvfI3kIzgZTJ0j7EisvGrIiZNIQgpt3TvqmyTglg7Biuevr3MUWs
q5nAC1sQkYgncmZqrqc9Q+b60rlHhEZ47WwO5CnPn7wQbVRgZiOQKW3v6dYVL/OXVeh4xs2dH6cK
DimMkLEY4k1lq3AJhftUeWV5S0fManbCaZWNzbBTUfTZ9FHxW/Xxv9aov7NGCYQMvzvn/mqNin5y
6n/kf3BF/faP/geDb/xDCsNzBEwIyzV0k0r6f0j4+j+kzmVkSawWWKlsJO95oZrwv/+PdP8hqDah
5HumrTOq4Vn8yxYFqVA3ndkU8xtF///935/DfwWfxfW3Cr7+0+e/NymB3f1jpY97gXZDmmQeubqU
ujmXdL/T1VfELDYMT8VR88VTo6ri7E8dk1jTgmDj/Rjwfh/0FhCmkzb6usCi/qCqEabmxKZi/qwV
hQsjwXscUyUfQSF8r4qpP94/s4aUYboIs40og58y0z9zo34sNE2eQoZby0mUwC+YDByM3l63rIOP
gPusBSszBEKzcn20MrEzq7y6DUP3VuKrPjp2d6tJW38w6B5e/Jg1E/zD+kC2ACr4Pnvgtb6iEBtu
uWOj6rR9ViyeDlpGtZl/bLBFWCjWH6TBphF0DIOZ4FFYd+tGDgPOqhEBTj2VXVPtMi7pjRl20O4G
kT8RrBWygHHJX57DVlH1sPdyTPk4cfCSPWRfO9/QniAUUrnW+uPAoOQYWRpPuvppA6F4cjLZb6c4
bVdxxiKkMsb3AB7C0oOYCr/JgnaU2Yrqdjg2RjizPGp7PcZ695QFUCIr1zu5LX5wUN7Z3u8A2vDr
Y89l0pu7Y9eshF+T7ybi8MQ45qFkX6zyBuZWo3WXgjlAKYP8E7ocQbN97T25k70EQApbnfSjRZ3E
+kNh+PbqnugZdejlcWp2J7uxn2yCNoFHZISW2CJ/yAuMWE5mn4Zm5ICK3BOWhEMeEi/XWkznC/76
JXZWnRaoK4v3fBIaLouYIGdDwxbNT8eSIrCv9sSvJbSCRxykyTlzOqLidedm9QQx2UZzQcY9rDUT
BYLWW9YjUtttZ8UxUCrtPR0BDjeNVx390WXvV73CiCqOAoD4kqHpra+8fgnLslmMXeLChCD6h3G8
se/coMbjDv+a0JWlHHVxrUGQLBFyoSXLCVYYTd7bZf83rfWfqw6DDhF7HkcCewfLovD44wXn1kQ0
+GpSx96mqux8uhHEdCdooKD/2+hc6224t8zoqQkDsc+j+k36BKOGhBKzkUDa8bsD658nwu9PAEMY
83f8XbPPM5K6mJtarJG2x0nwx2ekMcopIUwFR0IF+n2aZMCfWNks07KnVMzkXmeUwTVZJ0u3td8z
oWuP8HqOqhOLyjPVNyJw7aUPzLpJM/cKnY3RYeYH773sTzYtPMk3/ZvD7w16Uhw8ez8Zr40rSfzr
sWtZxAkcgAspEojAsUuiQg2fh13psmv4FxBaz+zSV1UBMbyZUwICu+xWgYfKhFzunpRlq11Ih8ax
sdrpwRnjc9dmOwB6DlZ/ZIo5zPVU2sewQxuhiwaHkgqGi9T3jelnPzTqqpXua87W1sKzgmD9HLTN
aRQh6Qi+4y5dvWO4nAhzL4V9TjQRnKlzE9AViHTbMmzOmULBOmrvAD/Gm6vMtaX018SI5akA82Eb
mrxOCrirL8IlE0F343mwn+LSeAb+UoDql6T67EXQ34bSiHd0OyGtLbwWGQ57oTmkqvdfmW82W2aw
L0LZXNyRQDdgarANvPAyzsafFtj7kZ3ViRhHdHzZW5Y1AGP63FrL1GtWrIw/PPpxEIyTvU3a9ptj
MxklIwi7Xw/NJvPAcTddsHBAxi/DJlxpWQ30eILPUuMlcgM0iCoxwa477ZoKdM9TKnZkbhK7gd4c
r3zESKgfTsNEwj2Z8Qh12gqftyMWhuh+ESE900BQXjThtBQikGsjg52iEywQWnFxpLTcQaKpMci4
QBssYuTnTS17izcqUn2r2cyi0wB2tGQDvGqaSVvi2mdeyRoRURvXiLK03UQWy6r2x29dGOF4GeNN
00n8i7RuUM4g7bHIMHxUEEjTPLT8DYt72gwJKHQan/mZHkjVeJLMxuHyoXMEZ39JJywcaTuISzoH
N89ZWQ7gEGr2hkmjJ6ON4SP7FMZrV42IdLg6lvrow3tXpMKxgVgahdccQ13fFeTcnCzfQRYQg6Dr
EWa4aeaQb+hhF7OA1QoPmLj7UrGQ2KfeGFMa+x+WR9ha4AVLVYpwSzdsEyvypLW02GnoVGdJv9hm
XnKzcoLiEErmXuFtPfixGCyUIBHN7baDrNZFWT/XjRhuLvGijsYdwCdg5TzOjCk55HtNsrgeSuvJ
HIR8wDxZisnc1ybursoATzvxcyaR/0x78EoaGNxCM98yfo3WVVwUpxHbrBiWJNQN1xR073JM8gsU
dW3lG7q39vPoleQtHGd2yeWAfXAVx1DXnJBxRT1ijCqx4hSzqSOsAaBpXZTDfqIWIFYYEBX5q1me
QMrjLlUNynoKFBUyah+cR+kjNQl0MKHTDsCAWI/j4EFpLl6Cbvwhy1btpBlcY2ayiwapDiSR8Taw
cdtWMn1nKg+abD55qkm9h7pbrLtQm0fV6rXLvZcadPBClBPmi5yQ+35+HQplHXVEksS5gmyHSrq1
/Gen/c64BCyFuDY6UDxUpIgRWsBbAMpdJOjNOkYig7glOhUh5qww1awt4b8/y4gVlPkzm4yCmiFb
tcTmSEt89VHGexH9hlWHvwDn2mtvvhhz37+GttqJPAYY2THGoI9Z3s+4MiE/V0mKjNoxT+XQNcex
odcdkPtnwoKi1Kv3ou/jnZYt7RLHgtKb9zIrqhX0asRwVe4u4s7YJiMzVm8khDWer1xDjqw37Gld
9njQ/D5na36zEBlsWr0mYG+wLvC3nc39iszmqIsxLC6Oow5lTUGlmHXvwGFdCiJDHjsF8UlO6lQC
E6bHHyuU5YGNFrH5JBe2vmRtC4uuBY9ilBdfCfeKWM+7uu6IQjCAtyZ7GKmd2Z7GFvK7HKEizr1i
xYZihC3o+mZys0ftKMuxPqYBJWwRhfvGK8elg3psQfIsmfO29+ynpr3LEUOggHRODCDQxhgrJyb0
Iw9y4wyojB3TFLKXCTUWZBD0Mhf3Hex4azO2zlcPnZOZZzLnKET6scvNTwI7412CsmItBbmrthc4
GwvuzIqqxIcWbuWHNHBBCbXBr8RL8scqYV7uF8UbUOP4oMz2Ea4h4xEOk4tKLeMYkfCOPKURJ7qH
fSoHsPEEPYmaARkMKaZcaAiL/II7Jd7XLB7MLD3UqeGv4ckUx0ZiyGLn9aFNLVn2NsaXdnKCqxN4
5xFNBmR/uz7NyxwGzA03o4c8HMZVWBvuatQxAlWttBYT6lIAwiNWIlFeej2szlAeJLDV/qNtSFRG
Ml6vu6Yx1laArjFym5PNmbZxuz7GL5X0S70j8ZoUqHqVuSE3CAlIEnsJP5vGxSg1KHmOUtC5Y+aC
OSl1Jy3uH7Uiclb3z6CcwthyymjLrYaNOLfYp9QIiWQhhraCerfNgeaAJRkWvMcSBhSc5SIY9tD2
/UcGbpYONNJ1/W9ZiTR9BG+/aQb9QdcR4U0xYqjJcjHHsjPusAtApaMt6WqsFnkgX0b1XrITWhfz
ARvNR20bxGzoJ0tfelxKe9GO32Etg413IZDKUmz62kB4GNeEZVQtt3iF9yQMb03jfiZkYRwTQxPP
NbqQForlKaWkpW5Rv0RckqnsiEtpimeeTrzLk+hzCPSG+YG1N5OQ3+AABj4Iqpe6FIj+ZDPPov1m
21fIo7v51x6hzbmggXxN+rZccRTpDGDQh3uXptL2s19TmslXpGOmCcNxq/NeZfrJ5iwMUXMm3Awm
8ZM9O3p9t9oyIF9rXGRchARmNAMKFF7cEThe6uTajVsXCmOBdlO/6hy7OzkxG4FXNYtTUmdvedkb
2CZ1rCL7cQqr/FaqhDvg0Mp1QUoDdWdJF+YNt0gHKy2YtlzMlI0BxETMAoHasFM0XzATrT2iSCOv
aK44aJAw2XG0CWeByf2hzfVfRRzz17WQBkwFIww1wPBddoxb+F0j/8PSmNjmkbe01Abpz7oGcj4G
fEnbpmZk09hWcfqtgVSRM91QR0WRheuJWMZ9GU0Z8kB8yBHV4Irdbs2QyZSziH7YhWQlLGLXCHad
3zykCkVgCVZ0xcCbrMyS9PRstJsdA/ZP37e9pdZ1PX8V1ZQNqXMPPIAFhAEKN2rLt/u7kkya8dr1
4SnRrQevrMprWM3y0sEqN4Y1/AjpkJZxo8gdUrqBGobKu5Rjyca/+mbQ3aEiAGZEdV0eXEjnwORs
+cEz4+k1pKIG1PQr0LXZNu5GdKPpGG4mk9HdfPSTeo3hoJ0XOEaC17y3aUPLVTj0PvctszgWOQEy
Tl6C5QyL+Z0+7Twt++HrXn1B79iS73dR7n7Uk2ptJpTmrFhuJqhhZBLpMdC8n0Nr6Aepok/EmT9o
cSVL1crZEe9IYobrruOSTemgYsJBMGLAATKT9578ErC/7jIwdIebHJcyX7e3qsHRYfstqWy4Fghl
ZuYHTcjsOnHqWuOHAKGkBdJbmiPJrW2J65HFzsR2As+ME2HC7kKJi0GntrJcosIL22Ya3RlISIg9
J/Ms4M6DC7OuO/9kveMz7S99Lm5Mtw8a+bYEC+XBRgcYklpF8WoV0bD0c1LHJuWY2AlxFaRr87Fo
bHcH5XXaFsg0UIKwFdfgb4AlH0VWMean/OBeYR5+Et+qX9IuCFfSq+xVbnO2G+20j0gCx8sQvFWZ
q56gjT417ojUp5qTs3vnZPJirWnwDezyAXy4WU7lBDHbeCm/+K1Eh6pMxCqbA2gDkm4m0W+Klo2v
QQTk3gqzR+KrXv2osJdGh4Q8tuerwCPBCxDZuPKy6oef1ObJarEQ1NI5CkzWl2bXEWd/TnsSgAp4
tnB3tPrEhuBctD6Zqb3zAfDMebR8I8MNOO80DUs/69TcG5L4UqCW14YowkVUq5BIEy5vM4vkK1Xu
UwrD1THUfsibCzVAcnItKN1R/TAKM0SymIxXnUGOgLZ/wOtC5FuOLIb3Jv1/erYyVR57C7QrgYtH
q5LWWSTgCO7VXG74qMri4Jz6jr6xbDoHHGwkilC7rzPdjLbOWHsnHetaH7vieH+YorVCjf7gh/h/
VWygWm6KJYhtfWfnNLWx0f9KDK4knNcwEaitBivUbn1OTGHP5nBbz2O3qJwHX4SsUiswvPEUg3EK
nj1Oiu6oCvDHvpsUnFN2eIyGODreP6oEWZNdlB482ZB5gDYZjXdRnajQ3J0pxEMU6fGN+WT+wMaM
Do2DYBnEeAcMvoZnof0w/TgB9t8mBFeEamW2NI+kdm0c1CgPFdKsk280JHmTNkYtqoXpkVIfxia6
x6VyYxBx+uQfFFAgCMlN7VKixz8nO5aEiefZjQEo4T5jK9ZGowWsU5ZRhUJY5v6b3zZYisP5yspt
byVnQH9r0UZ0TgV4XBnac5/k36h0WwROI6r0DLUsb8llSrLMGurA+CCySc1OqAihUpUdgVnjRkJI
qxXkl5Bxbi51TxEo6ImjGxrZQz8PvbTBvHQDobNEWAXbqA2i5wCVCNlMPBct0sNnTunpNBbBL4BN
kfOkV47zFFbs+TSRo/IbLbVUBAdsuY3Hj8VIpKVhdke9SOlUFGfjGK9mBd47YlZS3yyLAFy7K7ZI
AY1r6/pPHR07Aj4v3sEgwIgwFNo+Sdz9/YeOzWRTBCgAR2WcsW6J8/290gixpxvGGG6U1xLr8OI+
hCwNOzlOjDJW4NR/+RD9FtTJ6a7yyX3xAa3m/ZXuaxFMZF0Qd6ngB7sj9bITrxgGUgbXJF9XL5Oj
ppNiGkDQjX3zQTIsK0ssZKHpG1F58lSdm+YznsLiFJHnsiRHGNu2ZnDjVVm8VZReKyuKnGNh+Qp0
BJB2LzgDdFgwJUxOjhFjnnMTfzm0A9kvLpKaMuBHEhEwQ484L2Ap9TOmZfYYQ9LsajVdEAxic079
/sxKzF9KAHaEfWEyS1GBn009Llc63IEVjIxMLiJkvVPn3wAKuqdESrVLOdC528I4CCfxmWdeeaz7
NF2FEW1S2glt67fmKo+97JgOjc/YlWCQni3y8f4gC6PZTn3/ZHWGc+x6Hc1+NrS7ewHikiAzBSpb
1fWA+lI0fPNJ7Fn3BrC/IXLPDvgtVYqZxWKFBuaz9PIb5Nhjn2vmkhP1IzDZ5kXMxtcGdygI6bDT
k2BXM/QAqGi6e9Cb2Q6Qj8O7u4s20rQqFkIXDGg1sInqRZXAj0TvveTZ2UD1iw4sDi5ZLsTZ0jBq
Dpqz45ZhIOvnBK2S2r1ORMRR77qPrYM1G4ZncvKmEG1RZB4rVT6o0CqOwPq+myUh4q7Xk8TEGvTu
OCXejbCi4pmcRjKAaCSLOqNvbHGJuAx06prmVsuIgpJNjg6RH78emaQWdvER1dNngXtw49XftAHx
KBiqvWlGZz/Qq82IW2SRESu0jGN72k6FZi/HtA13U0FYKir/O1yCvJ49oYLmqdC6xyYPo7MV5N9D
Ik+pPL0Pa27xsnSZzqX0QJQXr3HGRiFeK9tf+dzlD/mxtnpmCjG9uqwM5k0+b9osALAsGWe3rGo2
HDRoyTnGoVo1GKkj1veOZVRb+jhj46KLX/Wptm6plF9ihH3IKCEUF6b+HFhIaOuSFExVFoSqz79/
SrcRi9JEWoIsv2ldk2/hxdAKpV28QbBO3Wy+IixpHsYsvXRMQU+e49LdB8ZpSlkvwNqW6zKtzfOY
uxvR9nKrebmkqWCQqRKLmQkuXUQI2NC4Vz6w++0TkEy8juaeSnC4QvNflZoqcQMQLUty/Fdv2NW5
5mSq25n1zqQTFwPKvVDvrUMGOEe6RIoyS4pXYc9BqFqHo9J0SefN1UqzcrwgLgjtzmdQWUbmM1jT
kdRekmBjLQyXQetUZCAauG7CLW1CjzUeMZuVxGoXjTy5kaBf3esOtU/SgAiYYlLpRIe1KfRg33fm
dzfRp4uS9i3PEhCuevBqhZbFr9bDwawx3WsQUsMw8n8RqLCiH+aepWdqN6AiWnpWRRZxzphrwbBd
Wyaxw33XZrzkMhn+cnJRnbQ00J5aljt2gdD9Pkxp/eo7a49bOSTdeuqIukW5toBigEfJzglEe8Xp
KPck7/YED1FaSbv4ZaroMI54pUERN6tc05yDVTXZSoTw2xC/zlNQ5KKBjyytENex8kJ8U8STUM2g
za0Bz9uMbWzJfIf5O2TqKqxXbdnna81+T3pE1HXBuYM6On8kd2ITlNaByktuUj8mjqHLevzmjIJi
IYnMrSKkcB9h0/XvXmM9F5wcU84iKvbPJvwAeDHBCtcEJtuk8mgzRfnmGj3mQg/QcA5uatWRLEpO
6XNTCtJbZRMdhxbFht9P9oH36feBcVbEFPQ+uTd5XzuSwEiziW41iUErb4KY2NDmeoURLokZ8147
z72oZKJ38FmFd6rXjm1BavZ9ItGanOFOTLXlxsgEjbTHTM/+i4z5OKrtnaPD5XWxWp3cCaoMnuxo
10nTP8D0OqHWo6lE3PKEvMZdmJWJ0d0PIHib7f+n7Mx24zaibv1EBFgsFofbbvbcklqDJ90Qdhxz
Hovz05+PnQOcP/KPGAcBBNlJ1C02WVV777W+Fb/q2Sa0YfSrnRJ1fXHXL4iDH5DidxgkObTE1vTs
VhqoaI7a3OLW6YjwhBcTdniJhU55315zSUFarD0BLF++k50UfzR8q7j665fSMT47xDOtCUoEbcJo
eaygB/cxS3XXoS4XWRxo+QumnzyW7vAOVMWjm2FTPTXushs7a97kOnIvtElv4WiX5ymrm6tGB2TO
dXReUufdNKLmUFV1SvdgCp/1mHxh//9RNZ3/mrFyMS9p3MDmRHnMFhvkcDzlb6gEtgY2JnKIyrV9
5FuHmrnpppa80dYd5Jd46f7KNMU3pyJxtlInCmy8zIcpI9nNJ4ul8HpvU3QCnLh0ip3dEiKYTlXx
tpjFubG84kQOLmK7qWf+GzJizepKfeIIdBzw0ezGYQh3S26GD2nf0p+xEjDJI2F7vre8aUITi9Rn
bIBH7Ii6ybt1afHe1uM+9kzrrbF/ao+ISTdyzduSNld/TPJ9Y5GojOxlDYKlCyaX7hM5XeFetjXN
DjFKAryrT6bH7UzsIxPNHq5tNC1f88bR4K2/SrgcbKljzbi2UDsxTpipZw4oPmDpgmHg2UR4k9LX
JKkeYWHHOJIpLTHo9i1yuNR5bk5fkJz+CrOFcpCu29Ubpr3JUvq1rK2XKKV3k5V1vFtGNhY+IuOQ
1Im+DcjjaR9ceTrEQ5ogPA7DLtuDFmpOS0LUdL6SW8rYeyEOlSzYwYz2yLPrfTohbE1Tgjs7kM0u
ysNA5Dk6Si2N87DGCN1XSb/jhOmUCUDysKm/1egoId0tY3D/t+yZzEWhFad2eXWMKgsqho/beqGe
sPsNGZ7zU19QpKV9dWjUfAM/M5xQjVsPA2rJlNjzG89hcuBRB32FAwEIaf8pjL83xoxISYQ2gkKa
JtREyO3psD7YaqZP7XOW78sYZxXMgC+q+jnHUcqsraIJHtoja0QTX6I+btj7i+lCPiT+wMZ7pnyj
CcsIcGlnzLPFYj+UDjlWCMkQq6cGT6NrugR4FlcSmjJGNgiHkiXlQNK0+gnYubya4pflw0Bax9pZ
ygnfz/q3sEvaV2/8gt725uCW32iWEZKXvb+GvKP7nSzeBu1S90rypH+hmXMz5uXn2JfdSyR3NPD9
QNkNAvDFosUo0l+4lJygbeT30jLfiOIFC2/62T6YbASPs08M9RzNBA5P8gky0L5D7noAg/2Uqv6V
ZNlTSvGxw++NrJ/b3CGYN4wIeo8NkTESppRoFDW5oR86aluupd4L44jQzj1PmscnNsWF+ibhsmEX
qfCxeWWhD/CH2nB4drO0QwIA42Aeip/CFGQzctxhlOKIZdyL0psCUZjvRHuFW4bv3nZKZx76ZGB8
YOTkztQ9skAUuXn9btSJxSPD0cXOSMJSQPzH5moWQErj2PEf7t9FkXHN9OifICj0ZiBzORzRd3wd
Iw8jB10CJQm9cJo4YrTPl/t39y/Gos3zYBlHsqCjx6gskJl18c+GdBwI23kTP9bheNLVMCNQWf8O
5nr8OOoBbIrNPsG0FR2h4wgcKG4NZ5ET2OP9C5q2aN+jx/nn70KinPdtx4TEtSdSziOizjn6L6co
Km6Y4dPH//f39++ECfRmGVrCuNw95CfaKX3tpWflVFfb96jQquZvNnKW2Mad1zNktu2M0gjSgWxO
fj6Z0EOPMJqGcNDAA6bHkpnkjtnv1gxnCF5XszXRlg8GQUA26b6BtTQtuagcfs2EfGg4xXi50NK9
ZrQmr0NSB8L0XxyHeOfZTtKjxYoQdvT76MXfCq7sllgIDs75Y1LSIZOh8z5SeW3qKvkERPNXOSaf
JUI+Kn+yL2hNNv5M8dzQyulmiWw5of3eEvE6MVopQLx7FWEYVcF4evxZlt8cZ/guGP71USuOY3Ow
BO7L3P2SE+CUtLHet5Fz9WeaxdR2nNqcnujqMnrRzFEz5ZJs5DfpdqFzthFUceTp9sRtkGHo4xhW
8bbKzO9grvQmfu/FD5d5EZWUjUNxcndlQ5CRGCLAa2n2KK2ScKgBxFLZ5xBQU1WgM7HEZhqOtl1N
T3aLb8R2vi0iP8+uh61PFEgqPPc5d3JGvHX7qJZhT9mKEhNKC701OywYR/vGKQzreDX/6V2s+ueQ
lvgWcTsW2bx/NI4Tyu4vUtUuuhXOBymHRvxi9PG6/OoCSV81DN9KXCfmXGqWXaJsCVyidawg2PAz
zXytCvUxM2aiIasf+aCAfCl4IcNSdoEROpCOdrwPFRA8NZF1CJvmRzb5BU6HeD1IEwbtC0dsRz+j
bbNnasV5uHDzwOo1pe/6W7Ty5zKGsBPsBdW7evVr7NdL8nMSGNvW56I14y1onGRj1+5fC1RR7BRZ
fog9pO012MYifGZ23KB6JlTNzKZm77ThxZKg+/qI4oxcqC3ymxk/uXrzGBP5bkeLB0Pq1o3V334G
atRlaqqjtaEnsbP0iEbBzx2LSM6BDMuDA4FlO4+62pl9d+a/fh0HrFuwdS9WOvsbXeqWust+jbEZ
b4SjzV2dDrRAQSpNqv1iVdlhUmOyZe/4W7nmkWP73spMcIZddmKFpxkf7xHN8gmUAiDc0iASVc2+
WNTeQ7R6kIb77LsjE4UIl9UA+jMaonpHnYmhUd76lu6jHZaBhHi5MxUxGU3yt7tCYTTUKYaVYD6n
NOh9HZGqZGJid9uDpcon3JFb6UwOU/rC23eZ+c5Q8hvXNamf5GRwgyN93lYQ0HZmx4C+N3ZMrdlj
KtootbZXvxSneoPPJ0QSseuJ7p2sTJ/iTh+pOUumbIohTE3TPhssSHkj5CkMMeOc3jRoUfY/JbZ1
4/sBHTQ2HGvl1krdvjoWx2Y97MvUBsCTVMwNbR2UGvbisoaeAvpsx6hlQE9aaT2xVUQukcwt8bMN
5Dpc2Ak5FETpOWRvcTsnyJt2qVdvQUg/V15qb0MoDgS84t9IGOvMvWGzEJbMykr6W76Qj4xDsfKJ
BScNauzN6Js/upzQAtFwtM/anIEwXjSj/ongV26Lmqb9Ai9+W4SfKt865gW9lBYQZcDA/RUfErHG
+6Ky/yLqhOnK/B1l0/eMFW3jKlKIYgQ1IBWc/Ria781My4cOxqaZ5Gf4ZfHGfSt6ge0BQT38pqPr
dg9Vwag2dGjEgYbFrFQFaj1v2qPqTolDcMLCId70xuww1O8tkpft2EFaahb9Oo8JEbUlSsoKWKNK
+FAd09nbOjtR2H1J0+yHiAFJKBbjsp13BIjFByxIb/N0aWT4zWIlCmCaTGBa7BeTdn3s0Vy2PSrf
JPuKuySGYWX9VVfR55XSmPpYrtKM9BoSod4Lv/jbHXR9ILkCWtspqttvhdNH5FkPjBqWa9UCq6E5
RDOinYK+6NR+MIab0EBVUiNMwLqYP4ow7YLcZm5epxW0Pucn6oD3qBrGk9N5v4bF/xvOgdg1ubEf
W8/8g6Xorn3/tzjNdSX/3G1PEmfRv8VpTVVIL83r8IwfOwB896V2amwQJdKreCRQxYK1QVtijeDt
w12WY8wjADOj0A+wCSc7G0gEYkknPkScjv5bOyc+MP4tog5IAkHX6yDyJfbtAwTbDpfYjZklnPGo
yVO7tr8cP+n2bmzvaNHTz8/9B1/2ydrRgvHgxe5+SQjSZDBrCM5lI7mHRIeIa9ejRLXmlz+8wdWn
9/HqOS5vD3cBS6H5Qdo3gOrrtR+FZ5syL8JUw2miROhOutGh4Y0DtBknQGNMHO+o0twhEkdWj//9
Nn7TGHOZXNPEHorYGDT5h89QYCU0IqSHZ9Q0DCmWDLikE1SFeq8cDp35+mHWMDDDiuS6/37p9Uf/
+wJgRfP4ZDxpCs/9yLRvIt+tUQdDWlhH0ppxITF53k6NeHiWfPQQEyLH1y7stP9+YWv97D+8slCs
n9y5pmOrj1444RFRXuaFYgSVNE/Ivs7daAR+qMWxi5LDPAJPEXp6KxfvF6zcNvDsG2Z+TnsF9sHV
uldMeRbM2A+ubTmB11/6S562RLOr6nvhcIhH6/AneepHVxm3NFfKMz3Xkja3zEd56lzQ8vE5GcOT
bemvGMt5XBUEFUOHIJP2cCO5iklBe0SgZ0Pq2IbWksOFZYQeNsO8R5WYjlZ1he54cQ0IpG2v5yM2
qee6q7tLD8igb9HvudI4MDdGRL78LEYPHrBOGTgwmtgUCC6uGNjRyrnOllZ0inoitQ6Mph84eIu3
//6kfr87PeVQkHmm6xLabX4wLVal3Zhcaefc0zfeaB7gjSmbXTP0X7XkJJi0NIDJw/zSOpm5/+/X
/l16y2u7QvnUJMpCEvzv1S0PrRH1u3bOAvZSuUx6j0gTN4obEu5D2/S/X+335cpTri88pRzsRr95
sJyOACDUks45sYy/iWn71OK4unf3M1HAygr//u/Xs9bl5cMzADVUmniiuK3oCfz718uaoqHzUalz
FobuLjFSkLXtQWi73FT92uxYRwRJRds/Ml7qui2ReZHjFlYeTcB1PNpAkD7JqH65i0aL2k+3paSq
GrEeVcom846noIvUU6RJ4DLo5P7hN/h9AfVIWiVZhUpM8t2HDwgYWjiPuWOfCaJ3IcbTvk91exO9
F50nYi2PQhhfJYMwx+ftIqjqN34x0WNb5Yijh0KkBuMT9mSQ2rPPOMN5ALv92Urq6G0pP4WqWQ7/
/Zb/l9vZtwgOEVx29vuP19y3YEUstbLOtBpo8CumHcpryiMKwJMIKxGUa0YFrfCoMC///dLif1nz
uJNdR9KAJqvj437o0rzltQvrfEeWNuUyb4SHcmeAdiEk03ziKucH0Xk1vveOWdeqqW0nc9qg8Rv+
cLd/9GuvSxkGGdsjO0hhOpTru/0f1pbBTEAH+o445w4BHXf10LJqfm7cf/FhqT9RlfPAcT40XKP6
w5N9N8L9+973cekoBHUuA5vfl5WVlGmWsXmuTfMbPcEa5YicvyrvUMj8ZUkYQUtV0AIN1xGOmYIc
zlfHf+y8uwmkjtwQP1rhHpe+Uk8DcbrU+Ylo66BdVsgH1KV9wuDyabLFDXQ8Kb+hfY78XlzgmQxn
pfDSW4N56BTxiBgLFwr/TjxGSbST9Fk2GEbUvoD3hubWgZ9e5X6Q2sXLILtj3/jlhaHEOvhT/2QC
4ya1sbbBpcPZ68Rg43LNMd1vBXuZKN9TM3oB26z3EBHs0yjCYwQLgRslSNxoukap5RzG1WAa1QZ0
p2F+n0Z5NMD4jkaRvbQrZpRD7VUPJO+ix2TYqamo0t5cQAYM3rV089cuym69jgXVWSn+cLv8Lxs2
HmlKVnJ3LAqI+2L2P26XEg5aMhOtfY5G27ssmTqgNPiRxtp7Hjrz4kXIMDLi1Ht47njZFeHsafnW
T6E6mUvLcJlBVdSgK7b6/ADllj4BWkaGJXV76hv1CaQFnI5+sf7wxtXvTzwhWayy2Fl9T5IG++/7
PMoHZCucAc93mahCY7IY868+itSPomjfPWM+57lyH7JlCbE+5cyky/7W+TZoqprtFAkNoEwGeSgf
riHwZ7rPEvVgO8EnN+SJ8EX6iunniGnVbmDKd8DsjOWoZtagGWsJ/6tMoRxthFHYkMmY5DvI1M9i
qm/3k1VH3X8tbjimWBj9ydrlVkIPmdkymGr5PBnMQvL2rxb/6CWYcrIkgL32x4YOXjvOINvePVlj
SikSGaDD4vfjdC+5wk+kMEN4xg12rDp0Xsoav/1hSfvgd2URAbagcMexoPIQ3727/+OuMBsdL+Qk
q3PuHX2aPY/a7Zodcjb8Rf7qdu/wbYpVNZpVNimejSu2U4woIvNJiWmzP6zu4rctlYyvdX3FQsTa
Zn98P02iGVy28wIOXY0nVyOpcN3dVJntY2LTSeies47IVbdG9whmirxilOqly+ANOrO+9omI/3DS
/X3V5y3hapI4u312y48HKG+x0GTTPDxbcSKRmcIypF8RElsAUUHQnrGQ17mOOT/Q759PTo7H3hys
C6AN+YdUIvHbeX99L2iNhUnMJBv2hzW/wJ0DwNeczyoSK4tHlSfdNYeEMSCAGj600LKQvjL3DDrH
EIHb896MsX6KshySWVPcmOuH/D+9HTRUuxSTSXpZpuX9D/fV77uTw4FiLUowN1EgfCzNIOcmk1O7
49loIVPinTRPRWReUcfCqWTseKQBC1ARzf9TGPpHwz80FY+2nxTx1Uhe5IIJZXTVpzhq2xMYw57Y
a6+45vP4EO8nhL4vdTMVq3n8EfBv/coKUVyYWGI4Guud1bMMV5mug9nO2t1S+d/CsvubPKViDTAK
94bZFeis6tIP4hJBuEptmoursDpuQtgPnkJZ6OiDRKlva1edVCMBIc+Fu+usRhO9EVUXFdPaRpm2
B37rHnoNe3UQbnmkWSCRBzlQAasyCQgYmJ94pku6kuOZ3miIvJH4jQrI3mWSjIXvX+pu7vbDXNmH
ewFSMdBD/Sq764JbEndI6TwtAAqDYVf0rvVJzBzn0yz6BCbiW64pcaMk3xl2J044OH+1JnqQQS4e
bIb2IYphyjp97z/dF9GUpuHF9IZX8lO/mdWCN8LYjSitrokwXrQFlj+a0FK4dvQQ1V8Y+Kd4Dnz/
7ECZulfSSdj+mkoU7KlPtlPNTrAtl0g8ijxhjyvCo7bV9Iczx+83vxJU+viNfSXhsHzYCJIShwxq
Ln0mEpZqDfTceoaux52HB3gPEZ25yPz///QrwWNvuyQ78sB+PG92kWl1wxS3Zy8DGGJU9kPeD/4l
Ncoc+qGTBIsnD10HZGRVZRWYef7RK6je8a7//VBZHwocaAQctSx2QsxgyvztmSqxfoimVTajaeOt
cb3yykPEFqxo2CL7PWDfsE9OHD4Ydj8Hq19jwaZ/gr/of04zYx+TrNyW3viQJOUPDiI0ji1CDxA6
TkbB2clnlL/Ez5LxX1ChzCYADFRVpnfVNFl/WukJcPx3+WTzuzjScSS/C8gFTrD/3tjtnEmljWj7
HE9NEnhGLM5LocxzAYGs2Nz/jGVRnO/fZWW+1fWcnEY3XM4p+Qe0vtdvvRDJ0yb3inw/S+MzcOrl
fP+ScIpH4j5x8GwV1CL+XpGJxfSp4mTQdMvZmjIGCl0HBgopem82MsgyDBRP/QwoY2GYkhIdnqgU
YEtcEyD+f781UaYYIMBIhajkOY29eacc/avwZwMC5DKxv+s1jViHChhiFRNKMCBbymVxtFV2TI2a
uXZqh+ccuXZIAPRSTCD8u/XbGbMQA4lzuX65f+eDZgedWZp8xZ1M0Jc0n0vVYZZp01ewxbilQ9LP
qEXz4+TYB8szkdlM8WvTs2mxiqGYa96KrkBobLALxNZycONPcRGpg9tgZ2OWgF7ccJKN1cZvd2fm
P/Yr9IJY7gg5UBN+oH5mLFPndnMDZS7gqISygKFog+LrWhKOJDYt0BZVBEgMLOqElsRiuPGSikG8
lSQpa7QsuynMGBUQVQ9Tzm4vPp6gQ84qvZ0Lz7u6BRExo4Lib4PiWdfReaxvdgqnrY4g++V2Fx87
jGL3d8kM/KFk9n4CQZdsTbdUrx10ysDPuBsoX5jMIxEKHFJrroas+muK+IniokZybwGpaTt6TV05
3MKwMd/SyPQPEdrh1vbDVzz/26zhGTKNRrIv6doIYvA7qP3shwim7VOTIpit4CBvIa04p7tdh23L
2EQjoyuDoGaYkSX29hm7PG6tI/dgBGAsRrwqjfIQkztPkBbltK+iaq/1X3hnj7CfxdtoQwjPmsjA
A0pLfq5UQTSlWNVO6qoylGfQ++IDqMj0gHOLyI2O+slvYIllofOGYMzapahrDlWBHzIDht95icH8
J/pMj+gJqxVtKEEKeh6Lk1XYx4hiH436Yu0AVZ/nZNwy+sjKRnwtC/XZLouvno4QlvYxvlJc8Ser
b/cGyWtHGQmsfGBbHROLfx3j6msH6wvCWc7OZW7vxtZOjjrejbxo2rfTjbe56Rzs8f90KM0M2aHX
QhpFpY6R7OVuTJ1XWe7U+G8W+i6GMPQyFUe/azn1T5UAilQaZER4I/IqUhG/oIRtDoPHbXR3F4co
bG82/O2tkTjJX2383YwW5+BrkR/GGH3fbOYQ10FjY2ulXMdlwP26WM8Lypi3EY04oPw8RpzEH/Om
f8DII1htTQfdCN0FtwdsvIDNvyUtp345QOwiFyI96sa8+sooj3LA9wyPCs0ehr+dTRgALuxQvqAX
4OWXFt5m7gYmwMyUvIat7Xj5JmXn3XoZI8/qZM9O/QqZIdrWbdMzPLHzrVyYsJb5qj/CekvqCmlo
WE4REORHO6p8REPRuvXOEWJbEwlkG19plsRwHlmFtMkDUcre2Lcy00GHaiQYGGA9OBa8YLiBFx/i
7wO3wsAbkCj0cBZcxsOc/U0gUnRB21dfzSRZlSkYTnKElVefwEQxdldavfmOBqS/bdxU7kkkc7e5
UUUnb9CcMp2oeeNcu6280n7mxIRlxdcPZdeLR18aKZ6IF4w7xQYzFGuM1lCRh86noWJP44XfPwaP
A2TL9KZbqsr5hoIq5g6ACz26zV7ZsXczIi2eah6mhnJ2GyHGPCf44NcG7ngeGuOawhwMI4Zkvfm1
qid6cuX4lll+yE45z0FXR08IiL3XLPuLjYEJq5YeyF+qHirJJrKwbSLmtQ8dJoshHBBC3fxJaDJj
lNibzQw3PC7z85RHl2I6AwFysZZ032HYtIekkNE2qjMY3ciSLlXlvcB2hQDsf4/76OTjkzlnPiK4
GfH7PmGsvXFyARKxHVbW9Kdey+2E2+qSoCY/DkTTM2VML4Zii2t9FeIBqdE1ujbHypol5cXIon0N
NZzAW/+p6giVmlqzPYRZ+myXtPq6mge/qks7MEw8aT0K8xPce/MUzcUntnwWKjSqXO01FsnXPYYk
9G1bzsQ+FqRpCHKGwYeoJ0kNTtd9mprWqIhsT19qpNPJBmCr0ZDmS/fq0U/lryxyglkS54IuAJe0
mtQuQTVVRsy7Ec5Wl7nguNyEgVPa72EzWxtoCNa+8xTn5jx7QnXPx5CSSKQhPTABHnF+GYcoxyiA
W2x5ZCRJow1mUkCqqL+PsS3vcMUUh3Bp8Er4sFNb88HqTflI2YJWDT7N09hKnPzIWtEmQd4HZlQd
pq4NCGTwrgjo+l2lqniPdMskJY5L3+UkFzTZdFKywXO+/miGwslWrLQWpDug0tzp9U50c1lCPdag
18aKUpBx/YR44mYrqV4blsqCIJrbMlflYRy6cbu0DoaTIcPiE/YekYqm2HElIdu6Ci8lkQZYRpIr
EDtUeQtkQdP/7GSPZFS63xx4GxpYJX6tyt6k0zi8olLb3rW/VZYwZonV98J1UBWmeXzyjW7XhIb9
UJT2vGuH9kZJ+dNKmqMH5PIkzMDmKEVhNP1EzoH7sNDPcL0IfqiEOto9mNQserTocT9ZeiaMpg6D
PMqvljb9o9UW5naRSG1hVRLwFo3iwBFt1yeLc9SYJzYurUt6cVQdMYFPzkybodMDQD3TORVZA0iu
sV/vY5m+k9nJMVpy09LyXZooOLrBuRIneLFXsfUUSWA22bVK7fZkZT3j5DDCaD10NsK8cTpKXkUU
9XiBrnVIolhc1eBcFi//2XSp/xgiC5I0eA7d0t6aSWb8GuFMXu3SnxMRBvFyKWe/fkRfhqTYro0T
k2cgL2YLr4/LkQBpoBUEQWBOXyrCQx8U9gkxC+/atE7gkWwEt2/8fneWE0m/8Zoi3rWLvhLj55GQ
CkHG78hRXochXS2NTT9kQdMIEUxIW3cTWF4OHL61Y56PptUcifis48ArxHNNdyTt/zLVvkGMYLch
+YFoSjZxCHNQmRju7RLrvVNjfR9XCyMOUXzCrWRQF/9AWjwd607eULSWwZy2NSKAPjxT5KGTxxq9
FY3Xgg3u60Niqe9JKOWDWvRqVEpPlpl/DafR3jMPFZu4wCrh4vVJzLK7tK7z6uf1NrNT4xyuqaJO
RQWa1eNrKbV56e0oYIg6b7vZLmkW66PA9mtxNH+ht/dWzJZ5yRf0KmOYnaDAKsbbw7CDUBY/IifZ
jwv2ZgAl7lX0HcaTcUjO9B8FWXysvrQFCwpmdXOM5DPLeHseaR49ERrMA+hUJ+nFLCBd9tgvyn+i
deIkCCgTJoIILBn7NXp4p/tXPzvPd8BJlLnT7X4ORTS9z30ZXznvS5ZxJN1G07U7gycfUNwCstqN
0BT23JwL6Xt2158Qeeggkt7wbPjjyZwi86HrDY0SXkEZUg6JfLH7lJp2ezAKEqHCBeEdzAKEKjr5
4Q7ZcprGHseqX7y0ImNDK4xXE0jbIZXaZ7kHJrmoETN4Ep78qalfShL7pCB/kZ0zOoY1rzUN2ZdB
6temIMRajOEL3SL0UHVmPQ2YrGkPAZiZU42YL/OKo86oWvA2Yc0blkuizeXJ6gEPkBtmvM8yf8KJ
1DuG+yuMoSOjrfpOPWwErdVdk5bpaLPQBe0ycWqzkvONzb2Rr6YqHGC6xnk0OHq8SvyhR6fxfkAH
sHCOXZqOKdkSzsU5q5p6ZytfYtyA7vSPCFgDJ0A8yjgVc9EGFud4huPzqVHWLvZrMq7gpZ+S2JsY
BfTPnizc7yMPmL9gC+pzXZ4jxJEv9RpAyGpySiIP+/HUpxjUw3XPoNSaivic2l+dxuA8WGokybWu
RdAhWTvruklOcTHfomap9ra9hF+dGLXN5GzGKh1u0UCOiEq1fHQXduUW6fecxNYtlPaTr8DaiVHm
V3LaoXbk/hsM1kuCvO+hb2z6F3P7rHStn4cBReRQL/DQqR/u9+2IJnw7tjBcdI/yt3fl9DKNrXhM
e+l/Zvfxd2pGD4/RZz/XAAkG9LFB6/Zt4I/zaTGo86iwP9v+aF+MwsRgaVrlgU/mCyGMihndiu1M
Af77qEPLtoieV6RMDel2M2eTDaBJTq9FB7RgzAZCfzB20zb0XnPvW7goACjCfx3Br/zDFeGxbrd6
ISLoPi7oLWxP3G2YF6uQMWIJuEXbK6I0azc0ztBcldOpMDv2ydYGUTOArV4zbaue80DekFnl5dly
8FdALmmv9pWtZoYPYSFAqstftDL8HVMVgLZtQXiVNRHUIHBFhJOS+xSR3gP5LXvEPNmlYNh06tzu
ak1xc54YsniqvfHjEP+mMxLmLKsPnY9UYzI749DOc3eoQvO1ZAZwmWlI39tbi47/KgdmuD7O103R
h+kVizVLs+W8MYJ/G8v5sTVwddmc4OZSpzge4TobOgZy2OL1FAeiEjSJNzARdKrAAuPBaXSud+Hq
asKqr5/qZtCHMvLxWQmPNIluOOCv9vYWza8g6fV3q+slSLJhYZqAcmczROsaVs7GJxP5cqSoDJzZ
DHLPemRYNn3LFRaUeV/kucPRlmyKcETeHtUkhdmlfhy7LjvDXT4XXV5dPGIvoq4BkxtNODpspmCV
ZB52RyR16Gd3yLaIRctIOaEF9QgTZ18q3T7LlINkmLY/5tifOWqjyyJ1FsJlgffTYu7iJFMeAEjp
LkPUyXORKBpmlYK0X3nJVRWkdi3Rw9TE4x4TgL9pGZUgAQdz4jBkVTHXsAQevaVvgd1sGk+92zrH
JJweIwSXx8myfrntrB4K07vOHr4IbeNJaeZ0PMbIMgPTkO82iuOdQ0VB0TQs24Hrd3Tbz6PH0mBJ
tvV+HF/uICjORiYPvr8RkNnumAmk5uIxnJPN0MTtg6H6N0K2APV0LaRPzyG+qiEGa4hETqLUPhyr
6Tqq6exRQ5xrEGA9yrodit8MqpbTXtzUehKjp1+oz7k9V4NskTwOXnH2Mt9+wpd7qfp8QnRrRzf6
92uYb7Nzo8gMOhdZ5WzEzbVtaiJJ2+ZJECj3pd+jKd/UZtQ+aYTogFK37rBo8hjUJRpiPnnwEPtQ
Ve9jy394tx6qEbbq1JdPGVahQESoLxtcFZvM6z43vXwbsCFjM5qBndhbNw3BhMEg2rLy/yiMGA9a
bjUPI68Jk1t9Nir/nbPKprG9/ICtlmMuTY1D3pYYaPL0odHw09cqsy3nfxqlee3IUwl4WQtGr4ti
7zLXriXRoI+NFXPg7fPXUP4tgHFhDyd91lvUkUQ664sXfoei+COa8MzY7hjuYousrVxQ9k+W9HbY
LEUQ6i7a42w7RrhjskXqnT3Ajon9+AHn4E8I01g3aAxsHNEoMtZwBCGYxq1mvWWSlpgQvfNzIcPy
3Vhk9FDFJdWOJ958Mst15HyTgxqerCQ/taabX9KmeIlaCi9b2nBfwumZbHcDBZZBIi7BFlud1N4p
6ayL7qN5p0epvg8iUTtjVicnK+UTteiVW75y9HRCjWIFBnE/m/sJrmJ1FQnTiwTVMb+SH+QOEEZ3
KNGUdNFhMd1fsaAfhSsTo3ePLGCceVZJbtrGLvVrNbLs+Fp+1dzrmziau5NchglnlVHufHPesUwk
+6QbL9bMCHQQzeM/IMhVQAb8aQrS0CRwWdKVmFI7D1xF5z0kyXAYenTGZYWdhSQas0hffSIyIesg
HETte/AaUobRv9VbaYTEsiehg2EmfcA1RpheuJSgd7AILcv0t+sA51vM1KcjOMWrV3Bd0PXPOk3a
IywRrOfD8sM4wOXB8eM/jlY/np3RGreTjIfgju+CKgA7aUK2H1ldfR4tmrV30SSD4uz/sHdmu5Ej
2Zb9l3pnNmmcgb794O70WS65ZsULoYiQOM80Gsmv70VlFioqq1DZF7iPjQAEDSG55E6a2Tln77WP
Ds3LVWYDdLGjcWe5LV1YyjqvrLudpTh2+znlFFuQM6DnLTGWr/ohC0RUlcehz95l7yQ3HOWbVeuY
7F2cmw5x1V9V75sHs3PZUib9q2lKJ2/5nN5OZ6Mwoo1pl8M2UsObstp+q/q8JGyMtEE47m3ge4pC
b1wsKr1CaBN3+v5rx5c9JImqGrYt1VZj4gvjmsSGCtRuzAv16nTikFi4nl39golWt0fCq4jkY4kA
L4ZVA7jpeIfE0125LZNSvQ1GKUgqZJEl0rM7zbp+nb3MuKgWQAj5hTi2leLeoRD1lmIn78PvrYKa
4LWSq7kBsuHZXbXSfZUeLdBf69lzdvkyTNTx5lFGKeT0VbNjfmIeauxBqxlixj6cMVYZYfONr2F+
ETLok8Q4d6q5CDU6B23CAE4v/c4/VrdriC0O3SISUhVOl0Oa6d2mM2oi95zuoc5Fd5+3qXUorJ5W
olbctRdH2dbVzqJz61U/dC/3gnqwmp2HOIFGhSe3dHyNx4at6lAy9aja6i63YbmpBDdfyIaAwfyA
pHm6T3LwFqTCLfqN5Ca9zxsCmxyZGxuWjzvXmcAFqCZai5Qleo4n58xJdJhu6SFvzBaGRwrt9Ipm
lSFd40wEHaqOuzGbbk1cbhiHSe/DB2leNY/F1hKdtw+BzJALiqORWtlmFLFcuQ1UGKy+cgf8FECX
XUYMwjtrXbHl4sNWJD6NwiXKWLKvaYJ2tZ84b2r66cW4szSCwS4pMd8XHUB96JffpE3TZMofu0KI
JzHMuE3RP4L1qE/CHn5S88cbTFMFM4s5vmW32ljEsJ07QCVbE9f2irY2TIXIum9tO5hZOB8qFqMp
9o42hyYCgazvNWGBz+gNXj2jJtzFbz9s+p1R9uSVnnmWUo9vLBZkA03ZWUjGBx7tlr1dzh/AnWOs
DUTYoeK2nsPwjYrosaBjdF9F0K2TOLvtZa4zyUim7RzHGExVQkZABJ61pJ2upeH00NY6t08/2Xi8
G0lkpiJCbaYnFTtRd8Xj9Sw4At2Y9VkTib4zSAAhlSfOJNOg5jmzZUfseNu8eYsVIVT1eNs0lX5V
RvmKn66+m6rus5TQyIRK812mNPdlnsRCqJu1SzXh/cjUbG0Fpde+k37KAUrrLtF4J6EgVTs3Dzem
my4pNRmudhWyVpHAlGFMarJzi3r6GCYzDUDypmYsMvh5kMmSo2fR6PIJVY5F+aDS8SWstHEbg9A9
E9h4MpfWiDMNA6dtirmiaqcLOrrpIljKNto40tWV01MmI+tumPjBK4tfrWkUp928Zwgtm+EhxrK5
dwadm2P5cKpD+aD7B8vJ9duc1PLKrYynKFaBK/TirWW6ssvBVGzbyuif3KY4cPDfDA5u91UQ4lXm
eoRQAypSezfq6U0BPXmOfWzgnu8FJM3aeZ+dixkZmV/YB7eHPkUV7zn9iUxf4MM8Ng4QYh8YSaf4
HcDXSSfY3fPv4+NuWJHCt874x34doLXcwa06EQh05z3mL85PusGiXpHQoQg4KyG5MDba9Jwgkk2y
BsZuBz6rMHSAaQ/euD0r7zZRD+jYa1jF7QbV7M7aBMEluLxdcJat3okUWJNiFYyB2NrH5pDcJXfD
s/dqfoK94dRbO4AFaees8YjyYXrf9IG0GX0EWbH1vo+Mq/b6IT9Nd+pOPHZvoN0ZRmZ4osjxaNc0
rkPy3isSQLdS7ejl415FCYKDRL/EUzGRNRg/xrLedgDRcEsxqJS1V+8BIQ67MJUWVvzWJ9Fh0g6e
Ki/Y7qqLJ+M3VRUjN6oTMLc2v2ccBFYcZzXQoJm7j8rqnGeDeq9qYABy1KqbCcndnVT68xyV204N
+QvvpCiTqogzZpK/0Ele2y0ShMyOG7zllvViDg4ds5TjZlqeTAwfJb/EwwuU+hUem2l716sNjszj
XQa4Kny4c6/4KptaORu7m5rj15vGqptjA+7z9w/dOKWPWOP6SUXaHl2obcew6drj14df72Udl4Ys
irPBOO3I5OusxeeCzu22EWN19GunYl7Oe3/6sGU6sp/tYZMSLnisCheSRxw1vDWYl23H3Lv/+soc
OvY6sVs6xEZRHsPUPLsMCLdfXwyroTw2Q1Qdl99AKaH98vm6dGnC4cEpFdGDX2+iNCy4uXnzj899
vQfWZln22bNzXMvG8phdyX4dzmEzr79+dTupqSuZ6a4jo8aGI+tj2EXVburJZznptZC7CrzbbNt/
/PSuS8rfH+dPn0sbAE5Gm7dr5qRPc9nE29YVGJm6OOk3bGgQobSmPFL5lITf5XBm0nmHjlGw9IgY
hxCDapHrv775+lzktjktveqkLc/61xvmsfROEz/j7eiM4G40JBKmzqpP0DWUrbavjtnyQIrx/u/a
wf9P9v9Lsj9l/y/ikn9D9i/Lj67qyRT5IPcGQPrP//qbIAiL7/o72t//DVE7KlnbQm6Nggu5zd/R
/u5vlE/4PjxHB/OEDeQfaH//N9OD0wNuWyz6bBcRz9/R/uZvlu8DfUK67dG/c+2//Qnl/5/Q/jzM
P8tHdN9AcQ/1nqEi3BTxpUD7Rbpoxplf9BYJHKWuVXFDTI5Ld/tUWfAzgqnDxXrCS2V+4GmdIcQQ
LuaR2Izt331sUlFEn65hKvsnV2KlPVkh3chnVbd99xlNVl69z645aD8HiN0tAb4sObM5gzMZ64HZ
TeN5lIsrtj/4qVXt5N1Da7sTGdBIP54TQeg7ONs6ltAW2dSXVdmotj5UnPCHHcsxWpNUFIlTHQ/5
baZ5Zr0JlYZ9aqg0cnctHUDgWcIWoDNackJe6V48oeKTeKt3JNvYgog4tPsMxEREPonMy28knmEB
610iBjYt2cLVmswG31qBcLA45aCBMD7ENDJr7sAhj8g4o6Jexc3YL6QbTEw0aGTnnAETZUN8K0tk
Z6jC+tzvOh4tnXQsmZGNJbpIczsx3t24zaIDGKB0kX3kOoRnlWXkQ8eFYtQYW/eWwmCSmnNDPVu5
Rr/wCGvGz1WYfYdtTgCCZvl5fNNHQwGoIHdDRtu6ZeWgKuYYbhayIT98w+4PV0APu5nN3DYLgKaJ
MR0Z8JjpZuDgsLif3cm/kxjW1JOpvMZ84D/69U8nHuOnyFf5Dx2VY7frsgZ4S9q2NaACm1ncerLN
/pvD4S8MTFCEl8JncRQiNB9LA5t2YnDkBvyM2Y7OJ8RDeIWjOGaWsK4leVBYAOhFNOvaqIiO75rQ
fZIuNv5tOdT9ePUlfEfWvDRNN0KA4T+2LX8qQ2gTqdHG6AT9UGvunfoOe4ydBIkzsd23TVcv41JB
PDRYiYpztYznblol2lDegcbSvE/bVWa30vxZgdwc6cfBM6lwZ6zcpHU5+w9JlGgn4E9YkEldomS3
6nr2oGU7A1FLGHkVoTv4/rxd6il6H3UOpjkI9a4ATkA7SexB1CxRMZRb+qWuB+MBL7lIaQXbqrnJ
0T1HN9oYje5zaUOM2UP/8bxjyIpiWgz+HDlnQaLXvCpqRZtFUZ6RjCsmhpoO1tpjNkfaa20V08Pg
mua9Ab0lwJjJ1gfc+U53p+jMHcCkpLdtGlw6Lauxz5OfOdnej1pLnJQqITAhi06+NwOou1ET9on2
X0131AopqItyJ+qxD1w02AElalWvZr1sgzjvzZPVGs1NgqYdVQ2NFy2bMbAl2viYt47YqcSrToXb
uOcx1rMdAWvFJjII1wwbqzi0dqQenCYKN1SU0xoEWrqPpCkOehjZz/rUhPEq9hMbT575YRVqekce
2l4sbbCuhD6FVzWQjgrIrLzW5RDxfHQxbf+hu3pVJL8PuVEfpJ6YDzFFL0oc6cY3Xj7yHwG97Ehj
NF6LskvIDkmZkE7cKuDEsq3pJyByvLToYNuUSEGSKENby1kM6F10jipyQFcIJalnWSFv8VqU38rR
SoNG+tGd47TIWNs0DFyboFq44V4wT2MLq050zH0ZtPgoALA89O2NyaW4G6DVbS3MBHeDFWrvIgF0
3siqfobf0N95MqXiLrUJflkKrQ8V18FJ9Zy1gdwn206sO4zmAjpbbBWXDD/BJk5T/bPQ0/KhlUV3
MUhnBsKBBcZBtlGIA6Fv2gvSVmAhg5vTGJgmTMp6nIGLNXMc7gOtV6jo0UYwBGL25iOXHZifpBWC
L7oh9P9MAg+gKHCbY4Ye72enkVsnxPjnUIphcIDVvQ8j4a0Fc4ddVpDC7XU2aPSCxsGKeTumDhoK
P6QhUq4QTMwtoRYPTPqdSzvaHYCkuApCXp89Rij7AE5uPIi616CKpNqWhHnz2CTGkh2ubGa5YrzR
UpGzW03Q03pwzGHhLyBo2/3RKov467lJzrq5tPDbGlGDMOud8kjWMBO/gcTptBev7ZkcTnX8FHb5
dBNLNIlC6AQqzeO468F8Bz5e46O9JG6mtN7htTligw5P7GRsQY0qJu8ZJUMKBy61TzhqaHBkGGyQ
z4zXsECAz3PgsiSXaUrNW1U7X1/m+ECZ6WsgHPPJjdlNLT2lSsz1lh5gsilbK95qkVEeGlFhJHDC
/uJONZ6tfJJHMl6WJDvoLz3rZjBGLk36ajD2szOEgP+iAUknjiY2BA+6goUtPZrDXVPXdAQtwlR6
CJI/6TXBt0g7hlgudInSq4od8qBkXWcp8pYCnKLnqfGgZZDm0lkywUoxQJqu5BWfpuEQMwHdl4UE
iWSalA+6i1YdCdiLi9DtKWs9cauFLlFXceTulJ+SId/jIA01LNvc3iyi/RTSImO3QGs1bRvL9D5j
S49ORqJnW23W2nsocfS1bTChqYJ9gyIS5UAxIzidPSJGJ4dpEjy6o5yxyqaDVLdwg+tAk8VwMVg5
djMY0yB3nXA9j0O0Sy2SfUuiU8G2kmBga1BdaTMkI60Qc1gnZZQeMcd3N0viHB4WUy5QyHwz+qG5
MStSZXyJbW2FBG8+RZXDsX2OYfohAwShNyxMMWc+yJSmujOTduCCVdww46dzaHBnFFY5kabcdpux
9LmGk7bd9mkKdKdUgJtSXe5iVSwbiELYw37HYEG3QegZXKVFGm3yMUQvlc64USENpEE66OyhrZ6f
k0nKe00Dym8Xc7mfjco59BOuc80mrplqCO1nyzLTmb62p3FvB8goxiApHbmbM2cguHDKuveqrWF5
6YO1K6vRBDIxSoXDsanjKzGO9SH3vBgXh9e1L6D8562p5vpikaSYb0FrCneTRpRz2y7ruvBmTJDV
b3TSguU2NhzP3hMcpeazx5PEwLAhje5xtOaaOiqUbb+xaMzdsKnn1do0lja1Y020BIFTyGSbWr7R
iBVC/MkO61UbSW3Sz5JErO/RPFiCcczX0f5/ugrafVSX9+Kj+9/LD/5R1VOLIKb/P//8IUf0Px53
qSn+6YPgq5C4yo92uv+gKuRbfw/uWv7n/+sX/yhH/qK+waq0+Nv+16+P8Md3Ln/Cf/3t+aMtqrL/
tbr543v+qG5c4zeLMwVeI53EIPwE/wguc6lTzIWtBfXA0f+5urF/0ymFwA+CWDENQUny9+JG/EYd
glPAotA1iOBy/zvFzeJk+NVciXvZ8H2XXxDHnvUvQn/PGOScVFxmkeP/8KBTmskVcDWzQOavq1+e
mLvff+qvCUmm9c8PRiiSgeEKhoJnUtJRm/H1X+qoUA6NMCt6TRMSk63wpEChNdK0a8gTovnQ6j+7
Tj9ImCh4nPzSe200KCMFUTXJUHwrSFCt8srGy9bR36HHk40ToL0MGI5XJk+Jpz8iGmfDccwTch6f
8PZGMWRghmhlzDpGlyAOm6SQyNurjgm2hgkmGLT27j//oe6f/QbLH0oUHcQEXik8z8sT8csfGjt5
jsTL8/dTZAHe8jCJpl62kUSirRCDZ0Dn1nYiflh6/pknJpbi9g6TbbHuQ4guHGi2UQgeSi8+SXw6
5/mgNvB+iaxuae+VogCjmTSBgKEnKnqObWG8ZDKujmSMSID6MBwOgwO9kPBpoFG9eUOpdpOneNd0
MzAWK4EmdKpEN31OHEsekc2gCYafp7Avmkzs8xgfocEpxgXvQPGyjKU89CHAKVZ+hrTfjfrXCd/Q
0sjax57xVCYcaGDuEVSMPitFw73yTRLMlJt8Gum0L2t1Nzi8AHGH+A3w0DR/NHlzl+nRp5OJjmle
8kApsGE6MzDQQV+OVP+NAFNwFv7wPjQImQonV78vWb+vB//molzaBL/eAV8XpWvxOhFfiuPH+dNF
qbdWbRb97BPYoNF0bcJHqNEwPwlDKcnSKCGkrNpSSuJVUnsz4EvNKtISZsfed5pbrWBv74w83jM0
8NZuFut7dGlBqASc+EQd6xhdvt14r2PnkHZrLTDKgX5tTBoTsPldiwIG/QGTY2+6Gi+DjoSCQvvT
TlFl1AmS7wY92oo4IELABy1oMeAFs+V/z2NrPJpt85rH5dlC2IBB1k7ZICXQL1Qoon6WqrwrKi48
d8wYFA54rrJvDHbuwm7q6Cov7Bn45hth5Jc01G5R0Zxt1NRjcTR1gpj7ATMr/wGrLq8iDRAbJrp/
1Q16uuGESpMz9K3vTxvXyh/HLvv02gwBtH1f+Fwxf3FP/ZuXifMl0AVMia7zZ7tmZ5lSTq7y94lJ
xEKrz8BMIxtMBu3wBdVvZa//+QH/xTS03MTkb5uwCmy6SH8G5tgD/J7a4BHN0TzVjnM3ezgFreVm
cEr5UiflxdQytA2efM0mrmDI/gysKgFYqvQO7HmfnREgA98P8i/MtP/umsWq7HG1QGTx/2zIF0ZX
loWW+3tXnP2OYYkb86uxk1GMIeLFi+IMTJOLv3gN/s3DWqia6LnhjgZr8icKhd8S/ZsrzdsXdv45
2t6jXrMeYHL67BqaGtGY7dC1P/7F66AvP/aXPWq5Q22abmyTyzb1L3tUGhnCV9y4e703OHBGt5GC
vR6r/BzW+oBD18gRdGX92qIkcR85ixNUMYphjXLyk5DRUzHMw9pnW+K2K24c4tGalEUm1LMJQ2t+
Rlq2m3CsYBIFHscvwsAsd5DoOsUd8IeEZIzkpWy1a2k5x3LgqZ5cLCqZUwUNjxvgZsaqaznblGQS
rs07x0Sp7jpYs7K8OMBW6IilpXsIYq76FmHHWLllVKxNSp+1O4fUyYCEHa/90etPWU0KW8ix3A/J
cbfDMWfQ437rCfzJbH4zlbnZht4S9iwfZZTlWZ8johsjXOK/EiJr6oIs8iyXTJGkk+Q47LksIYKf
rYjNQCeZa5x42epmqzletMI8S25SPj2aQ/UkjeX/srUyYpru3Z49h1wn8JCJ/4iMi1/M58m1G/PV
mWZUSMvuMLndiuFxuYF/RfMw27ckEKPY1ldgOyssccVfeZOF9SeaiMV9qS8+cpeu7IJgWTbgXzbY
UIQ0IeZ23Ee+GJi5bdNywEs3MzsIu2o9+FdPH6dVbNQ3JtGEpEm5N7OaSQFtIlQilo+3NR/o0hJW
jtmC9DnDQwiRF7QRqCYfGEYOa1uRYikLDFa6jM7wcp5k2hlrgXJ8nW8lC/qmlymdBItSoGyQK2j2
D0gPSPyKeT3R0FrbnoqAv/Voq10aXtiqOoyy7CAR4vti+sS0dXSZDG+QoX6v9EMbq3u/Ak6dDLAR
qq7ficxqb6rZ+klOExz2cHoEL0MwkGcHC7GQFmNSzw9MOc65Xd57De4+sgiJfqsy+myGePVlrrbC
Ii+rKF16N9ANKdI3tkd5M0uOWJEBfHg2QnoU01YrSwqPQXtx0OsCH5l2XoHbYK7ewkqSgNrZL+1E
IHyRJw9pqjXYVdaNE6LoDd0zEsp67XQaBgl5GIsQBvaiJ6E9AcLPp2vVHvrCo5Ucqwdo1Xs6c4Gn
F8nGydRNO6Vyg7UTCQlPlfXcK5ouIyHiZWN/Tk1S7WhJbIlyIpAEfM0GGhC5rWl8jTlYr10bzYKT
GdvMJ+gJARHfiyZtDNETuvO44bna5FOVMR6mv2KRdR+Epk90DYevOjuMI7h7m+9FIzy9czTzVjP2
oLSfIBY1prG10OhPcMIBXsbexkPYSddxuO06urvDzJwJk8CmSc3qAMwm5mrgkmCKhm0KT9pWIaKG
E1KgVUdVv4oycUITq6O6YnM26Ud7OShEz0JwD0DodaLNnKJOZCSaP6R2c0rS+pDCClk3GYoOAJP7
QjbkbZu4EOot5vVdbHExkGG90d0KKr89ksqC+U/3OT15lVzDRr362BHXhTY8wPjxaSO3T0SGZWiv
zGusXO0wdMBlOjG/o1FwMn4MW4mz0FCe7ca+OHqTBZ0RayxD5q7U2V2asWEVZLqAQkqtPRJFied5
KrPxhBGTjlmlm/Av66dRwNQmkGWRiJOzDhlw5xb03y3iYla0ZkA00+/Z0rvVogyVU4lMQU2gHIfZ
va2S+oT/7XYawDlp2ntRjVcOrSt2G3eVmBjW2xF9lBEOb4Mo7yM0Auui1fWT3Y7HjgaLGDih2pxW
KptQulJqD2bIygzc8dYnwpfOJQkWaXJN8b0jYFP3nTbItZRavLI0sgPajlQCg7u6p/OK2Yoh6Wp8
w4xYrEbiXOsQA5Gm0puMzvsK1z8KjrfWJCq5SxDJOAXSqCqsmeXn5rvfH8NY/mxYbQ6t4j72RyYF
dnjJm+aBIJjDdauQC9b047Ellzf62G4duIG1Gz9nxfDRuA2iUD3cs7JduvEkneatb+Sj34lvmXXM
mvmInylhClqlAeFQ6arHUQJnTL3kNqFUfcihu9/ZGW7akQy2uXSZOQ3QVSacm3VcPLX54AKP998z
DwObnY0PpNBGWIhgkZgFUrpqGLakB2xLjW5V3+YAnwfQtBGOt1U2ojoWcJN1pyPnOj8PZfiIrGmN
xHwmAA2RRi3yt7Tk2Ymt55o4+nPRYvPTnBpps1IvvmA30VI9u9aEM+wRijZMw5urFTnalr6eIDd6
T9I2gY4TLRo0calLvysWTs0O3PPzdfXkqY6ganO4bwjsSC1u5roCDdFYCEewEWp9fZuZPXGEHjN5
heK3JxWr6WCwdbP75FLfHOYS80E9JqyRc1fTMQuzXefJg9fHeWD4GKT9OH0Pk8e286EPTiyasXkt
I+QscyTB5u/60Yp3Rpw+ugw8xrR1sN31DotC2O9rIngRaepBP5CPyIgTMq000ct5aCGVeqpJicS9
hpDExx8kDfw2FdvtBP985LXK/Om7lnzjLkfMnap0Y/tI9Dv/Ohrs1Zjrn7q63Vmjwcuv69HqiiQr
OjhdsUM37AYmObObuAY0Vw+S7ql+1j0qP86RDMlkt7Jn87X2rTeExKKGeuVBrcmTQZ5spzzWZvQD
JsKQRz8KC1AFjhzQDOPw1NdFsu5zyPq1rY4i7F50ssjCItk7aMfI+taeMwcBGj7BDbX+gFt4zPZS
t16HdnosWF5WU+7dpi6GgN7N9/4A/F1RRmZ4bXz3k8QlHQAXYIFuqF4UZs6Vu/Cpy/hC4tZrGCE1
PeUltFkdkD/CFH9n1Ewr+pjm4PK9akqiTcL21s0+XFjsPqbP0UAZi+nNXs9Y7db4al6IUUJ7pnnp
akjJRgScBkJEzk+aJK5LDfG+9Am+oXe9Iit4RczPpw2dYeXmmVoMWS/VHEebRrcDpCqApq3uOLPG
0YsgtCzxvNPY+p/j8mAzYrSViPLnuEYl2iAcnZroKSYrk2nj2kjVW69V6HTcVxEZ9qvWXtNEvy/U
jBXI7cEzL2EoymKJx05RvGWVtjPYc4HVQoUfvDGwa+Rtmm98xClqFjm9E8t0pxSDZJcuwkGrx1eG
uARHhccBtahfojGvbO0JCrx1wJwQ4IgfoM4UWWBYOI3YBvKNdC2sXCfRlzgOtOaoUbl21hYdib7T
tbhbCsD29zf2DNvJqooBl4B95bg6byvTxHiRTeT+zhp9nRHMAAGczYE/Vx5H5lLHr/f+8SZaGhRF
yghTlxCux4XEQOb4bipp1TuLPsRc9CFOw/m7n6sLc+f5GC/QBYYP6drPZ2N5LiXqeMHMKR93jQ32
1fNPkVd4qzzvL7Hht6yd5TPcl2Rbtn1/TEjYPQjFxAgwaYNxw9gxc7upl2i1kqAjJRho9+ImFbhz
suKJS5xtd/HS9xE6aJRvK8dm+NOgZdkA9sAJOGybDg59pGUfsk3uFIwNUMrlh42K340RC1J7zFME
IWC84Zg0rn03vlNV91R22QPsglMhq49WjadE0Nb3xPuSIW4RHkn5OfhQJYrqQ+TRnUDbZQiomJXr
ItBacPZedjNIh31dPo0SUHYrT9geOKZYAGr1ma2PZpin0yKePGjnE2PevOdRYAzYAXq5b9R9kIB0
KA/KlCD2XSaFlWMUxQqnAfV3aR0GLR+Odb0bp7k8ykXU44gxDGxZPTuLnog4bOQ3vNBZh0UAszOG
+SrZdPgnjl9vShJmjjj7L5y7w224CLBmyTLG6GpHk6Y5tvoSSpYUrbNq2uoxzfofXc9Z5evV/Xrv
61pB0QorbUIAvMIJG+/CRUwVf8mhlvc8CzGA0RDCEQPV6Vr/0RHE4DAC+C6qwlhnTnxI2oU0R/dH
DeVz6IU7Rg+YMNPsMx3CRwqmPboNC2uOfRZ99PQFpp3Ass5St/fJyO5W6kVP5EB0JF93XEW9onAd
APVxExxSuJw0C+J+3XB0W1uL20AnW9wW809rUoevHmafet5qQFkRYYv2KrDrdWJv51a+UrVxPNI1
nXnJjRPCSucLJutmoBzKE7KJVoRkfw4WDTnb1j5G3BwgjfgDCHdd2TWw8mhmwG1xxDy6lJetG3Ij
kr1D0NInEhFxu7T+vorEsGYm7tT48It+j9UeNd1Scs8DP9tAQLAqhv5Qi8LbjMvD4d18QgfKOBxY
zNLC+2pzaYX/2Oj5NyI+OddmSEH0PP3RhdmnNc4B856DM/L3pe0l1mFQqwids9D1OEh6/T4VHj02
tCEHd7ol2xPxY8Xu6sRGyXQt0YF4oz1OoHKP0byVZb2A4mfmf0s8EL64fkDANnGES5P6HaXOgw0c
M52ABoAm2Lu5hABLLHgyCEKATfcsknNO3semCHE7eaAAYkeovUs/tX/vKiqo5YoZ55jI7KWPCckh
KOItMKaIZ72oA9vG5NBOsN+QJtFGoB3tQfBapwSZHUabe1wubUVFliN/1njt3ZaoOToCpZpOtRFx
XifmB0pc9wIuYudOPN22Xj0bkumi1eA1SjN1ai2BEbpn11YtYa8mhyZ67iV8FYaYmcYv5WAAB1RZ
dSeJpCn4enlwbNwAp4fPFKbfel6IADb+s9DZylI6g8qublM/LVdERimI+ep+xtiAMBAdvJ2ZF830
rij+uZIbTtPIau81IGir0acr0fOsuCldjNxJ3hKZXJljer9fddmIctzQhxXhw/zhI/ZVQ/+cZ84P
5Kx9NUKylosHzwsaaDqOzB9QHocIa1OLmNXla1RtDRfUATnS1wtgxktJvXRi3MK+tq31I6/pDflM
uWgkfSQa9gQLpgWSVzxi26+nNEkbFRCjvTQqp4h71C6ROy0vZ5W9c7YFHz4P8cKFoY+rkXGFFgUF
0tCjTMoeinG8wCHmKauo5cic8pAJ4JnJ5xm+fWHcwPfflzQbIBNi9J+54JGQ8Lp+NbdLmnF0ttWh
x6KoZ3R4NKcoF16KIBuLoWWDGUSMNIarGoaJ0YN2yxku8pNtYnVVc6ym9Bs5q4+WoZ0Hg6ZEmwLJ
K6z7EBsdOT8523Hsnhrg66hh8SWlg7f1iwQfg1X2ezAzMdKmXUxgB789zRosbrJCFp1WRNApKoXZ
H4kQhEek2a8RoweqAlCbZXgEFvldEfd7yAgwhX80I5t46pcL2I5prGl+9i1Bz4DijfIYqcguo29m
tMjYIRwCkqKlltJWmu0EfbqkZcGFR//CXpfZ6Wsmk2vpJ+0VXmblPSa5uOSzfQU+JwIOUF1eoKph
kC80CQ5lucZmq1SbEfgH/g6ESkMrAtAS166zqASq7FOfWWklwhGWSgxAhdiEE95IVBQnIXAHLaFV
BTkbIvHX40CkMpoy3Bf1YcqGDIkHL51fdT/CMLxZurhhdu6b6T4eohe94KYeHaFtcr8mWAhgDM4K
FvjBOzihHW8m7mf+wu6DLFhCB5L4ZBt1SVViGgTl0SD18QhqrClkVpNxqNHKXBURYLPWr4kWT+4z
Z3xvwY6yxW4WyB8FP3lN1YJlQmmlu5wSR8ocyCvhTvTabeTvCxwrFYHwusClUzFURs9d41JmUvDC
OPmqd8QY0JFCRII5xgMOgOmx2hkltmo25wVPh5ld3yjnrTVyBh359OTM7t7A2zx42g90swkGUQxK
ghNcYx4cg2Nhkia0opC1tYugS6QvdR6T3jmN39BG4NwZssOAFTlDEYBj1MASkA/xCk/2JUTAZffk
UrXl2puTi97kF3NKrrLSkyAvEhKiUmzlebv3W6QNTeV8N2T+2uO3h3yTB+Q5McbPuR5dvdyE+jyw
F9mvBp7Oreqai+ZjxKFli2RmTv2NprPX9VBxuVAJZJw4pgB3TCz6mUhs9hNa/0DYqDdn0Xhrnbl/
QJ85XoWIFwBP8YZgRVn88nHr09ZsKnXUuso7tY3R7kwtum/5DY5GkWOFRJexHkZtOnXkk7CWNBuE
pTREsT8dq9icyBByWv349bEfh7eGKSqkVx6YwcIszyED2Vl5JbM6NwAholZxIqKgVPrOAe6F28o0
jn2WmVwRy7u1HYnj13tfb7IMhGfC3o1UBGfH15tQ5jE1Lpa5Ps7M3z/39YU5Ts70/McgSukTthWo
2Mh8QGGWnAkXbVRTcOdl/5e9M+ttW1nX9H/pe25wHi76RhQlWfKcxLFzQ9hxwnmeivz1/bC0VpTl
zj4HGzg3DTRgEEWaogaSxar3e4cKbgywyKEMqU8CmTI17jBj5YOeVI83qnhqkxSYqsfLwvKIoUCc
KIJ4zRIni/koSwP/03SDG2yXqq762f+TYCBL+hf2wf9DpATKLDbetf+elHD746197bJ/cq7PL/qL
leBZ/zI0LJWhXFOotsz1eH9xrjXV/Je6QnuGA9xKoYcyUFm1ffy//5dp/EtVSVaieO/h5MpVfKEl
qP8JDQEFIG/4e5VHhc9A/dU0PPgO9ur2/E9IP8ctSp3DeLwuR7MXc4wvTXsjFQt/UjH859ukIIKB
KcZqF0XEnw4DkQyoKcIZgGkWkbM7uRMmmfZfr4T1DTbgJOZcQ88M84cwh3sETDb4jj7tcTPZZP3U
fo6np8qt9Cscj8B3DF6ON+5LoegwmYGrUisfjlhmfi2OpuNQO2qYLL+COzIuYPhtJfbGsIcRbBXZ
nzEu+8mrP4du/Ixwj8c/Ep1eMb70A3Y2lN/urXolnVdwvKa2mrkNRyr+KIbK9iqHZnoDo0rb9F5K
jsLkXKHKxaUxVNAaVWqgtUCR6swzICqeHM9+nabGILlJhOTYl34924Rxqkj5M10h+mTVWvfYdgwo
aufBeNfAtYpp3JS8D3RjxJumUEpfjaobj7QtH0PfHhjaGe7UKhx3fcI8wF5i35zhcaVaZ227nZMS
2ZtmeDP0NWPSlPBe2xqu6HR+TmZsbqOp/JRhh7gZBo+8P+pqO8AFfDh4uBr5U8SJChysrYhu3lbw
sg/k1mZb7YA8rLYUC2VMeVuOuQfiKqCziXxfzu9hPHk4sNKdmxQNd4sVXTuW++RFhedXttsEY/u5
tO33PvIgRahqfzMnqgDYzu/buIn3Awk3BdlgreF9HVPt02JX1s7ENKVzigeGzS8jVnN0nNnil9Ea
qDOMJDS3DkDb2F2JTLlxU3S8TeaBRRnfx6TBvBEeP6E95rfUg/WHJjCFwf+kTka1q1bAyVRb5vrO
hMbQAeYa0q3iMHAmmDJs1esuF8y6TMD5rGayjN1ExkNfEG1ELeB1tDW+fB3rKKmrTVv34VZTv4Po
EjdrvWLhQV6vWtTbxPY2c5s15DHmBTJUTp+WtRiP5hlnr6rv6sKzgU9ThUs6bqCSY2ojqGUhhjo5
BrBA0RtYJU41tmluFUR29VQSJHcYdMqOqzZxdVy8sgsj6Bp8Mhvyy/TFehT4GW2iGFY87AYo+SC7
hmiPQJWFbzsTTgRDFVHdDhuoIAwCVD2+LSJGtEjRD5qdDj4fFVVp47xRdnxDqrGtzAbtnuk8pn3+
Q1WVFeu7YppoB7Y110fFfC0duAQAGlYw6jNjLeuqI6UwHQEvjP7BHA3dV9JqK5AOPWgI6EDsvmVx
xnNZvC35+EIRtz1Y2QJ+3pevLgZNGDWYG8Uwvrj16nCDbnSjEBgRpP1J8d6EVn9a+9eNO5sYQ7V4
HYzljddgItUPBAqGVDSVyVT3pQjrUx8m8GOKR7pHNLDkPVZDVAXJ5PmKDbV5ihk4TAGYBvaF9Wec
cMKDAv8xW6Vm54WjAN+bX5OC9Lk00e+BorG2VjCpD4mKtDoEy9rgqsA1e0ggyb2TjXtQxTUbTD0t
iYe/aGQeySoloTalroSvq0VG0A00mc99MXxPubtMZdnRASDheVQY4htD4ReIgE6NEuCv/NVaeqYG
PaIW5mA5pdH8lBd5u02O0aLDKUUdwxxhmq9Jrt3zXd4XfG5ujELcgsBzaejNAQMbP+rFfZNHYK1R
5xyYqCGlzL7MCnlYJI2h2fUsPAXdN6dRp+sW6qSbpQfEHESW2e5jxdhxF+U6kG/jgEvhX2QZdyp+
J1RA7IUKBkxmxcIuwET/8EBsY3kXNpZPJkWtNhBO9fTF9MZjAV8IS7953qiQ3ykRWn5s1hM0eDKw
XBLAteVHXVhoWxFWdgLirG6a3+pQ+N1AlTNIm9YgLz6rtzVGFX5cWPcmJnZa6/gJQ0hfnxirEjRW
3BKJ/KjZg9/MruG7A96y7aK8DaabbBZKu7CJgOHyMEm2+jgk29r17kvyuUclOubV0m56A5iH1EX8
5MkPjQVzgHFwIHqpO32JMSQbTFQpabhbby1ScSZqyPYcZOm7XqhXIfa/7UL2sGYTRjpUyo9mGp/p
kNhKZgIBCddVXL3X1XTHw+C6jaCQpTGdbmzmD56a90FUXXsptYZ2+pnoK8RRtD9iOy7wnyXPTu9/
ziHc7C6LP6d9V0OTwQxYA8Xp7f5nKnrhKy751ARkXCdW/VzivJU5uBT1CjFxNqQR+rZcoONwfy49
YGoZWxu8gyJMx8dDWlibQqFapnkWv25u3eH1YZMUQaThLOLqJja1N/Q1j0jJr/toGq7icS6xZ9j1
UUT1SM+ftN7UjmVmjPu+9Ohqk/neDcsvjYoxVIhDim+lDZiBre/msEBFXTOqn8KbHg3S6oMB7LM1
MktAwCNoMSx+eEnZwdxQGDvo6JQX8+SRCBCQG/rST5lKqrjxCufDNweOHTnDT5BXCgQmhMXeXq6X
LnmYiye8GTVokPeOuep/1Tyizmf/tHLh7FxD26BgHbdhjF92bzmPHBK7C7JO40lN73FN4+rUo+ts
wqVyHGK0nGh5cIrzqMUiYa6g6GfYzthNM5/c/nGqGWVU5AWia3B8fGpzDD/CbtMMFrynarzFqLfb
1pr2g3p34Jl6jX9C/Vw0FkZMafnTGzW/m1TMGRjSAQA0MWJ5+FBdN2+7YpwgbAOHtA6GTO2IRhQg
1teUYpvhnrp1GyhoNh1bVCSnhOiEXZK1kE+SQOcD+0Y23jOOBMYRMT68ZTxvDLrjoEumQ++K17AP
BaWrDqWbMf2IjopWOYeuzLxttSgveorJleic4cRYAVfhHNXO2JLrV2sGAZ4CeDrPmjctX4d4bn8I
FTuDr1+cQDXv5h4LkMXAFWWI1MBZ7e+HAk6J6S37OQIpNUSBWJbkwo6TtRmJk99Q3N+qM8V//Op5
flsxAVpu82NAsgQzANMTJ3GsLX0Z8MysxbeNRYFrbMhfN7Et3fdOUd30qMXR8RAhD5vYV0XKfNog
m242suvVhCPtD+qUvJecyWbRZ8ZXBckGczLsppwCgSvC+XrCl2PnWsx9LUXnNlL0YG5maz8tPFnr
yAkI09OZ3TJOwVnApxTf7FS11LfdVObb3iRT2BLqg9IZRM80cb9rbaa/Yxo/Qs3AWADLrB2SKIay
9nDDNcAYJL9qFhVObxRyeZbju9Nl70uqvnWt8ynEw8OvTfhc2TB8a+LFDebBtY5tWpJgyvMdQHX+
AsCbHuyyEDctajl0aDWEjhnMV4MgNb6bwkPHHgNmAZJuxpxFO8d7nmFTYCfVCSfa7+D01p3nJEHh
Gf0e45fPReHWD5BKE3JH3IZqvlm25S7y3JumSqptqvEgX1CEbw0XBw/QyeG6g6WArKjxm85BtN+g
estn8ivyqbizSnXaWw7xjjOyRL9dGNNHizJ+VoR1V7XtbZbH0QGCdIWvvQlhiOeaGlbUjUFcewzK
gRdtEyN03QJ+xIzcVorRV2uNm7dCc5rFjGwMOzaAkmuPTjnBIjdFuDJmzQ9SkhtcvoyG2TitQZ/u
YKljuKwACFXI96ibYfkyxeA1uKh+VeZCQVw3X5vWYN3GkuWb9Ic5nYericcmhamcgCYVwimD9FtR
ZMaV467DdsfDFc9gKKdXseorUXgzawNuPWNt7SYLIBlg6sCD4rrtsN/KMbE6dOHyMFM4OYgsdKhc
kLbs9JhOo2agKuQ85iP+YLgOZ9B5GvUJFdR9qpm+0OY+gF0SBzrJrTMiWKoOxmmoBeZOoXtTrMRK
rbruqkW9hy2DAGJGymrYL31i4ZhuhuEhE9XnplvcU1E3n8AjtmjynINePHaqu9wvKrmGzVI0GPIU
iPg8HFIT3SYpVg2dHaFTqGRsbBALQNuQmQVKS4zLc1X7uvrfMXLDoqSYsAUqq7tyuo7CCcq1y+C0
gv9zxAp9PC5rRVMuPmyDofcdL5EZFaRD3cwdeSxGQwjGp7TZdJRbVeJlAfcmKEqlONoinI5qXq6c
k1/rqFmTKxtyAxJpYMuxmJugLKOfVPWYri3KQPV5XZCbSenBICwEXv9r0hsDAhpzyDdKg+DY84q1
qVIGPa/3zWtUG0tgr3YJWqY0MCx51h4SIM529UyQ/5CLxGi2yhgNh8EU8YjUcbQOVooTkKBS7eeR
Xh0LM0STL5tjEbnBoHVf4SjjMbCq8S+LqUOhL1dnRXloTKvdDcDAoJNl5NtLCOC9Hk4uyDneMQHB
FOTXpvMbtGDUwHfKVhYi5dGoJSrZRjYvGz1w9kpX5/24mheojAuOjLXwZJXN1ovIsNZwjcu5G2T1
0Ov1v5uypEhJVuzmWLmTlU0mHgrAYSfsvQA/yDq7P3pDiEV5jHl0bYxYgmhN1DPjX7nLTVT3xyrE
D9MZ8KuXFWi5UNavY19njQWpJlsYMYaqt8PagLO0nirZEoWxaMTAbQye2sd29ZxAj8nAbG3VqoW9
kCmc54EePDhXx9c6Od4+S3WYXULiQk898FxojjFJdkcSDzjBcl1fS/qMT5aDQSkOx+X22K/1fNky
22w4WOjTBm1qj926kK0cU9Og18WLLP2HuMb1WFwmmvHXxSdbiZvwvUeBG5uWkrAtr7aIsY4WyC8u
C76eR/0ndQzUvOs37tdLbcDXsj5MBTHKqWbvowzynVxYo4kNx1oZnrrwOKlRuZeblsWpth7TUGzl
v1jKmHHhl2V9hPFYHbW1JVdLzNcCYQzvlqv2O2/uH5reAMVM1yszVav47+a6Pq/2INgAaBtZ2vYi
hWuhW6vccl0u5CpuN+Syt4TyXg9UdmB8MBFDOHfNJI6q9lqBVpgyBHFYPJP0joRD1rblF5LfRTwO
FQasCECh0c5Y+CPycLDhppuoMSMpSXge7GOD3ysmJU53bLGVbQ+umdKV6I+WOVFvwTi+P6YVPIZ8
XWTcKPjIYt5PdQajjnXBPf1XayZ+FnnAr3X5b1Vu9MZsCryZOfKv19kq1cFArveDXrTPH462dEZx
1ak/RC34bpjz1cdz04QsTC8+MDZZN6Yjoji4X/Tzlz1HounxYWQhW3LHUfAcBr3BjETlktBTaICW
jcneuqZikAw8v94cRvvcYF8WyLU2A2oL1EgtN9NSW9s1NmabVri7QMz76xXW2vqwamvl3rPpVSaX
SSoOV38f3jAwOspMDI/lbyt/Vs/l55ercoHlFnnbvxYfdokrvATJa3bOnibATFyGlRaq5Hu09sEB
8GSabRZ3VUznKbRmAj+LuAa7lTfhWANXpmzC77tJnNTeeeK+mq3xyl2dYULZOUnfGHgunE9g3GYr
q5B99aDIszmsJ/G3pvRqcVtm0kk87j3ZSfIIp6usvNI8YKvsIydqjgZkIqiX6ldpxIIqrebzsJCr
eCY255ZchVb2skyDEehrfyR9WUbpy3JZD6dZ3buDsj9/nfXryRYm+4EY9eQATNxuyRelVPjrn3iQ
iQ0lNYxEsXgDoQH7W/sXbiDMOmVTKAYiSMelcrp2voiduQfWllwVUcsMFEbQcOzz13jSxqvRbIej
XBg89emb1vVJU25h/Xy8CNdr0sYU4yivSQv8Dadd8/6361s2MUAhg2CycVVfL/Ia65A96QWn3/aT
VzZKhlvNUozdbxe/3OfyHg02BH5Z1IQEru+bxBH3UykYwVJ7/usDypcQTE4cl7CdeuOq07JNuxhr
oXSl4STrTR2vrQ+r8h9GVjlnav7/r8j8NzJRHYeY/7Iic4NG9LX8Z0Hm/Jq/CjKy6kLQmoPCRtMN
FVnnr4KMZlOQ0TQKIwh2qYPzTn8XZDwKMvRCKvIXzC7sVaT0t07U/JdBXDLPOZ0Ri42W9D8p0Ohk
xn0o0FAnQhHFn2FRE6L6888CTb1UpMGEc3xnz91DqKExULOqPJTo/kFaVCizFVWM3ICn5lJ5HJNv
LtY4R0PYGtk1sc/sn9RieIbagjfaUP50ibzJcdx40YEaeBinAKGIFueRMAYNVqnTwwAeGueps6qH
YmL6FuuQ7aojOs9s7t+WJQ8qJ10CLWHyn7XGS5yJ7yWu0zZ0pbsca8yHGMPwsjN5vGVw/XCZ3Fj2
ctByUwS4HBqbCeNtI7uHmvSkWMVX3MySffUzmqoAs+x9684AJoNZEmiFO3SDtJuxU76PeNlGi5FI
pEn0jD5zwKF4fofxm4KBrp5sZnQg7ZBJCE+RmUS/aHyl2Js9FH0VDB5mbN3SptfIW07KGJuHYYFu
lA+oWZcJQVviJe/N4J4oWKDStKChjFtN7yBYutW+EjgTA8sGhYnBL3uIvQ69vLHII1ZjLMpiD7TV
1OBrQszcmGIgjYgqSGTZO1vJE5Lu4WsNEzajBE5sU52Qk3xX5kxTmxKWSp1ZzPMj108M75NCgNdm
QdLUU8pg7FP2/pLF+CTXnzquATzpiUfVzfwZSxURNHr+qg02ADDd1Q44lsL12jmFrgtDrXvB0UCn
8mMAeg3qUUfpcl1jCYYKOkhXBhWYcLVL7HbYR/wCObjdFAjnm5aPj/Zi4nNIOIZP+OVM2oXe++h9
IKy6810zxe0JePcn2WMKnFIXV/z5KiaZ84BsYAqWrH1y6tVPyAG0iXP9NQLFOBjWSLp8PF7l5Kls
1bwKDzk8I06sgOzUQNqCBwUCnTF+JP2gFK62TxwKT7Z6UyzemxalA2Hazrdy6Uu/wrKIKSpUXhz0
GnI4JqN+xTeKAk1Pwo3apbcwBbKtXS/2Thg409uQZwGOvTadUIA06Mz0n54a1xjAD89qki9BKyDh
u5ZBLiXjT6MlPKy3o1NvH7rqe4aB0zEtMfO2Y2au6Pbma8RrOAnF+oNXZSiT2rF8jOOnkITNkwn9
1GdqDPcIJEFJ17FspwlUHIhNkkfR+bht489ifrca0gJ6CLftnaNMYCJa7W56zIUK7m9Hg7AOYyyD
bxWjq76a3eqrtyLNtYXoJCEipsWzfKuYzmvRhu8w0FXATk3x21nfrXOAbhbEa8zWD6cUN4Zacux0
oqTYDMNGwLDGs4IQhbGD4QfuM+w0Cn2jV9cHgvcIqMqRGQPwaMYx1tLnxnLFFeD/ct9SbcJdGgHe
2ESBWbgBQ2MIi3FFLCOmG1vs5ThrzJ6FE+1V/M83yMy+JRjRVQ4m9K6xoweGbm2984uXKwOWCODp
vu+rK+zRObe9M2IxovrobK4E12wbHQy4e5A9K/2UJdMrVluAX4M4WANcpwXGvY+vWYV8rsj8fKym
K/jCcOvjW+yd2m3sOquFJpdckpE2Y+aDsXXLZetV5ipJqYIZ46MdaWxiDxTsKwNmT57ioWTJnyOs
dYglFCu+G941EOYwXhmw7b2C32nkpulDuesRfimvhBQ8Aj69wne7KwvDulMc/Dgm7Kq3TTQ/pAMu
Ll8SqDe5hnFKSkqIUAuIp/2+mbpqp9qJu9djisfzEOL/CIxUi60ykDuZt3dxqmdHAHsArWEEREAH
vqaRLcwNyStvjznmwsfJwq3Pi9TTZZPco9tA8mqO59ec/7e+8Ld1HS92MqxqrlFXGfFxgnUjW+Qc
3C+K/W5k4T6NDW0vh5/SmVGOUOWqXGQtXF8rMn/2IxJAv3E6sZ877w6rH7J3s0rddMLiXkCqd9ct
HWhKRsUwpMLWxCaoOzYpdgyt0tUd5TZe9QULnMwETrP/23hbNuUC7UXmL/wMAN6ACnIhGQfw78rz
qtyGIxAZ4vFU4zW+OA8aj9GJwhZYAD1hurSPRsJkvqBgHunLZ/KsmO1X7u1iLYe4S/LDbFJPX9k/
ciEpQGYUXw1dYe9LDBaOjXXiusqOsWXf21H0tQ+LBzLgesylBJqk6MbtXe/KcNSJSWgdFYc2I5Rt
ndUnltZgYBx9EiSqqAif2NatMEDewk+e+i8FBlFHt8SVoJsP4PMHnHujnRDua4/itF+BSGjbPysC
6QLFtdN96nR31jr/FivGk60gh+rcMhdfrsC3y+rAxJZphf7dG+2Q2VC1i+xo2TY9NZ1opefLBXMU
IIei4wPLptbTPbZRRciQMTsHpSWwqLcxHBUeD/CM6kltVvS4crYupz/SbRJDtOxoPjiW+GSqBUhd
dYxtR2wSO8YxSlOvMbZjXuWM31QNm4SiJ8cDHtROzbVDUY66X0ydti1MpmR4XmvBecZlYKXn9yZ8
Y+lmKd/psviwTUcMCaSuDxAn+kINkvUXIY6SKkmND5n8ldqkroMiaX7I3+ayWFYk4LJ6bmGRs3Ms
9fEyqVn6udvOSTtyMVXUvU3QJ9i0YPDmZIt6X3jTZlzPRrICHHJhYIkWOIhG0fDl8nJYVkVHZBow
QVX9pz6jqp6BKdUyXKfISfwW5/F3RRBMCSbO5S3WS95dbUcvq0U2lsVB/kc4ol2gobFnIQk1y9hC
yHHmrPprD/m/VjF35thRI+lmk6Scvw+MSqWA1Q3hUh7NWNEU2Tof5vwW6yeQrd/eRq4PxYA0rOE6
/bWLbMnDnD/O5a0u+8htQHUg4Qq6kyJ1vn34579dlf/4cMzzRz2/nfz/eYP8zX77Gr815V6hOyyM
QEQmrvNWIeFx/Q6XQ/+2+x+/yZ///8ddPxxZrjqFCVKJq7mZMzBvjC4+CTONTxRhRLRrVIK32qU9
yH+Es1bb532KKMkwZFx3l/+yii/cJNzysfXJYUpNgYRJOubpTM3/3OxqhnhKk64Odrj5awS0bA3R
QwJ2Kqb2ip47WC2vR5HrcqGRs3xoQ5KttFFrD3XuUsHvxEC96lRO65fAQInMHV3dQlEizmkcvQbi
erGTQpUZY3Lgbh5E2yip75wClHRVj1QT3rruesnJVZGoXLmXdblRWa982frwkmrK+8PYMyxa0Rq5
aFdwQ7YQNSIaSBkHYKpYHOVBKhwWZyQyHG8M4zUqbH37Qm6Vzd+2Tq5BdZwBiQTkZ6xRA7dqXmxt
oTOOkdANqZJf4eZBiFPqekogMv1LMsavRA0yD1pvL7no1xbYLDZ5oQcffc7fSvijXmrQ9y3iBP4F
/d4bkNPSY2hCp3yDkNit+21cRcjb+W2M/p34pgIxMceSULpsYTbd4+txZSfT+zJ5902BkkF+D0Ja
P4XYee5K2SHIbfJnoO91rnjd5fPp6xMTyx70or9+xVraKUumS+EW1ja0YB9JHJyR0jOouxHUiwem
JXcxVyVSa+TPqGCsQG3zbhXq0weq5H3sZ9ch0dp4FC3edJYmtn1iY7hI3UOWDbDIpJyZaKupARX8
rfyUXtbfoiQxdvL48nOFxM9c9frdYpQ9ozfj4bzjr1MrV9Fifcc8O9mIqso2c5XCEZPvIqFkXNO5
SiSQI9ezZV7toguUo9maYkdRPdAKqHmz1ZfTzaA65gHZSnPEyqQ+Tiuyz7XwE0FvcT6/8kxIgPrD
iQGf/pGjOzBnr91aON1yl6D1PePf7hg225hnKRS7Z3lm5GUdqaPhE5YYh2QAym8j/ycX89ovXVbl
f88X9Hr9/mlV7ix3+a8PRXquYOxxI2+5i6hLrv5WprnckeeNCzlyGzVy8vP5ipTBPqiwsi/3K3NN
7mT5CYS81c5NeX/LD8fI7+8bMJP1oMtHJtoIYynGiYo3fJYVJlk+iJUQNFPeJsAmFRWX2fxGLFO9
92DIHKouxgJP7n5u4mRaHCkySphX1pPklSpbl8VlG6R1czcTvVtrxLj+6pMuPU8/wvnx5fpvdavz
p68XcWelN6Lqc7wLxF1XzcvOFh70oCbviNc131z5QSBs6y46SPljexJmXt/q8ttftjnVwMw8wlvh
srN898uqbF0Wl9N42XY53ofXJuWXAQMM+jD6TNlxYlOKkEuuyzuPXzzrT3L9/OFhSAGkKJOK0yed
6OUalCfPW14jBZ23vFwTHQdYbiXOQTzgZ+nLC/HPTfnqc1cliH45uPWaQcLgLV0Xsi+Rq7Ilt11W
5TZZx/yP9pM7T+H3SWvLq/OnX/uSUV6gl3smlNzm88Ust3p6OSww8/++72TrvJdsflyXLzof9be9
Pr7Bx1eRSoju2/6sLWp6rp3Kx4jscORrZevDtsuq/K8uR4GyeVnI83FZlS35un971FpzuZEvL5E7
fnirP237cNQP7xStHb5Qg3Yt1Mp7llyQgzE2y/5cKpT1wnWxuEa9+LKK/eE/l21LUTBtkOv/V7lR
Hvyy68dCZGhGKF3Wuo68ou2lhIh9uVF+Wz835X3121a5LveX99lfr4TYJSDVDdmiAekxOG6+qwS8
6Kp5n+NyyeSp31kwTvZ9A/jmTV8yQXiM2g1YFVUoNT1ROw/gwtXGWYbmS511V2ZDjtSi2fNLaZYH
uzGUL7oWevcjWTxbPRw/YYKS7KoW2g6aWuS2iPJU23osRQrr1AgB9bq8vl5mdGoYzaXk7hC1idl0
oICT+CTURr47ouCaYI5po7B3iqx5ffzC5+5kKefNsE6qlkLggTvxo8nHq3ywXhbe5Wn72yNXNv+0
+4dt8tEtt53f4U+vO7/DlHnXdrdH38rUbx3SrQtX3ruXdW8d9wmgc2Axef+u69PaQZ03/vH/H15u
W+SP4KlFVA1RY6A268sL1ynTO7knvKFup4vmQf5jlrfgn5u4kUa+lVfftaS1fY2IQDC8afWJGnhs
mpGfTvF3h4K3UnOiq6cpNZ1DUj6T+WDuiPMh9qNzKNAbOYG3Fur93nzCOAeNoH3tCu/WKMdXIs3r
b65C4bArrBdrsB5DoX6vdQjUa/ccJAz9D5OGmgCPDgRdSTkhNiT0dNDIWVUihSSdDmf5xioQ9KU9
uCY4475XhlP7jQR7a6dHjAyxM+95i/soVwktRdgZ4AqEL8NCPu9EjXaX5B1iSSx+NQs3HJ6zBx7x
z5mtL9ukgqGnKOGTPQwvUSwUlHJoCy3sMAQ4Gyjf6gMFEL4hcxcEPiQYz3NsbgwhDJCC+XbE1/eg
2AZCErWodmEG5Y4M2GCuaaEb3ZjRtOyjDnMvswux3TWrd0Xz7kwFZeMySt7az0IRc4CKJAnqmE+e
W085pq/wfJmC15VzP2JMEs9jdHAWwwccCLoq/IpRzINbYA+YJphXIVWkcJD4+hui4R4WJ1YwXqPu
rNTaOW1oo8Ir32e3voI9gQ0V/vg7JslDMGflPflE5HzP2nfHi9HrV46LS0vlI54D+Jhwn0TmV2Pi
BM5b1rvGBF5b7HSnh9hbQhGGWqvkAdM2kHNU2U1V2gc8ko4KHOxdIdR2N+HSlKoUETwXkYdWx/UW
+/gSJeI+i4AtNLPdGj2Ip1Ian6aqcU/W3Jhbpyy3mNl/8RZ8hx0nIq/T9T5BI5791dj8IbUGCBcY
ShdC+Vx5TYMUUvusVCW0dhJCMRDyUrTS4U25QAPE3QlA25j8OU7IfWgtOA8jjONhMveu17zOhVVt
6yXTt7VACjzbRXftaN20t5XyZXBv4U3OqBh6COKZAlCuOV+gdb4y+2RWaebaruzGgwgJUyW8EdC5
BGYalApp9PiGxA/vf7M6jrliXzfGtINvlxGjOW5iY+31wJtwQ/bzcgCTzcvrdogwgNIG1MV9vUFQ
omLlDWfyxcQyf5cBsDZDeyjuTHjOzHOpVXha+7IY3ftq1Bjkmv3ZJH9q6cp3p9bit9lQ39Ja4Iw+
km1fWlW/tSttyyWn3fYzWDn1FuJUppO3JO6nKdeuiUTMCAKud+gAr8l77Q4TRpKiosI26BVmHcOP
yEnK+2zK3l1tOiQQpAOi2CnO9fbt3Mb4bk2f9EF9W+xSv6GnyEAQBsQWqvmCyyvq35ruv22a5zy1
zCBBROMrLQZjBJ8iqifhbIhf8UGu8f3Jj16Vp0Ebms/VTq8g5WV2982eKCWk83M0OTNaBP0am5dv
ijt4QaWQs4F7u9o9zvV37Mbih1Qt0DjCsttFcHeFFSv+aLTttYP7OdTL6UV3bC4SMGIYzDidKs53
Dav53Yjdx51NGHZiG23gVBophKrzGRvYYk1gqIIKPz8MNnSS7ukxdPSrbUpw27jWEuEa40xde+8F
UFshJqy35uUae88HpyFRvo9E4DhXmc1cU8u/eglPwxGzrJbLT2mVT27Ee3ikv+rgnqVFIJCRPWDc
gR1Ecsvjz7bIwrUb5yriPEL6/VSprf4d6VC9+umUcbiFV6BCFQ79LueHVLT8NKXk5La83Taan3Rr
/OpNhbLL5zkQOp0/A8z7gjjViVCIwCCNdmPWRQwZCRYEDBaIyqZh8KGtp9Gq1GMTfl0Wykc5HkRF
97SarW90z1ktBvST2yoZIEj4oIdJULVhunOHvttC3zm1+QqSw+E7Ef514w7JAdtrcYvILNwSUccT
Yua5VBCZ7FMAmOFCwzwaW5KyTPvQIOXt8Whfwtrdj0ZWMIM3wWmX8qpv24Tn64BnvMmM0NbNgYIm
d3lUaR5po/O07zmpczNNN2HdNxuXIvOupmiTeHV7SAYBWW1YIzYSjNLjYaKeDbBL6gjCgMUxKcoK
s9+63kvdUzPVW0pBEX63StR/x4B78XvjYZwM58qoRpxFW30nzCzzEWpw/uLoxlj0L5ZaN5tyzrLT
oBhHY34lr0O5zfWFyyXObyZFGXyzSMcrinJQs0d7jcvcE9uxByjAp7cYQ3+EJYoRWHdyI8faDOD9
X+kfT7ZXRJCquFDLmcxYg85K15Q6MJzsETR+28M93av8YtvM8NK9kcXfUq26TXEj2ZCxQYZwu7pS
RfqNroz3S5+ePLJat0NovzFj3ncNYK2XEMAHemel9gwRnqeREkY3uo1SYGjc21BVEt9o4cAPo0a1
yhYPFhzTPb4ZfK0KFmJZeqejVlMLRsQmTqryJdf4deGS40QcQpg2kq8I3N0gfw1JIg+UBZsmQf7D
JoGTmsxPo4rr3QidNM+So27ZD2I29hTmsjgydoBHxsaVsi9u8cYl/RrdG8b3wzeq29ygIQeqzEI5
hISrWIX2JZvj/iEKSfvWUUu4MdnAOb9QSefSeiI9kdHibZQwaOvrSXTeY5REWL2ZmyoplkC3ce9y
iMebiqrCS3M6pOp8JLDNykucyiLrHmPnkW4caxGeUEediBh/IsY5GK0sKPWkIqEEe88w0ej6luTT
QMTJZi5sRtMNrsxzSRScphBuoiu49nZN8yXU7tG33WbTCL3im+EtRIAaBLH2OsEE8SICFbtIgB/c
4fADQBWAcw6XrbIWLXH8GomcrrOTqTzPGI/uIwOXTD1XWn9MOohexO+2xvJZzMp9gpJvW5ZrwpxG
tjzPrn2Jfdhmcv8Pe+e15Ci0ZdtfuT9AB7Cxr/Je6d0LkZlVifdmA1/fA/Kck3Uq+nZHv/eLQgYh
JGH2XmvOMc3XAaVGnxZHqSQatFQFGCLAxR0WqyenDnaanZX7Jqp6TH7xyEVu79mlQmc/aIGnQhUE
grNVw4DkOuUmaJHLM24qXEJOtWK8gwNBZTgJFGMx+urFVohp9kBoujHNJx0XJWaAdypt3qIzg19F
Np56YXtr+rX8EqG2Cfa57Y/8QeSGpOqqEPeoJIh0Dk00xA0X1IQ8Wz8mgaAswOuJlk5wW3IIhsPC
S+uXDvXFyjeLVwcxntvaGhFFzsp1g690iF9RmsC1oC5xqrLmTh+EuwlMJNJkhH4EafxgQpZbI4gh
DQTp2gb/JsMkzbwP7OeU+Q/taAcDFdHFa6LYTql5tpU32w/Kbdgymh+UoyJHiauDXtWgWJs6Z9zi
NwzFOJuSExTchV19tPPR3ttTRiIugnU4cFIuddiNg2bT9YVOo7Vg1tIbXQhClWT75AzOV1VaOCxS
S8C5QHsfDOcOGUBcobS3nGbYVsC9A4BubtwW+1C5cXUL8inocw6oaq/bLYSsqFUANVp7YjXNE5ML
5gxpR3UZ8oGv7hKIQhvlJZM6A/XczY96SDM9JeIWY899yNnBdvac0R/T0VlZlKmOanUT9+ihyaL9
HFvjy8tgjoRIgMII+VBqnJskiFZjgf9L6dwNieErqwWGkJvusJcklIK11hd+ubenXmFIv3MMcell
ePJWakAgtB/CoEjFdAbi5CdqedP2/QEdLGGtxMlgDGxW/JDs965kEI5rS+mx64lG3fVRatym4wrR
C43QYOcqwWs2TGEmfnVpsgEpSVAp18TXNlWRERRdFJeGCbTmqNll0pIbzTQ1Ic42Gpy3FEDmqhZQ
jQuMyOz9zmNglSvie/fYQu+gHm5zzdgaXQOSTfQFxdg6gliMhy/Dy0hbchVZ+tNQar9sMKKrwoyY
LEB62sDsSJeQbrdMG17KvEFlg+YgAdm4VGKSKxzJ5VMby52bVdu+RUngkpjC9h/0sX2UiBYOWXTT
qmIaoRMOjHfiPUvtkx1SADLdkojMAZVFq5ndET066Xv+PmnZC6XejBc3Se/71vkEuS1fcsd9LqsE
YopIfoWRYgE+BpE22Ut6wf6VGJcqNvWnpLKfa5Q9NEi1NYC15DDiSAoykS2VppYbtUeX5EHa1rLo
qcCkdF83BN6kSbrsidDG9qo8wnYON7WKET0f0rXqUEXPtPHZCkhoV/sEhA7/pWXCrldIJ/erYVx7
fRtsJp9hNeTFykGYtsyp8WnBqlPERQopF6VIim0xdJjfoQcqALskMVxb33aHnTVGGA8xqFcW+JDQ
YKCj971c+qaK3asiE7Pzb4m/JrjFlvRhEi65MZovDTMs5U3EKmRcj7q/yU2v5XLWwBAtawzSyGIX
hMvFa0k1NOHqf6jksCOcCxJRA3NjmKwIiXOKVQx3YduYzynTpcinlZ+jSluaFfZADwnb2JWIYNQm
3YnQVBcVbbG+wq0MfapbpT7qMcbBV0iZVp8w+eBMlsT1wbQHcxOkCUk06UAs1ShB8gSjtbCIFFl1
Tr1NQ86aaTrshjq6TS07J7G433NQ5+vIC9mUxr5mHnp4pxcKcQ3q0i6q7jaaGEwe4q3ANuicVKjT
VBemPbNzDjj2wI0Wcvb3cYIeAlcEUx74kxoJTvNctGRgKVuYeXRHCFw5VPldL+snJ7wLjOYpanJ4
YX4MjMDZdFlk7fk3Kr+GMxNBMPL58wxnxHgIMNJqSw5oWyxEriZLYqGeCJ8P1vS9bzFPWlsUZdnW
hlRAhDOhDvAiOFw07arhS8RUPTmAIaUjVF4PdvCV8FsC0R7cbRHGv0NpfdC/hyUaePvIat9MqlwL
z0oeq15SDRsa0Dj+1k0joMBeVq1k+wJLc9PZ7il0N75JvE5cNubxqyyV+OB5Pt/Adu50piDg7sjH
NbAQEYdLdvrIX1qY0Fq5CuNpDS5tbo8LAF6QT3GCrLOq5TLQPmLBfiEyXL/k/HrXZqwuah9OHQHk
wWTS1WtU4NnGrcQ9EYX0YC2bkJ1mqkEM17bMq02tCXUVln2xyITmr+02So6O1nzT5/9PW/w/aYsF
GQT/Pe2le//179Li77f8U1qsAXQRSItJL7MNS3VR7v6T9TLlKPxTS6yjJXaE5RoGjhcurUDX/6El
FqTRqKbFs44BfMbUrP+NllgzJzHzv8FeLM0mFkXX3SkYR4c18+9a4qAx+o4QbXEOKGpEHbEm2FIj
0LV5B/+hTZY0bkCDpOzAAUiUMVo2cWCeqmlOOerVowdQiOEc1Q1Lgc7Y6NXagP2rIB9taHuDo0MY
lOuU4hStf9eCDtaJrNctgkeIqeNiVOlzdcpI01TLNoRrPlapB7cwwm3malNARm5uNedA7GR97sBQ
6LkJwroqBmIVwojz4nioRQAYNmruRduX4AaMBwco9CTHazYa4KqlKjvstHq3VxtFZQ5j5huskvVT
41cPHMdPVaLmzyRBbkTWX1zHqxk9IjoQneyXKsgJUJXlFeWZtxjQzyFho+bGqWrtMepZhtLWjp5u
HBK1TW8UJwWsG8iVqyMbptgHGCpKbhWDSVqcVqtMV5/bCTKjjUfXTHa55xeveV5jCR/OpEkFK9mV
GvN5eXACqNUhp8Z1Dxk0lq+mh7WYXaLGKgknQI7anetDYp3fQXcAgaoFakQngmeFT8VFLcd1166B
1DQ93LcqIijci2/MMSwY5qX1GnCbDLeQslBLlgY/dvHVthpnbLVdBpAAGIVlG7rn3sY1flkUspa1
4y2TQFhHqufehWmQpR3HoTavkovXOouvRkk5gksEOgpXftm1fO3NtNwx2YRrFdr4w+WK+TphW9DT
qbkkXBizpN6PnrExuU4CA4RGZk/TDzOnXid1g9FHCwZGbWzwYdTr0Es3DmC2lqFTaPvTNULlfD9y
Ru4U7aaoZHwWQxWtnco9E6lOgdKOxTrxXYqt3cG78SMlPJN+zbiO34ZkNOUBAEuRAEgb87SAwtdx
HDgD6mdG7sXK1pPkpijVo0cF7mTfO3rs7/w6R1TafpkVwXWlln9kGGe39aSrZ65DDAVT0gOQzmff
qN2F70iDn8c7jqqb7wtJl0YBTdt1nbiIGkR76lfEfsNdGKV4jgtnE1KhDitq31iQFontimOEE22Z
eQZQTbLYqLwDPLWYM7iA7y5uoxIom6p4ZiCZB7WeIgPpu3PFv4gMwd0CLmOyqMT9ij5QsqOyt7ck
FyavrpwbtnrnWPBOfJmYa2rWMQOM7DkPo/rk5Fyxa/EgkqB9LdvsPvGzRwAu3SrvEnPnhj355f2x
76R/BE4HvC+oMO2GnrMcNDkCnQ0x4vmV8q6I8KxJIqMS1a3pmHMOcbxupynKPjaEeqmmKYA3KgAU
wvRZn5z2KdTRVQEYZ2HbkblNvEBcoAWfAkNPd9PpKoNAQ+HEx+H9iizw3KhO+7ukzXSyVe8E2bnb
AKdAZUBZ8EjUFCxAPchXqtLk51BhqIl24lU3Cw8/bgi5taelZdaUaj0Ha7Q1WMB3lT65woutd5Yd
evuwMJIzdVHJcJ0xnF8xRDMbpVubdc1YuMu5mBMRsPKqzF4rHUUGVTO1bdW53ipKpb+0Pe+pQY7+
ACh4SdmcLF4d+x34feeQq9ix/Hok2pIKr+CX0OGbhB1lpjxKTyQnWt83SRSdM9Pb1/YU98tfrliw
QDXZNFdX9L8R/Zj3sR8aUwsGo8HQHcGdYnlrikOpWm/wDaif++mRcz9EDcOrlvQ3lJVG8C7WTG7E
dNMGk8Tz5/F8L8OHBmPOwc38/fqAZIXfi8fz6z8Pv5ecn7QrEnkX80t/3J1f6mGdbOpeu5lXMS8y
P//XGonPxV2LYMp51x08ba2Gx9YdZ2nVlD3+fVfJuRvMWeTTvXmh+ebnPeS24IKeF3QIlcHW+a/V
zU/+tfj8cH6BXopBzBTC+gFe7bicn/yvt0CZt2te4Pvj5rX8cff7bfMnf9+lsnfkcMdc+6+N/2PV
Pxs2v/z9yvzkH4//2vD55b4iXL63q2r5s96f5eqqux9Mn0Hlz+84v+37C/589Z+3zPf+Xnx+8o9v
9//fsu93/rH6+SdAbk3n62cLSR6mn1cnsLGgjY7Lef3zjWGVNVbN6b/9YyPml+Yn53tA84E3myRS
a/2rT+3s+w3fS/W08GKqFZCxUCTHTTbyIZ55BiqrLXPfN5hpQOpgFH2bwio52ANq6aiYFGp95rC7
zM/+vNTgZ9ySvHL46/n5oTm9eV7Dz6vfa6n9inX9sUYgUIuowEoJk748oiuLJjtt2CFsWcx3lRIG
wPfjIaSWEhDWu/rjycyb0LD58/ci8wvz+7xg0Da9Kq9eHLqcBxQL33bqIrjMhpFTf0DAEhT2Mobe
jtkWa+V0r5p8k6IVYNMagkD19IB86hISvLn9OUSL+VRQ6Be90XUOtvxYuSOXq5j/jDFwtndq0N51
99uuf3MmNxZZNrwlSjFp6Gz82CSuZ4dhEjTNNxZIrf/y4c9y89v4N4oFYmbiX+121/fFsa9re28A
eAUL95EFbrWpqhrftktiCWBv+eql1n0OigakGo2kgnrI4YeGPj8kFX1p0JPb0W0QDHGQw+LvVl3F
OpDPR3JOT/YcfFZJ4gw3JGEzRstjZnlpSpPXmLprQ9uxMGBTdbo3PyyI9Nl2Tr5Xeis4zjc0Vl2E
aFzNSb6lwMsVODvS6slpIvGXzuqT+YbG8UKXnr2bBQ2ztGG+aUPlq9BMuS7yAhEmAa/h1uqtm0rW
4XGgW7EckFFi6KZal3jKLumR1ZFfvDcM1waBp5i0Ay0E+d3IYLMRU2SOjo/HtmsSCX2lohkTodea
mARRRcyhiuRpYXXlK4ric8WIhMsZf1XU39EFxuBFB0Rfi9igd1M2HuVIy9sj+DSHUTtQftMOIMhs
QxaMjR2GfrNQZ9ZqTfekBU8L9M63mrXX6RMlyP3XGfOWQ+q3Olcs5R/3XGLbt8wJKIGK7vs/YM8u
GzKNSphIGGcokvH729ONbBxtXyZ3M29AncT6FIaAEHiJ2KklPeIfqVhsm2iNZ8nPtyRszBgaMMxr
J+euPuExTFgn6Y7GHtLTUPjLH7HSLGWab/xhEuCL1LhIJdPwARhUvWctqjmAXSAZbqAiCjRpVhD+
7IDzvb+eG1A3rQJg6gtnOhu6NgxtMh5qRoETQATkwowj+OOxRfocaSZBiPlnOrn8pXD7Uce5BR2y
dJTeN5tj/nrzDpfO8tZZLjnvaI43wazV/Y8S60fU9fNcEwMvmrTPfwmbvsVAP6rIvgJX3DV1ufqR
D873fm5+lJVcTRiuRsbOnAzsM1XDLznrzzc/D4dEfZW+nwBIwhsZSnMk/4gz1/ddAZFo0TmmQXsY
Ke4M1YjmvXq6+eshtKRNKnwPgRUOmxmo8XMzTP6L+SEx4eWW3eLgSNHT75b670Yd6N0JD6jIdBME
dbHuPf4vGj/ezjAypCRQxMLYWM/S3/mn+9H//iUHbpLsUOuVNoHfrG2LW5R+HbvRiL5lABt1hDuh
04WLilUk6R4sfEKVyM0jb3SChhgc0mau0bFVO/IPaiaBC4pKyUqn3c2RRRqTjq0jQr3RqfrV8WwD
bJ1tHcLB0Am+AEZFeGZy7EV08sPoQcoGq2pdELdTGVSIpwOijR0fN+l0Qnd0ZLyToun7KFDUFeYQ
qo4jrjY8Hv6xxdBT+QOdu0mzCgov3qDrf5jFovMfP9+bzyfzQxvixsG4z/osW1ZU+Ff9NDcykvde
Iy/VrTLzaE83CpNBpWzi5cyPaOarmivDQ1Kgf3VdiASlswvVYNMF7VNbuMrGrxIA7wloeHrRFThl
zTyBTei3YyCjY2Nk7daui9sypq1mjLbCcZ4Q1EC1dDXgiSRQkDIkvBHcRnaOnGfU412gQokv6r2I
sBC1GUIE8JR8TYMTm0FXFb379FjziA11oVWuXNg2E3umWxqaUy5dh2GzOo21+2kUTdA7M9VWeRJT
lLreXZLU6NZ27d44EV5Bp6oepLUVTHuX32s3cp5OYs9ZzZ8DPUwsS/VExNzKt6tykfZwAxv8DpaV
r9KaEKJqurrXsiqwbU4st0Y7FTCxx+X83PzqGAWoDermIWg514yj/+h5ibeJGj8/1sbHaCjDQa99
7UhoDN0GyCK0Gw9h2UF5qWnrpES1khZNokw8UrWcfgDIJzVMO/1Ee+laURdYq6PNKPwLW0R+DMru
Rav9Ye3IZu35pHB3dDRINKDBPDkF5ptMUXzETOpvo+ZYdCp8fbV6D+Yp3FV/QFZm3MqM//BcrTmQ
WkONubvaTg+sPAjaZcYJhZprQgdiXoCjFzHHu91V7QYDLF1F1Vt1TUjOpVfL7+8WFJ0N6E06i9Li
OlJPN12KU66jyLJKWk4zw/icD9WTrzQjk23Cbkab3Cfbip/QLiAti70MKkY4nKMmc1aioMHTcHWY
f510mGwFBoEyi1HJXXxtaBGZbNJZnO79oUqcn5xVh0o9HLH7B9t5EX06uOZ7PzfzYtaPonF+PK8g
DjM6a/Aw5oX/WG6+C+QgXkMy+Pp+7/xcGsl9mKnxMjM/YxUJWp4k5UrmDbnPAyj/2ozuszQez+6o
xXdD5Y27SN5FFSYXodNThy1ICU0ZNsIjtsFX+4U5uB++TJ/GgsATQumxwvedtSjGTmGXK9FPWMWz
32bb1NGwFSbYfAOCB6rM1+n2dLR6q/4Ijaj69HqAprJw3/LZzDJQU/K60l4adSvh/VGTVNS4P8hu
VO7gaH5quEocYbzVwqHb60vvagd+dfY0RSMKIRze7Qr2PR2zR53a144SE97nzuzeYuU4vy5FAtAO
kR2WoMq7L7X20erH/t0IakzfqWdfwErVl6wmOGwqubwHen6X6R6GxoQY5YKWNkmPEtDt9CLZBVrf
xu+1G5NmOVpEDPp29lgF42VeK78au3poGmc3hPFpUhcmWpKPaxzlNYhossmi0g+mQQM7HQhoIB5o
vMnVeBH27vhaahAps8xs8e+545Msgv38JYZG0tqvQ3Eq6lK7YfYzsaGnM42FqKIeUEh4auXd2mOo
HVHYDFTX2NqRmsLoWvFLqlTj1u4bjdTlNnjBqUR3iq1qh6BHGG3pR2lD6jVjKKnfvw7Z84uwCcVN
5w/aKRNQFuZVDphmut6kSZpFzS4fcjhb9A1fUzCL8zuDHJBFUwtxqE07vm+7/m1+Xk1C4KK+11/1
IRXn0WokvC22QQvyi5Oo5SOVwXxf9xX6RcXy3035/QcbJbtTWNXWvpNq+xDG4928QllAJe1Mhyiq
obAuhDmTfTh9a9PJHnUVLHMJfnhdt2180MyIXuH0olofIWLIt5F2PIQw4e101TZp5ySnea1jYGvL
eRdDkuNd591ufqNRoqw1c/3OUIfwGDgwMefNzzSGl7qdP4U5Mt9UBW9WFsYezrR7G/kUWN1BZJ9Z
axzw/unPvTPiEtahzfpoN279XkENPi0Br21vWkr0gjg42hhDVR4KTki3tYLPmmiR/DPsja2H1OSl
DTN3HQhIgMFUHdVya+cKdrR5PRCLUUQlwSujLX1NLIFz0NDm3gz4lr/XY4Z0FKXSvSYoVUlFQ4vW
iyy4qSp/SuDhk/w0X+FX8l5r1y7WcZHKIxMD7UqZGI/7tLUV5AO0Bc0UzMvf7elc6J20vKpQVL/X
YdE2SxvTeRtL2131hRadspw6dDLFn8yf0tKR7UgKfHdqU6wikghPqDfUizkpiedP6TkHuJHznuRO
v8pgFZ1qFAAXu6bNPa/C7XYWbfDTvIBatAQoNlV4bhrbPXOJ8L6XomtZRIP90bUW4irLrs+x04zs
glpECb9OPpN/bFBOl7o3pDgLQ+bnhM9axZXUPqhrfm9PqTrLVlGCi6dU3gkKQkuikZF8pMpx3h5t
LMQyg2J1KTrA4q2HzNobQWd0xvO8APLqYVmppXFptKE4GfjOV43fqJe85e9Bc7akdF/9oqVDKVIS
5YRspeDaNtZ0trPubnQUDMiaVf6qwbInVmu8lyJVlgmxT5eS/fOYsY3rjub9k9L4d99rc4P7wsnN
J09JlDXdrPhoa4pxYWdCxxs43rvDnzUvGosGlmoblndmbnS7PPZwbRCjfpdbNDTmRbK8X2YUZ9/p
zZNbGJfVRdcMeSSXFCF6V5TPKhH186IcPQ+tWjVPlFaAoHNIHMrRCa4ydw1GPln9IYC/GNM3Fkxq
F1ZjKbcaoVo7Bk/KdrREdG/7lKTRl1a/8HHS2u6Ut0gxspW/StBsXQK7N46NT3BfmHJ4GaNxmX8e
S3dQsVXhk1E35QZJr3bQyeC49rWiLnWjmEZGz/OSY+sh5Os07bYn8mgnCSdcN1117NuyvccsQab9
9HsPPuAcwx3elKjAX4lA4Aw9Lzj1LUqz1rODl7GNz/N3cQv3Re1a8WgHSrcZM4A+MUCPqwYYBNkl
O5zWnecfqGQmh4l3rG47tIF7kGLDtol98z7sYH7Mi5B3v3FoV715ZBqsHFK9z7au5CfP0LK1GdbN
i5Zqx3lRKnXvYZBxnUzJVkC2km41WKZ7K3OdW4vIFsAywvhs02qtu5XyGrfCW8kmr0+IA4KLGcUh
TN6k+Uid26FNzc9eSbgourZyFchrQcobyAfyrn1GOnGe10Wk1JcS+dED/QXUi33bg+Xh0m37RKOy
1SZ8fhcnqKe9uCRFrUcrIOh2zPxrWhPT+L2OaaPmh63vKhdHZWeC8wVmZnrb9P55MeH/XxLK7wxY
2vA/9sYR5f63vfEpuOT/rd7jvPmrQz6/8Z9pKNZ/EHfiEidOAMnE0forDcWwHFfVTQfIl0qr+p8N
8xm+ZbkqPXUYW3TM/9UwN8z/cEn0ETZvcwBwif8VfIti4r83zHEq2ITPWUJnCzFyY/L694Y52fVF
bfW2fqIyN8VdzjcJg5pJRDxusQLq2x/E3t/IvZnD16jUDDsls1boh6h3VgI3MxWHLjW0fT57pJPK
85axHBCPENuDhmh2u9rTGL+aFGqQTa8zRmO+kZLw7l0oOpeUKiLkmW7RlSozKLFTy2R6bOreUcDm
3bY+CbRo5hbtMr0DoeEvxyB94lr3FgziTsWOs8u6C5fWkXpvuLYGzdx73ZUoXq6WwFAo8BWPtT8+
pKpsT1Kme0XqazdGTGQNcbGJAkfDK+ZkS99wbmUYHQ2ClrGkIbmOi/xYwvdc0dVvKZAYu0bTUhTt
JX2wNETYlJWfIsc6qFv2DbXll9KJ7+rSvx3Uhtxkwqt1s0TJj6mgc0Y6aSmFD8hYsKxM71RmdQFX
yf2yevL3mLj2ZKrxhANus2jOLgkdeMLORmNiyhjN5zIdrmac3WoifDMLi2mcTG8nMCQj9WQ3qneW
quSI3986F4yxMHSEgz7xAn00bqcVNkH9jCPhYOBaGHqI7jjea+pB/bCofXfYIL5yt7BNRsw1nbGQ
2V2u5ORC5tRSWy5RkTgFTfZW+PyqkJBQQlOsXQiUAUFYvRaO8+BhDtDK6sap7Uc30J5qB5+dL6Od
m1pnV4OUHGPUs8tbnZKtQl07NpgpUA6XsopWgV/+wtrYw33IfpEh3ON7pi6DWsxCci/lp5T1pyM8
Ohrkp/gxWNdsPdbJwatNatzhpleKjSCXYeV63iK2rX2lkmFA9DjGPXqPXLrKL12fIkrUkTkvA/+F
f+va+jVptN+YC1Z6UjxAlwdEkw3aIgjMLzyXkwT9SCkBipmNO8ySqKJGvrQSmSs3QXU42C07XhUQ
ZkeqnG3nA4PbBigUNuIysZdSuh+FSfRvJatrlr3gZ0sXRFxVDJXpgY5mfq89xzo/FRggBkDk0TLu
PIkeHSr7U6Hmu1x1bn2NdHMk3VhexuQmTPaZVK4x6bpdCg/Mtq56N9RLMZo4yEIg3TnStjoefo1a
f0ksLuEYIq8tUh2uriJYtibv1NLbajLJlGr8RITEs8jcSwO6etmqw9oPFXIR0rZfwGb/ZTTqjdIe
7Aa6VhkjlSmcaIeFDX+Rg0eht7WNUxSPprR+tQBSV3FKujk0pEVQJfdcz0bkEtHexTYuHEQnOQas
lS7Cg9LJZVlaNkwx4yazCWIsE+9iJuUu9ePnEv0FFtNdJWpjqSLA1/TwDFf/QeIIWiYuGTAZe7KF
QnSRWQkaTh8F9jK1FDDreSSXTRHtqnvZOfzJNoIMuPtyMM/mWGarNraUhTT926YXxzFRjxRbiKC7
Qq1XyRomqTcphi8+4JXYxhuFbGBUzOGHkfZ7tUOvUFf3nhV9cD8ErGDtHEVxSexme/dF2MWUDqJT
WPp3OGS6dis7TA8AUsmhNn3+KJ10NkF6AiMx7Dsmw/90YAIZY7OsNQLG/fIrapSd714yt3poKhX1
DG6uRuOY7iJx0wZn5K3YFZL61hLhkzSAjNUeceVNu5eKtBZqLm/0bLjDMjdFlLJ7RW+dAMGW1tYX
iMUYO1OMaEbpj1ai3rsROzOBdiUTCPlbNcnbGya5+bVOwt90JgEAJfKuEVXARjYPVDchoww6JcIx
C9ZBba2dkUtK0Hr3XdB91iK/U4vuDZsv9f8xuxg0E8jgcLd88xXhHDeBm+1lJDOEf+m7glwbNteq
043HnKZebYzOMi4XpZYx+kzUO1wPC7sbvjQ9o8Zbbo0w+ur97Bj140bRi2aNSpNoq8ZAn4B1MnRX
NL1RHWKajMpirecXUj0QZJndkjrHo8rqdccmC8gDfBwLVOWphfer3eIGcj+tiHNFG9xEjvk5DvhD
QBWxkjA84y4c1iahiiS8Twg6RtthZxz9JNvFkfGMTPW37emHPMdLF4w4gwLDPnk6wSe9PNoDQS1d
Ot6EXnvEtLg2DDTy6DmWatqjq5gIs8Qm+HcqSVXLtDkJQdxTemOkXs5vxsSnLUwc5S6QNGIVKWYk
SXabdMlvP5oKCnW1cbsecluvrpw+v0GcReoqR1fPlBsyN4jzIPgNCmzdSRMbQuPhRALgIYdkJZQ3
q45Q6tfurnTI0/JB6sVx1i4Zr1yczPvsshFpzQT1y8aPRvef+j688+kg5R2y06YtxS6cdPy1rb5k
XuNszCmzQnFgy5XINmy72+tldeqV+GYgCLeW3tKkNr7I8GMFltyq5niHXXRYlBHzLnj4lYWlqYkN
srOneKom3srI2hVS25Sm/dz3+P+mvd3VC22L1Eus/GjY+L3+6ssQi1ItPhDbYJXyKctGiGNfskAF
Etb/dvtmraT2OZHikc4k1XvNx2DTvka212xHh34pJtiWELNFrtR34O7gkEpl37g7DQnusu/zWzEV
Qsbg6LgNyt10QYsmRu1q3Wh6RRoPCznZg1u6m7qI3w1g/wsrRGVO1LiC9nhRWOmRiViL9q3gfNeT
95jb5TbPcrzboyqxcrHfdFOEJmHExJ6jDwb2+GLKtIRVwPOFyp6becM0C9cJF1O5urGHCKPa+lmy
swrjYKkGJV82uAjHR7dHPyMNEuTc11Drwn00Wr+CWN9aNp4OyiEfrmE7y8KE8hG4exmLyRZhLeoy
eUMWr27zIto6tdhC9ybwEqD3RvplQl5Gph9DU1+1eDaJm84erIJD3ErLd4FsKBs45VRV+VsMdbxx
ykcRq+46KiQ54klyKhrGQ16ucDiIxxyjHTM05wkSu1k4wIYwCuC6eY5jK1ibQQXzNbkOFrJ6P4/u
rNT7TRIeAguX4RNI11U1PFuNc/BCA6mjCmBCkc1CpP2HKIpkqePzKcTHiBHNkMmD5hZiYb+mF5L5
GAtoFByqhDMigNQHxwBjnaTqszLFzYuOPcFT/U1X8xYgjM99gUMBGO4CWiJ94kYeDKMnoKUlziq3
iLES3b3mFJ+meyNc9U2azq8a2ibqAnmKa0dfuEZ0Hsge0fP80XPJ6msD9aa2C1TuZAg7Ao+23liS
EoixompHB83xr3qwa41k36oh46PYf01E/BGV/nsZj5dARHeNHl1gg59tUsWBQKtHUdMwr0kTGKlS
1joVfmafFC6JdUnH8h7yxFumWMfcNF3C0JL7NrFOuE/RwtMQRE27oZBOmLz/bOa4x/EFHc1ScN4l
e4TT30rJjAdFD5AsWtS73aheEZH3Ykajx8mruPEYWPNV2mCKLaW/FnERCvxrbup4XdLtlOeaxL8y
jVKuT1xqanPRcobPCEAR5B2FKnyWbJxhXCDZPDIiV6BzLkL0sNNxXkrvISQshL4ECfReEJ5V129x
FJBVYne3uUAaE9Wc4IYgufMUk8/GAsKhg4Im7rx33wgeLGdkmJJ5YIkGXNFGnT/HWu5vrPIT+u9d
pJS0IEFg9o58sYPu19A2v/XRQo+Xf4RuRm1c5bcKvOiuVZDzJ3irKrfbdkYT7TSvvUPavx1MeSIo
8WjpkxLLr95aHzMGaMtNmG8xFhR1hHkktF+g1B69svwKGi6xg5a8SZ0Abc3ZNT0Derp3txp9waVT
OZ9BQz6hCsFJU+Orq3X2wg6sjyaxcITbLdza6YIHVVD+hq+D6E9WNdbidO+Q27Md1JLLf3tv5M6H
IMyNcS8O113eE0YFsBqzl2ow/m/JPxuc/pMTzp0Ap+h6t7IgJdynKN1Eay8nyw7FZbyy4/JWRvjh
hZtPTHVanNFjb2TYl30u/0svNRPQOCMMZulCgyWCfkGn/MiAYFO1prkozX4fOqQG5S30q8C+Sk+9
6gU1pqGE3VP2TIJqaxk66abT2xMJuvd6hZUc2wylFv0/2TuP5ca5LUu/SsUdN27Dm46uHsDQipQo
L00QUkqC9x5P3x+ge0tZWX9VRc97wgQpKknBnXP2Xutbrilav4D73lIG1XZ1V91Mg/QoluYLUbZX
AqV9Ll0uMLNHX0I8UIp7Y54p4w5EavYR11Sb6B9TI10Isd/WIzTSZI6uwpw7VGU9giDBStNQ0lei
BUlrqNc1CXJJKz0mRugB2N5WPvmM/ZDtYoNCsn8fD4u0JF1mtWpnD3rMABgNJCdFp66pw02kAIRW
CkjCE/coy2pN23/xB6ndL65gKQhzL7wXwGq7udG2NDdM/6BnV8qAQ9vPjAdFDR+RosJ2M84l+zUo
O6ct0s9OFrdSRRQqVUC5/4xC/yOYh2fL0N67UH8MVObblnlg/X2jlsZXlZQXEMsjGVIl6SMlBm5m
SKFVaPg3fpEZsZek8aqOrkeJ8TLwi61ZWD047K2k0J6RmSxgxyTeEX0wWY45QvyivG8q5AyxTspa
viiaxKqmtZi+gekFbbvQL+YxfAnrazXBgR2UDPNIbq7aKLmVQQsQGxF+xqYKSeFeY9yTde9XtzQV
RzUydsiJv8k1K4TmG0u1bsatH9hku0Xe+jQDdxCWnOvYuKZsl5e4pzDFf8tjViWDFVyHUUWwet5X
nlWWH+vvgSeV7RITgPsb/WolF+UL2U7TIXCvb1xfG0u528YCvSan7+hPL7yoVT7So5OawLKRMrdU
iVclwfoAoWHbgTno3VyPC9DFA8GNdAfINgzNxlthU98kplAMXvuhFL1v+ouuxtmmTZq7VVqlJ+Y1
aX/jZv4uxgxRstcWY/VSoEkNQg5wrrfuj1CDaC8ZZUATuKv2YdUCrVu/oY9WQQTpMf5O4aSl/J4f
rB9B0Pq8EILcTYRtJQmYy9MB9tz6Z6WNoGJ7W+o935vru41VQwQoLkdSuMiJlpg1PdejbwEGGrjR
gdPHtO5phgm47rnvvRSRL1to6URfjl267pWkZcxvCNj+bf+vv7EeifV9vzHW1heVJXeu6cJdRcZa
O3S364GPjCW25FsWsmhD1hfXB5xUrD6tFJDywsla9883YQohAamJLeWOSave27HxzCYNv/evmhv9
7AkqpnDL1zjrKIHk7T7AZpbPxYxherr9TbEU68Z2JqswCCpa6CJroF0wN51uU9qhxfLHB//2HdZN
IwUwLcnItdd3fh+9KCSuJO8XnMyC/1vlUF0N65O+kDvepouBfd1V3+jJ364a7PYA6tad9+ceVKrw
jJPVFOZmo4Q4Hr3YDF+FDubsunPXBwJDUHWZOWPcPxU1hdjfZPXQb9bvAgfwOtVncVOKS7hQk3Gh
D7KwWb/9+l+sv7lu/aevWV2JuZvhxl3PhD5OqSUUPvUfTg551I0d4b3fRM319FneoFczb1CZFpfB
tFslbWOnDbsp1xxwU15O42b3TSv7Tz+XjJC9T0SnY+VK8M35Wz9y/bZzfDKZujE1LPR6v8ru1ktz
PZPWpz+vFYbqLXckTZ4JdDSqYRMa6Y2x0oV/Tr+fq/W3U/R7c33TTBl0B/7DWc+E9aUGzPFWeGyb
fPN9VPMKx7sc1PufK3z989ZfWV9bnwbLWSj2/aZpwWCHRrRZf6auLKf1HT+//+cpuD7/Yax9/876
/Hvzj5+vT/947fu0LVdu5/ojXCyUjmEAIUPoYGHspCIlUKvXMQEvPFDZ0jo7kOFMgIKPAZOaGgyg
9ZwesIl5OrbQub0YJOD4hXklp0wDxcImHfOSm8puqBciAQpEao2XfMliBOoqWXJLjSgR652CCqys
hG4nTABh1wdkP+2hlmosputzpAGwZksxGFyjMFpmY76Eg7kPqYKSXkBhh/f/9WZu+iWhcPJdkkKt
TvX7aSHgDsuDHw2MAutzX9Zpnq+bnVwDCanFLYK9ISDHAXL/+oMAGiUe+m6jL1jdP4QzP09/RDJ/
Df36TZ7z51vX57/9/FtLswy/0WgU4FPkeLzSYDFvfj7ut7d/b66Snd9e/f4Wv73w86k//8tfvfbz
6etPR117zf0alrLSaN4fP/z5/e+P+yuBEYCmYFNG7cP3f7di0v7qv/ntq/78Ny0lMHuAMub+fFTM
ySWh6AzXILQ19Oi3TaI1FxTHZO06H2v2v7VfIBOUUHB5WF9bt9a+zPq0GZMNoGxhK3aL2cNa7BXV
ov9eH6b1xSBRKDmOQeBRNGcYCZcxli/Dzf/neZKBU6ZQxSR0JT6uLPn1wfomPi63T6su602hSJe1
M6OtlLt2GRZFBjgsQixqEGkySs4xNQ0dc/P6RnDY8WH87ulUKz2xJUB3pyamx3oZFSE6Tkila0Mn
WLo6IkCHIoLZZaxxfGuw30pzX5+LC8R9fYqo8DWjd+BJK6x8uWjXLaYPW6gRNZVKuEkRAYybgKUN
APpcVPEh9IFLoAwyO4TSNGn/ufXHa3UtGqxCh4yaBh2sduHTrw8Y4v9Bqm9jcYT1VSw5u2RX8IZe
tdRtWDGXXI5ntChx1y04L//YWl+LVm2rJmGjJ55+36x6/jVSYCQ8AtfOcvzX53otP/pF4YPa4tiu
3beIzgjsoeUw/3TjpiUQgNU1FeNlXlctD+vWeqT/eA1TaUNhsPoVr7237w7c93awHOg+p6aG/sVZ
D+d6iH86cr+B7tFi5Qd9ZuqVt9VubcZFa6bdujmtFMp+ZfEDmO8jSPPrEVRXpfrPEV1fjHPAeATo
XHck4C5e/7rZ6tzlhThE97scW79XclSVy3MMBvGmytIHbcmOTPu2GI7QF9v9pL8QZUhS2wLx/3n4
q9eowOyEqJG2a7DXtARYrg9tThmgWeIBf16bwNoDX6W6bIm+6tZLsOIcvSuBVe6pQWre0PTP2orC
Xo9TsB6idbPjFuITMLqRmoZz/edIrAfm5+iEtcQi1ZiIoFsOwc/D2hn9efp9UbZ64SVT8rkelvUA
/dWhWo/PUMjlLqDctR6UUrc28LOIOFyutO9DtF55Zgx5AvwBLZHQIBtvqahPxrRD2pmKTiwvfh1u
GntNIH6IWSjNhKT85dNJ8IZl363ZCam52OfW59+bVgDISgxZP6+7UFz24/f+XrbWp5Las3aMaIAt
V0sUy6bXJObTeoNcrx1rQuoHP5QL6vtaQluz1wvqZ6VJa1rPzNFRFvamvNwZQoHQcjE1fDsU0TCP
Oek+3wGHy0/XWAMfaZSnz+Xjei5VS7hjsTz8PF231te0BeA7MIFYzzRsy6SXLnebVS/w/7ED/620
QrRQIfzP//O/f43/K/gs3Lf27V++RRnnt+zzX/92/hz+ZfeWlQ1t4c+//eNH+49//RvpZctv/kNb
YYh/1yXJlHRVpDL2b+QBQ/47N8lFdCHroAmkJbnsn7oK7e8KNRHNIrtMAkaAeOKfIAJV/ruOTMOE
G2AghEBY8f8CItCUf48hUE0DA7Oim+pCNjBFne9Q/nq7jfKg+de/Sf9DBZIVVAjGdgtgKon0EzFG
nglY76G6SneG7szypjIOvuzR5ezu2zf1V3DfPpLQBWwSooc/bcYZ7MtTWx47qilQ7/ItpT0Nrpy4
s2I3A3DIsP6QtLhl96V/m26pFG/yNzo4KO4p42a0TB6kj+pIn2tvuSQo/3ZMbpg+4wX/lxyLP6Nu
u3xrgA6/oxa+/0ZAPBatR4N//lCO1L4MJzwzZ6DnxmMnSbdhR5KZqdxQ3PrV1d2XINBsKJPoRYuk
2//6w5Gh/MWnqxwpLEeiIdJH/vd7GGX0WCHcnHfmgzUcxa/iloJR6Iiv7Sb7IgF0Uex/GXfqbQF+
8IhDKbkTNubJujMNZ76m36depPokXTEBe8vO8z65JJ3bnNHRDZeudBovOk9viAxArRIpEW/n2CUb
41fxGF4pN+K2ND8DFOX0FebH5JMwU/1GfcGiwmS9INbM1k4tKgDDxuFkd6/VQ/bQQ0FS9toSFeYh
9lRmG4Yjyom54uZvN1fZFY29D6qEyg4wgFlR2aOsb5tufVedKZlKx2ZrHmgCvxYPIOrCX/E9f85m
fMq/5i0a0GgTnfwddNNEtvu3wNwNV9013UtzE39Ou8zt3HnyYJXRvviSj1XjtBZpQMIeB0XzDm2r
M2zBzd6p6Y70E/b1K8XQTPbqB5rx2IRl2SO9Mrhf7HkPfrNN48t0MxtOcAp0pzbvi0vyCQCAdpxw
Ku617XxLZT9/yoZ7OlVF7LI7gqvpOX/TNzTm/cjWvuLKMU46kmWJqZ1HbHlA8La5GSjFxShTbDrS
iYoK57mnd0bzkmYWlLdcvKjiBk2Ccalfh6P+Xtz4121xlu8IIzfB4RY7Wnth61i30VY4Qzc+B4xs
u+BGP0JRmnAQ4v53yrf0UJn0VOzwUrjKV+wFG7nbQOcUQcu9U79OYHvQGtZdzfGf5QZv4k1034Yn
86iCP6bGTZy313r5cd6qm9AjYJACIKF22ov04Z9KNDyn+ZmlqOVm10AmXsOTfFICdm1T0hZxYDBl
GoBKO94aV/TO83g7Hc0nK7ZzlTAyN/2sL0C8xrNMptm1+CJjyL8N9kZtg6ujvEzBaZAc675nT1CR
b+meXiFAkHfxW7evnexavpUI7nwI3vVz1xxbwY6e/AfzMkc2pzbkwtYFOKfs9XN2PUASAU52ZVwa
1YOiW+7y92GTl068q3bps+VyP0Fh2DnxybqxHnHEFliLSmf0Wifj6rDTz/4MrbY7yvE9GqXqGkEl
soAN8EvSVpE/GMlheMZRZFxUyMq9LRMT5qZe+6bvIjcFtu1ZoTN7DQr+jXXRDvRpwhPyJz2ztWFP
lAqa+1+wDpY/UN+gCNj3FJNndiSMgC2Nsp1f7lTDrp36nGVOtw9PSYxll3ug0rqTCCiDQHSn090e
cAcGhY/0IfTQ7b4ktZ1uZRslww1GKH27NHL38UP7Orm7aRc+qCzw4Q/RLb42SLhqbe3ef2u+BNxz
NOBOfb+fnjAMeaplW5cOkhZymO1U70XAktsxcBoqT9dK92Bd+lP7Eh5inY7idCs+iW7mhgBfbqXr
evhvbs4Mf//+3mxKsraI+yRJYpjT/sDgyOkMBU2Xq11DKlduzVvQrU9m1Lj/9W34P9yEl4/RLBk1
IoOdrC9DxG/DHPrjqUMeUe00abhfPoJp234Kxs+5iTLwkS2LpIoh/t/mAn8x7sgoSv7jX6fKIi5H
nXazaokM479/rBJUqj5aTQNpY0nWjHxPG/N4VxLFi8gHmYKkoYSy0o1fPsaBpbqS+VYoQ+76oOh6
Q9BxVk/3hQ+rY6ZG56Ypy5BOA/8YKeJV0o3XI55hpzLrZiMpExhY2qmeOcomwi2p3MyExdlJ1Zzb
kVtGOpMAUqhHCCQxVSalulKHCUNUbFDv2fhV0zzKZac5wDagHYqgX9K8wEVkzrdtBqqMs9wQqEHK
Sk87rXhoNaO7C7RGPllpfqxYurpZsvQ61aDcW21zNRp5tJ0CBjJfLF+svtgHGvS/zNikGhYJ5FI5
qNJapwRPGUsoMmA4zLuzRNoq4rw3oPJtdEj5tgqHT9D9zhnAKWAojJCipVwbeX8T0ZR3OeyoIFBf
5xZGEVgo4DyQIgEue5LLWnDxxpcuKQ1fXd0mZ3ntIRbiXaL76inqK8yUs04PSkYoVWjCITGnnVbV
F1boCVqtbDNGYORULVf4kuaXfA/ThHtqjoSbU863g7SlyR9AsZGFGSJhlZmbUcwR8xAkpMSicWob
4xQD3HWJmmPgo/GG+HQCla2+D9aoApEhC0XOYFwY6a7vZQFgptbsk0byxiG+UQrhlyXzzXJtvtfI
7uT72oWZfdSF6u+QUDKezfJ13LenkBBXOmg6tPdIf+wiBDIq1PeB2FocBkwSenqG+EkhQOn6nTYH
d2JZO3EinUWIjcKk3UjjRzVqt3MpKFt6kU+4wR7LET3PdSeGmdeMze0Y5nexH9zLUfMRmyOoX05g
FEL0S5unZVsdPABHJmxJId5oGXKWccEeiwJ/YoLniCEhJ79VwxSAakx2VRljWxbHCqwkbACl9hDJ
84kCDAxciyNtIkOKC2ErpKqwq4mzjHug1sgviMHshse8xClvDvA2ysDcCOMnuFU62+k9fa0P35gO
w5SjULISoFDJVkgQ5hApTYe3028QNQf2xMjQnnuOwET3LWXvpPMJT4dblgGQ6zty6RHgUahFJFbi
DlencJujeFmOmegLmzH9tNJgY8DspcHsDgBo6jl1WrPaqTc6dIQMVUK/EAAKANdJhR4WhZ4Esm80
7JiqOwki2UD8jfSq9YJj1CJCLoSA2mcM1Hu8m3vNVcb+wURzAfaPZD6RhXLkLLSmZkb2yhStHyP9
mBm1flRgaWyjLLueQoS4sPAM2SMXhEGj7pQrX+hMatDGecanU5BmqLUqUtRS690pl6o9iN5pF2fd
rkl8JDYaFjl8KPWtUODQBrYQuGMS106hQRcAmCMdSu58dqmYjWsia96BgjxIaCBhfYw+lNrcMyUx
gi4RbYwGnMD6oE+yfEijmjmbjOpoW7XmDeKgfEEk0EiTkNSqE5l7QygCYlKH5GDob3GyhGysL0Xm
U44N9ABUGEb38iYttJLvrV7+xRURH2eNFokRSKKTVRQCAlKv7LBNuX2OVuoTdCN/VgEtHFnuI++G
7FlSkq7n22agy+swBSh3ptucCsKr7GiLC5Upo/8iP8w7+SUuvcatT+lpPElvKYWTI0HEuuVaJHLa
3LuTl+mOa7+6wgQ8ftVbyeuZIVyBUHqxi0tILPILVjH1OnxrrtTNSHyV7Z+L9+zIlF2kf2DLzxwj
/dk8NnfhToXxjRyX+/y1UeKUpncHJp/4RXaUI6JGoejTOMZZvMHWSihqkLi1fmA6iycLuAKZXtIF
YElgU2CsXyQCpo0rZF78msEE0dFjW3s3b8wPc199Rv1LCAUydlWgHB2/2H9V8CQehysZA+9kC6hx
EmY9qAbc9IzM+rG4ZyIf3NBBfzS2NGOuo61ROwaDWM5EQ/lKX+d4mzvm+/waz7axrRqvkJlp2xNj
E0Menqlju4NsAXtr4aUeioCiGTdQBCLxGflUrW2BnZHWHMibadiNJCkzuxo8pTlK6l6L+XO8uj1a
viOeyHrkXqqJNg75prLLyiOqY4H2qrbgDfqNJsFDdZNLxb3pmHmDF5mbULCNgRsC44kDAm2soJPR
zveCp7Tdlqi3bPNs8s3BYe4J7K6f5XKrkF8wOMWEutZONUegBHNN4zfa83DCdVvA3fNtzUQlZuvu
8Mw+Tri+MAQBGVV2MvtDx220kQcnJgalp5xno48g2v5SsLeYXX6isVHqY/1O6jSHp6JK7uEsBbie
Xlv6AUEpqxA9vx36/Wi9CGduYdZZ0w76CwDzfsdpkQl7dvESKh3cGWf1oye4NfFYkrVAZhYmPE5p
5ozmPTGk+E7jsxkd9Q/iSi/zo3/N+ql5watf5bftPYBsPjt4Zer7nF+V+/6DNVkOoeZT2URn/ZS9
ddSZFbt9Gh6i0SE0zjpz2eC9Knbm4KCCKh7KTX0XstRqbfOFKwBFI4u1GOk2HHQOGstNp3pYcotd
7Zw8aExVZ5f8YT1G1OABWX1CGxQMO2Rl0B5Y/XQnMH1ck0yhyPNrbUO07ykzVxW6/G31IKE8Cvb8
mfzXfX9TSM9kdCBzNc2rQHOjxKPFxk40WEiek9rRrqTKM47+wWQFarKu4Uht+D+qxOUAkY3tP3bJ
YzBvM93Rk23aHYV3NfdQjUood6D+blGHVGfrekHrYpYcT+O+Rx9HyuyGMxd8lWADbzl2QBgONNhO
ceAys0k/JsuJn0XrKr3yyXo3bN0n3xtF1L54hyLgs5qzQ+YmiDqfOa+mpdYIfdup0ZDtAJa+d++x
p+7Ig26uwl0+2gZAgud02+oOkwEWYFQYH4HRJtft1idBeQBlT53XFlDfIxgzHWqqMA0C3RuukIj1
uYuTnLOGJSp1AS99rQUWLs6oOeGFFXl+SJL7fsssz7qnBN89Fcxwxq3pKPvGkZ6lDRrMh3RLMecF
dOXM8LFPT9FGecipK3jG1RH40Xw3ZN54U0G0vUkvrGde2k28RCCpp4TbWOCWLsBA4wOcSrDLzuQ4
P/fPQNNe+RsurHTNfBcekKbNqIX4q9PMnT1rD05+vA4kZ6oRNm1IExHP/i2JBa3TsaorncFlWd7e
NtfCS3XUkAfa7bNJSLj9Gu6bI4Ihj2nCxR89C5wEd+3+DmWeuZ256e+tjfUue9kjQ2h7g0pfuho3
xTk417/gBE0Gq6sE8dO1APGI6dZD+d652ok7rHqvnKOH5Eg/ST4EykGdPH+i9YtvY5cmCEb3pXij
X9STcVc8YmFhgkngUx64PmcdArAPlgZQJI71Xno2msN8zZLuzAhDKYQ1YvRO5nSL/pLmGRer4Rod
xEYny9zSP7DfMxe69RE3eYmi8VlSPEXhNDDPWuvUIHKEbe/vQmE3ShuOkx/Cm7SL5CKOVwVAk9hh
kUrR3e82+YmyylAwWbhiVSl9NNU7swoLZGJ7pV6Qd9mKaWOauMhb6w7TbUUTGY44zsyFrOBENHPs
eo/SA5n9eBWRi+SZ1rk6ow0U1TO8AYmr8gsopLLntAue5l/Zeb3NqV5wyF6prgyovV+zYMe0yPKm
m2xLgPIliA6K9E5oQWxeguEUoUx1h/Q40whDCt4eTQz5qX7i5t9NhyA5+sN9h707EL7svtqahlfE
N9x/LDB/qXWfHACyeSAKngTLZUUwnNIXKhDKs3RNAaRXbOk63c+b6oLCE8lodgleGZe4GSjKm9Vv
ulN/XdxGja39wtGDb+MJgZ2JMR/zMzuASACGMu6PALoZh3UyAB7G8gGLx6w7iba1FtQyCUMbibvd
S/zaGk5yLTMvvYzPvn+HRDJhArpXOGNj+GxETHhzZ/uvAUpEWpSSV75XD8Vr4V+pj2V0G9+YJZTT
nbaLX5aJJ7CRt5FoEvgpkVuTXXGIyebczQwUT9IOYvK2c6YMZYpT7cQtkh98UqcoccN6W8mb7tPU
3BbqtIaVA6qq3b2Yd+J89u/yHSqQl+4T3XDJLOAeuwLdMQXPDGycs+hlD4bo+DfFRXWC2/KKeMXk
jUCv6kvZdNivvOBrOmRvsnLJAJyyqAMmcerxUHFK23htSIW/kC9z04tbLdq3h8ibXlVM2g/c1SG4
5/yv1MbOhKLc0fRYmNU78xEEPy4/65qC0puyET95ImnbIQAaDyEem//Wj+24IvPH8e9JksuP2i3Y
cC3chOkl+1RmZrFe9qmRIJNcZuuYSBts1vlGMc6IZPubXt/7DIuT+Io9mKXCez+LLE5EHDnPM5Z0
OC52q3pFsym49CIWtoPKnW5Ab0o0SMoUqMIwFYmeUQ4Muj5lNUm21RNO//QZ8o5/qpWvpv5VA2m9
4W8i3oIulb8PPpnD5Nc1k4QL0ik/cFJmCdiYvLrGjuaUL3HHHNdWP5E70+fWcNhw6j8gpuM8Du/7
q/7D+DW8+kD48B6+V5+sGq3GLWrH/2r0DTJwG/K+CXPX1p6C0WbMEnNH2hqH+TS52VW2zZhduthx
hnPCNKOG5aJuAdlIvVuSO2lX58ibRfS+G/VD3DNFjLY1UQ5H9VTtKPhxe6m84Jy+5Pt4G45O897R
cqWseV+hYyEXwWakuDa31dk0j+J2/Ow/zTNnpRA42f18Ck/5L+s+uG5PsG/Ud2sfPdZXWOypn1eP
47SZ8i9pvpk01HzI85wp3tMQjerN+MswtyVtCoulDDhYTnSS0sYoU5zeDGRHHSfxOMsq+3mstOCA
8dsJNUM8DkEqHcf1B5LYnvqsRclAOIoHJqqxu+Wn68P6vnVr/TVjCLiRJ0nDTbmTjtYYSRjulnfD
HqdPPN2kQbsbsji8NKJEbMaouAsOJQq5z7RVo7qmWMuegYSURVUwbrMS9WwMiwlxhGNo8TXBa1zY
GVD1jPBTFzDHJbLCo66ZfDeU4S7icnEDwkvbzYZo2X5OOBj+KDxRPUkrnQb1BQjdJpJRsQeC0UKR
F73GMLEx1iLFKEujzumHgdfG7Yu0+BWqrhnupAxkcIaOvZKpsIsWE+6WxpZb+YQ3p3J914AIcAsf
TGioMnAJWBsmksjSOgAZk8ouSUe1N6Q4JEfZzzZKNIaPUbTRKhIWhBjfHYR/ULmKX+OKQTFS5QyF
BQENtxWzI4wEZIqg1K1H0BbpSOIbsTdHtWNcL5OZQoo5HMOF+exjfOpFgszCRnnR1bkH818e4o6g
xXyikqkK8W1ZABEsDYhW3EfD6tgDcJfmtGX+yAx5KPxLGvmvBEg1hxbDS19AHNNj7n/NrG3SBL8I
OgtIIfskOLK+vmlLEdCXiotxkjO681HGSmRiUpG1iMEG6yHMjNCJ4VuGvXlojODKL8dnPckRbg8C
fbJWv/Hjt7SrIbpa0qdapizLelAIPXKCrehHjL/CNsY08aKaLFZgTlrObJZkQswtoB1/vJ2DSwZv
5jnrnhsBQ/4oti9w7ikvg36O/ftK+wITXNMhTx/7MGVcrXDtDbX1VeXGUYLWYhPuR+Uk5ztkE/Cf
UfWQ7gssfecnAfYzAn70OpUYfs0IgaSa1ZBJtEY49OHOp5ZXdfNDZajmjrxtkggF/DKBPtBhCIan
afkwWWZ1CitQtvyMCjR84Hq2PD1sNyoUXIcGO2l5obwTS8rTkWJt50QlsSDHfVXLx25+Girhqc/D
Mwppr7cUqo1kd7VEQH//bhZrX6K5T6SSmzVko4Z6WmSQQDGmGCd1MNf1JN63ovqcj8kO+aTeOQuA
QiThism19chdObQ7M+AbGCSaNU+FNhyIqQGOkTNFVYr2Ia9IgM9V/L3GYL3XoytF/ruqMzWO+o6k
GSbMZUYHgcgjS33BWftMKBT+ZJUGVkvmTjJMV3AXNkHJkkEOaaHEVUS+Y5pupRqT+G2o0VQqEN8Q
VoOPSopYzMAqkivjYk0GwgBQHb1RM58WX5JyeI9HRhpsbaDoqAdl7V6LkPzJMJAsdBP4nR/g98Ey
VbilpCKr5RDAqwsqy2szZfKqSW53JuY628oj/dBLDABGcN+Narg18EixLo3bnjxIQSQ6qts0DZlM
QnTvE7OoAa6g+kQSh9m2exkXD5K2knFRtnBR9NQthABdBiKlhyiig8gt0lMmAqLwJ7qiQr8t6Mpr
08ov0YBtspqWMtlkYpPBtiy1t9bQECYpDg8ZRhQ7knVWMliCbLmhbeG35G4WtJNFI9iVpCQFurAh
9PiisGs5O+V8V6tMabVabYje6p5QETEfSenFcA/PrqzqUTFZopGZ8mK0Fu2rmIhKlZjGODDv+yG+
wofogpjH7AWVsiAlyR77UPbQXUxunEzydUkfUBBhXesWhoOU3PDEwsaAG/YuNiHwS6n1VqWsXIsw
exjBaEQ9x0qxlBrnOuRdNanOJWWGtvU/Q5DXCjwO1CKx06CTxHgRxx6ULnrp6ohi6mA28ms4MpEt
2xdRPwZSeaavsSuNihOgbXAD0rjPGldsKib4+amYlIUKF5yc28LU9llV3YmWCWWg3vYDnmFAM8M+
q+uPksjASXwLgozhNEfihkwN6mVDWiUgkpdE2DQJ3d9aw6tbECBEL4EJD0uc6eVNn6zJ0YDBRU1Y
OTAImZ0J8lXbURWphWWtag63kZkz8Yiji1gvSaoagSsVbd+x6Jy5sO6CGldA2mEM75Jy1zTzvtX7
gx/X4rFAAO7EYno79u1LX8Y4abOZ6YmMHlBnTpTlWKQE4W3siecMleugz49IJ66H0Qo4Gh3G9Jil
JAZ1UzDGTdqEuqMCbrR1AoZ2fgJuFEo9jTOA/4DADLewsodiHHippKyGAvyYhsGDaIxuAxgfrwcR
BwMueAMIA6Y5edtwN7N1M1lQM8pZmonrITFhC5Ye9W6KVC6f32YtOkqw0veEHV4ykzlo2pYPw5iy
iNbbu1GhgusPxqXjPEU8yw1etraK2iSu2SECHum1BirLqt7Qtg0y3KRSXD8qd4oibKOSQh8eARyy
Ur4nj+fYm9GdwN//GFE8T4rkGahnyEhM9lXNQCblEJhzaxD3ai8eIe0SzadklJBjEHFJrUabsGRh
D5qJBaYPDzASumIfQ6vtZhK5RAIFNn7eQ6dA5tfHkGX1gRiLQLZc8rAk4hwIsFgikADrsTTUpzc1
sWJnwGPjFGWyn0VplxXmXo3bzjMFSbDDjti/vCBseR7dAcUGWbTEls4yZCosao7uz4j3WZeRFYU1
LBZuJrXN9lqpxm5tYngD6b6pCiPfQub8GqqeMm4K3f++F0TNM3XdqaaYpUPTnRo5hIzTh95MNPNk
tndNZlLXbOu935m71IioQdTaZcgYcsu528NyOyfsIifyjasS3rRbBgw2NK3SNLqrpoYrptGe5LHU
HDHJXhJffBjqcNpqukajznoyRBIRZTwumoJPOLKabN8H+rMKHddpYgFjHHI+FXCkDbkZ7EU6bApJ
fm77AOuVTk3AXGrWmpzezoJwDMv5riYnkpmuSg4oXGBmAOpwb+aYnQJT+uiyrj6pQB+p4xNAhnZs
0/vtbdDsi9R41+VIdJtcx6M4fcUF0j9UcZi22EOFqnrdSH1NEpixRWooOzoZrtXIVW1Uv4yqYmTT
OSXCxs9cvCO6m2ykLKkcuYfgncvSgy92wRX5ECz8UUcUftc7aRzdJRnhgDRoMOOYqIIqWtlJjwRi
CRuGXjfS0ZgG6hpBa5yguKHAkMqTIcLz6CyStRtgIhOgiyjvr3tlI5jkJchhp2yRQauHJhvUw7r1
x9MxLSAkFyxcq+Q9ojPkSUql4RkLf39YXzPryfIijEo/Usaq5wrghiV5WcmszZfkF7GDg9ro+S+i
PBvS9SxC/hYL4KoU1MKeCl+IVTMgfMFetJPu2Auk7OnUNFNWbosusw+CYq9SddIWxnVSpf946Kby
ImTEDkCh0Q9NPGEml7XCOMghQOz1IScX69C+WFAFD2S6/OMhQl6gzlq1jxu9xbPEQyaj/dcq0CKG
Jt5mg/l/2TuP5ciRLdv+y5ujDIBDDt4ktKAMyuQExlRwaHdo4Ot7IbJuZXX1bXuv522WBosIkkEm
CTiOn7P32nTFhFs+mNFgE93kZje5zpz9ddr9vyLB/4dIUAhz0fT9JQz4LyLBZ3zbP5rmB+qBX9rB
RSD451f9KRAMrD881/chFP0X+FJo/oEqAvCRHcBECjj+JRIU3h8ekzO0e7bpWERZoJ34V1qR80cY
kGMU+iHMZREGzv9EJGibNvSn/yzToFzzrNAxLUF6UrhIFf8uZPCZVhtycMujtKDzzn/J/gdHtMfW
fO0WEXolbLLpZ67ztaErxEvLi9ePXA9GMSG/vQrRr8/HK9j5r8+5fuD6Wsk9cI13NWLmRWNmwdBe
hclmHDPNuj7/9TAQpCzmYbsvvYgMbdJmr/rjqyb5+uh6+OUZ6DrauYYW91dR8y+58/XhEFXhYgnD
cnDVpWf4E2HoC3RRaAFq/FdJd5IQE9ByxGt7jFmrg+yVvNKlEFHgVLk/tvOZxFISPuvuZJk+UXFz
xIZitGnNkZN8hkoLEbjR0yaBrJs6ob0jffUTMyqRpTQCa0sM4CH8b8DZHPNLMXnyDhbjycVlusuc
eWnUMoIuOqfZKZXft3jTBgfbcj4x9QbF0a1IQCbfB41QF4u17MHDdDX7RjtODq6DPDoekzMoxV04
dBE7PPmuanGe8L/vnEBAEajmWz/Ok7Mhuscxb6heWnft7Ec9z0ypXjLZy13BLKwbRhpDg9rZhfNm
evlzM7Tz1gPXgsnDXhflSGZaUTxODeKJxod6QJ/M3ZFEzjrU79KZOeJsBe8lfnWl6nHrRqlA+BTe
TD2zT6sIjIM5VSjUGgQnVRdau4Fd0crQiNjafVqZ84shL0ObfiFZcFsm80xjk01CRDclE71FpEaH
twkoYSoRgA3UF2gGmV9C4it8yzmYCXqoILnPos7Z+Rak6RiLaW7lzcZmJ7KCpHXrNGo8OI710wAq
AArABnaYqwdB+OejnZ1c/GXbKTda4j7hzuCk3kG4qlcANJ0NFIBurYz54odQTGRD4u9EdHuSh2du
cAiv6oRwSDF+sbkprYF9ERJhLTrKyPs6LO/iTWjCRsAj4PXh7xCuGcwfSWQnOyuAdrZYOeYntnAF
vYaRHIklfcGNkZAlAxMIiUS3XbKGSTHe5D6nTZSqY5mU+OWLet90EcIE2yMZIKM/R/1pmMMlNGsk
fJqcvUEHi4qMcLtGgDtr6WFnQXaIe8EWz6tPZk/Hph6OszesFViTG8J8ik30GNo4d6H9lEHPrLt2
n+yk/wpQO91Mc/XYtksvkbLd6GyuHwsfZW1zd6bdamXm1oqUXrNpQNGQNJeyHrrNNCIdHKkUDIJ5
6SZwIbaH0qP1lnaoK0eqnUxp62zE2XNtCkZxhnU2ZyyyzvfE7kgnygr34FXmjdUS8d04plyNST8h
vay+cnZQFnRDsjXJKWdQSNBiSYXIeJtKmE0oZ/GG+KT33u1oYOb7q1vCKpiTZKVDxDEy1HZJY2w7
a1VVIza+mfG4jckIJynqwHifzOEhp1lClma998wcBlauHqt6Wqlpem8GquPaEfZ2Wn4wXQLB6QQa
uFlSqBXOc2F5HxkQqR1dMdfcDLqAaUOFX5JxBsCAkk3shltE4j86128PXuABsqqjEikN1PQ6a95y
TrODL5DzxtQjLanQ8CGI0grlsG1QOqrw1nJM/jx0y/sWcK1L8WxWai9D2sKGPcKZqUGI+QPi7OkY
F/V7FncY6pVIDywgoJi4NKRkRCzLezo8QKF0sZ9pZ7Gj8oDNmbcmwre1GGv3oTOd77nLmkot3CXj
w9gn7d2UOxjOQdUem/ApWvYrje9G/IKS8TCzlak5x8xu8nZzvpSyNjX3lMTTvqdxSbG3cqnBgL6a
3+yMZ4UZf8bGuk6ceD1CvyQHah0Ueb+J5GWKI2NvS1ZO0rABw/jJps0XuD5noxRweiIGeI73Cm6I
6yChQ4AnLV8DvrGX3uUqiDuGp6WPxqckzHMe9NFrbZrJEbncuO+js1yGp4OPCnTyYBIFP5yR5aX3
pvwwhVzn6thNffaxIOAUVLcyqIt31/lpFLqls+IClMqTY1QhCa7Uz6Aq7RNZOQejtroD2WDPY8GW
cTTqel9mPYwbcDYPrqRTUTabJjOi42yxbnbflY7nQzSLVzpFPUod9lYklZckIYf2lrOakDSWKeVY
2zifjr5/wQyNkwptXWChDBkwb3MKGwOd0pZpjlX0N3P6FRIu7yNI3SQstPDsj77XH6JOxcpB6rPR
ncDkmiGkCNPy6xgOnzTkVZGgbzXG+6JX3QbHxAlzVHMW4b3pW8jPyyw/Eu33hdC74RjIRQshiV4o
5N51yZ5z2tJf52LOD0Y+Rfs6l4cBif06jGfS/pSBhsZlqm7a0bbwq+YoJ6/byBZj1XhuLC5JTJGo
BiTy7zGFlPVaExazg+hNEvDMtGJAfzeGRBtHrsZF54YH8j0qTmF2nQK8nRwQkWQMJwruRTNhMPvc
LFD2lCwaQ/bTpc2wLeCRr6dm8ulPdPaxeesddQj76VZ1ioUGuYc3528w49y10qjFHABiblL+LEPI
dCEhtNtS6mBTclOJm+l+yubn2mtAWXvpdNMjIKFs0GzqhYPMINmmwBPPmZzPrNN3iYc0DcbZa42x
EhKKd4fUDv7xuDcaNDgpRKm21/NWVFwTTdkQVON4F8MgOM7VzAwrjB2ULyfoehuPPLLUIjmc7DKu
nHcTMthJKzXu60z+ytW5hrtkFBJZkwZMJy7KRVJE+4rk9IHyoXdH1gFyg1NUBNAgqmMxhwzGloOQ
9kfBLX2DBeV27BDHuRmL+pzlj1IB/ECn+dHLotiqDOtC7Io96RMja52D8D0p3GezL0vYNNMXM+jT
7QAEwWATt7iYEf7HQfmpkrQ7dQ7VV58ZyLzQq17MLO130yLlSb2Y8DgXFhhTKL/STDi+R1Ojtyjw
oMmEVrImYCBYUU8cBsP4yprP9s7Q93Hbu7tr7glKTbH2BrTfGQOFjRUiFqt1UK2dKeU0ndYdYej7
1G0eS+amUWHkRzrWV1SAuazf9CkVHezFFQmmY6eb+nKNUhkyG7tk0aPNiRJfbAaBmTYTFy91meMs
LtWaDfzJlFF8LPmexByapwJHIXMxrry95w73idlsfJFbh2ueBw7UZ5Fa3pr1/3YgJPDkC7vfj016
ij3p7oZR3o+C6QehI4Abp5ambIpRvYLv2S7mOqfL9Q7Ow6UkGuwokqdJvtKeSzZmhy3h+uN4NIA5
T+TRD4tkl8NGWFka9vwYMVmubRwHqPsYtSBqXAxvRWjnO6NVz0TR87+dqKR33WjczmFGT7KzB9Y9
muUD5uyYJM4Vklt0Sqn1Q7tGuyWeTx41EiLta3KYNapJmgZLa6XXGxNuEmPdTnFjwIJ3DU4qmNs0
0Us6Uyw3ThFvuEhMEVzIHasPaAVfhe01O1I7aeUSgtTk0aabOtRKvtMeUovRet/KXVsjv4sb89RA
WNjI0FmQWrCdKtP0yKgsPgow9vuZyJh5cRj61FFtwSkVlx+6fyrS4MeQsF5Is7orU8vYVzYtVi1e
RkQrmc6eE23Y62uYUkfIOTJh7zNMDGS5LtHNYcBf3pwivUkG5M8wJo8WQ5s57Cx+cFoMRfhOHSh3
oZ3eVIBIoCaYuxxSTp9FxhbjaxRnw3piUNOO+dlaGhfKfFaBLY5xK6YT46X71mF4Kz3YNXmABrir
oBryNj45HWjOOI1A4GJ3ManBTLXQWcfs0dAu9Af0agToEi66uFmjnOktRZ9aq7KZjkV4qSfPP6nl
MMTfcvI8CRmdi52ty1chLJih5myRi0nIU2JA0zNiMPOBdpu9QNHpDBLiaK6+UFEwsi1YbHzGly0J
OFqhrKqLOUBOXL5oFtudJzZyyVhMEv3UDzLfV53fnw1Ml9NMBtXUYdPOjVOTtJ9UD6+5rhIuq+bs
huMaLq2zIxTHpNV4sqEcr7JQ4XKTrnPCNruHeToeGrcbYWxA/FGktZ6MrPKPPlFvGOe2OWv5r4va
AWBra1R9IdJSBi14Re0aU7XH+GE/wrFhXl+huek//BRUT6SYPhcm0v24g3c/tiwdHroTSA7IdYuR
qztISxSB/IqiFsRYOBGKUofxpuiKZM/O6jaJSNxBCkMfaT0wxln7As/TFHskqbTy3BWzR9LFUvKl
5gm4Z7ELpf8a4zdcS4IlQPpwkrj67JVzetLobvOE790prOIds3M0wwS0NuGrTrB+IW1HfXQ1IS+E
FhaebBt6X/yEaQRs4XUP/T5dtHpCdFtRz+ec1qU7MG9P1FyTEDu7p9qkpAbKSwYcSrMs74/S+SgQ
7JMsXPQbHfwsuo4sv+VgmpIKLHIFXdiZc3TZuzpx9echV91rD/liNxg01a+vaw8zlJC92l4Pkedj
sMjj7sY07WuRvp0hA3AjJSlz8faKrLO2Rqs/XTFjh0kQLJLdAKV/dtFNlro/JcTXnPJZBiC0vOow
0JLwmEEhEtEjygvd79q3hMXoFM2QCRNduL8eZYPHhFOzWnMfKldw9MlILRlWlbTQqUmkQUTAgLha
O9uW0etJO/oB/prcm572D7P2Nr4mRKlfPvb7cH0tT0FSAjlVW2CMfCXewpOXppfS8nwoNVV2Eskj
EFaIt8AUvzm0WdZTF7hk9GTcQCsP1ZURx3vpmdyZQz/atBoBe1m37cmpg2BLdtL7YGUt94YwZQgu
cfNBAVUHFYkvqqNXUGQBGs68lpzMAWIk7hWna+zX9RAtd0lLUu2mup1P14OZ4mkrO9RfjVewbCD8
Hf1oPl0PxvyoBTaX623t98t2S4nONTQVrokfhMPcqeeydcJtFnR6MyXOZ8RAamdF9nCefU6qdGbx
nTlHD+RdHOc5G86l1zMU6ErgyvgXNFv1fBeW/TE2jHVkhzvWAJO7C1xIIQvn4Xog1+crbd4nt/UX
46H1okPRceOMCC0Bt0w/mHkU3sjebtW+buzTSFG6b9IcSaRGpMKZR7wUbCmRWc6NmSLWztPXbBLx
l7G84E4vuxYFVFnFG+lbyafTdwy8cxcF4hw9yrL2n5SiNAB1p6TiUi8j9yEKE9ZVmX9vyVGIQvQD
ierGtXbmauON6bT1Muh7LVXEcyfFmeEt7kmHjcFoV0QD2x+zCTCPUdiXskmBOvJPpeKtUSnCIzsy
Vwz1qzMZ0Pyy4mw9pEjg4SuPR9dxfxCG9yzNIjy4nYmKRvh7ObA9i2SF4CBJjnNZfkZFYX0rdXWi
KfCG/kFc6tyLsfIytbJjW9Jz71dsnsY7lejvTCDnTTKztaxax6dXmKL5qkJ8CLZ/25stxrpiGldF
MIQ3ifpK2o84q/uRQK4LOxB7U1fFsKvB4jqSFbGaZnJ7bHa+sbJA2cYdUv+YemLySntXDzCD2d1u
al1qcAF1fTNgS7iJnfTiDp/TKLMP2xlXrdl623QUz17ofQZveWyFd9wV403dutazdJmxtKF9HBEB
EMheTjctOWu72QjdvT814Y2smESmUL3WNW6XEI/TvpfjSSnX2vQqmxik/6xlOR89Nx32M+UIG5DA
2OZN9FwR/YbVjwIj9Z3xVjfNtBWMPzcyGL7mUCDu3bJ5k1XgrCUpiKdowUd0wAs2dC2pA5ebsEFF
eZqSrDjEjCYi0aFuC9Hthsvyn/XeTGwXA4HKSJ+vL1ELTacHnYcdfS0O18TMdBAMtezZ3HRLj6lf
erPtcsD1tAkh1WQB/ioxzdm6Isd9vYRFEmcXv2TLok3O8nBYYGFXRtWVmzbZ9QO7+uHXS/aVMaFs
76UdNSZWH1HO9WAujwJP76qWLMlkueNo+dAkjG+uH79mLv6KWywltQK5PBgu7QYO1zVp8ZqveD3Y
I6RFssNguhLB13kSpZ5LB+F0LXqihv/09VFuQdbKSuv1utOp2Nb4hbT242iVQBn0AT//d0sHcq+S
4lj0XngwPBWebZSdVcWcJw5pqzASot1CdNJBxfzx+jH3qHLDDpEMO0rd7blgQOVGkvXDeBitDMVZ
1FqbmX7Byhm9H/00WvCQgnMQpAASo5nA2aEjc+Ai4xQSxdCfePdulUbZszdjmJ99useJjQBORBZO
pErfp5rvhYUNjap2H2I7jrb94h50pwFvb5moTT5VLJEVCdlbI0OLGszyPmi3aij7fSX0OQ7yah3Q
ZKd9NGxCtSw18UMn/Ie0d7JtlxHOguLr6Kf+BQ3AT5pa2Z6/dzaOOyUhP+dzIteT6l+yFEChg4R/
CsgLY6yBOoc/ASKAKdsmU4kLqbEgZaYveSJ+dBNqRzPJkB3G8pN9/H2H2i0LUZkzYGx3QFjXNs1F
lkfcIBCv1z4o1xV/pcwSB/ApCFGNtN8KN8JK043DKbRs1vJgKjckPlIRzbrY+E3GDFswwRMMTIfg
JoPSwBjb/1pmIRTk/KbQE44frlVcgm/u4J/SbAu/JrsHoEePDkzDRiFsWJnkodPk3fCdKW4yj6/u
ljVsns/dZGV7v5ufRguGEcUrgXcJ3esG2lquhbqxMxSuvpFa99WEccc2OEGD5GZB43qWw1Lu2cOO
ccYqzkJ969ErzY30x2jS0x1CXETMAzCDFID5UfXaBSJyEwHC3M53VmMQPMssVbfGE43+p62OmL8o
NPMNbd+ljC2HT4x7xQptVXMp5uQ9piq6NIr/dqPRozJIp+FMOZjk8dNiBhS37VQMdMXlU4MNkMBD
7nizC4FFFc+eHd/61MQ9yLbbcflD68nRN366HiugtI5nMykO5p3fvpZhjiYGyiejn1fXwcwoO8fZ
+21+O/i0QkIPnTvtZkLbAigIg1FwyyDGSUb+sZGWDSTTus1T7malkUWg/HdBPb51EGaPhjU9B0G+
Q1sQbhRrFne1+kZjk0OhNBwyMbY087HAdoBrpJFGBwLcL7bNQCAhD34L/mw7W96tRyuuaUzGJoWq
T0UDrLrIo8csuu0A7ABHq62tydSE2Sn2HQ+l2GRoGgFEyBluBj3GwiYVM+opQhESA/DDCNvvwpZ3
dlkptOZVTmH8JZYPsosjHMc9gn38hiblAZLjgQYWQuPA9aY13xtTlrDXFhGNPmZAdNSz5pdlsqhg
SzHqD3RMP8dvBH/SqojLW2My3Zsilm9l+o2dqqR5t6QdZZzdLSI+cHKbUj1MCbL/mXzOrYNPsWjA
mjqcIP78pF0zYL8kNk7slOcu+ai6littwIEye++pxQTfmgRAvUms0ixG/MG0WmUwgxXJEMijEu7A
5BbFhL9sSOdK8asEboEgw35HwtSjkBIvTmt/TUSptnqAcSXn6rUsaJVbHdkdiSXPSOOqXTui0Mvo
JpJW8QwdXNfAz5dYbtU5z1ESItPx+5uiyp4zp3NQteGk9XqKnyLEvpXihCcO6jMGa9YrFw6CJCpY
MDlZW/ri0xgZqHqaVgw7jzivVcINCxLWGvXMXFb9QqO/mGbUPkFZfKum8EuZKTxMlgz3cIh36IXu
7Cj5GadwtKchRo+hymWDljIzKrkbSSqoNIY51ASIPv18sZ5N8rRwNcutnRnHbqBvHE6ptfUEtHOj
coF3WGjcubGhA0qMr43R7N0o2iiyOHfplUU1Wji5keKs/H5P/fGNix09vsmfsRw92go2m2vMD4R+
iOLcW1xpGp3fJImDqVW1xwCNOSa2Xn0ycvbsmY9oRW/i0j06ybg08LJq41T1DXK1dj+g1i2n+wa6
UZ3XHk4uiTyqvp3Z3fGLyJ60Ej/tej4wWePn94cvgw/7I5Jhh6Ysv5XPuBBYDdEgl0yAtMevIeQt
eqn0bQRcpTHyDzPDfmskLdGSLCVa4FemOXhE1XrWbov4bu6xETmLrKa9H+ViaelnslmKClXEVhF0
h5HFNjZc9XWNhqv1SwE9CU+21tWuz8NvbQR4UM7Ku4UodeyXC6qhR0S8m1qFNbYwxXbAVVwi3Cca
YmqZ2LC4uHZs4a5jDzp1DXsg00cwFGDijbot23LOwnLd5f4H3c1vuirrHVnJq3E4+lZoPicVylmI
TuwhKBJj8S2Z2nM2VeaRtWYzj8XRM5kRhX68Db77ewuUObZ6AjwQPNMyWhwTuFskgWK5nX4yYdO7
pCW2je69u0Go/FRXGUhVP7sQipKvzEUwVnJJb9p5Kre5Aq5DRnG38Zrx2fGrU1HUKabDcdyMkgmk
VNAbmha9TSpZVP2g2pGWkLQB7FDXJ60IL74fLWZb6kqTcl2PxYHq913ngHhyG9+i7q3bhAHnkJfQ
f1I3F3e26r8YeJbRA+IVcjW2wMEnNUN4QJfLpgJzEHioaJufrDHY+kw/WJdjf25jpgsja8be6um8
yhn1VxF+RVt99mdGwelQ0+0J7pjlejtCQW3yGBwocPu2R4sKoYAf8q+Dv5TBV/TXP177/dSYrRa1
WwwUg4wi5HELVqxs0T8zMOXhLx4cXQS9ZoSjsAYQk4NDvv0zvOlvnw9FiPk3UDd1/fLr5/zt4a+3
W96zWpoJns3lYS35TzDj7y1SdpjiLd9wOVy/9vfTv0Hpfn/411v/fn599OvFaWEpx9bMUh2RC3MF
pw1LN+cKTRvcFBjP9VtbnkRmNy9ck9gmJoSsej8GS+DE7TeaYtOha1W211VQYR8UCE1T7xtRUoe+
f0s06vYCeIucCPT0/fqU6/JLOg/Th8xZpiUMl8Du3INhz3Ssll1JOIRUQ/98WKJGBV/DBqftOlLv
lk/8i36XIj2jClieozoIQassD6UdasY8y8PG9NMT8Jk86p1jVZz/+fHr+/klHetf75Iv3+36SdeD
Z6f/eqdfLzoY3aRXUTlzD/79eb9/rF/v9fv5v/ucf/eagzj+6Dd7vTTQ3QX7N9BqRAKO/+H69Mpm
u7Lrrk+vj66v/X56fe36BtdHvz/5H1/7j6fXzyu6CiOx4G9RL8ORhUKol7lBzP/2Tyrhv31RqJo9
x/VD10O1fFHy+4uuz68f8TS7ny44DsvooO44pZlX8zCqSIL59fD6oevBBZVjaOP4+8v/8S2uT4WJ
xvZ/VWj/nymAFsqw/16FdndNAVx/1lVOJfR3KZot2Mz+ZtW5fzjw6LBooEizbW8RlQ0/mvb//h8j
cP4Q9gKxMy14NoEjEIH9yatDiuYGgUUsbWAKmy/7mxRN/MGnWkFoA7ozrdD9H/HqhGUvvLRfkLdF
OOc6oeXYQgD6XyRxpvAX5s7fUD5+xua6zpv0kDD/3XuIp9yA+TBtxm2p7O4xFb58jNPhVBZWvjfb
2NoIZYoLBDkGL9SeJxelczaU3kUZOiR3zS53yWyUN8OEcn2YHfehjxj4q/7B62Lw5mX6VBk1NXcy
FDdNp9SbqAmBwz4OvfUj6iDhoaXWd3ZbqjP7KIzyaTMxn7L8Rx3OOBjdCPgUN+ksRkKGWktcAptE
7ta27DP5N+HZ61uSrjUDa1tqd6dGtvjV1Izf2tC4JdiP4Xvh5WeHZLDDPEbFvrem4d2saxL9kvFL
gmTH0K27VTVegrTwqjdyV5eBrN+jB69OuMe6F3aReMiMSd127dy+IHvuaAS2bG8D5a0805IvJWYe
Rgr7vJjJ9Bmru2l+nCCHH/tAf6I2LKnpM4IZxnxXJG5wk3qz3NedsRsGjOqtdSdE8hYqOaJ6wwg8
ox4Ii5s+yKZzE9mbiF/Wq9lig1SeOKbh/EzAjGAnhfnX85wfxhBsq4pvZzZzs8mIEyClfRwoQTal
VNjb5+HS4XuifCXM1V4nsVPsStNqdgaBJ3uCVNOmC1/Nc/poImd5iDvss0iqdsUIsH8iAQZ7eFcd
wn2GXn3XDA2IiqXlM/bWgzP2KI96667oUtLxilzucQLPtndjIMDGYqahGcBDa2syH6cWJE1DNteK
qXP6inJ84yRz+WAEuJodbVUH5XznOqLnmBYOSU0eM/kQb1VUiedFr0Gh02zHQDb3gV3Y+PoimEmq
xxjj2uNe2S1ycf44uzaUe8ecFoOJWR/zURtstDKDbSpBV0aq6TZlCJWR2MmzNRg/q8b8qgxzOkyx
Fo+mcYr7SBzpVIU3bgcQduRN13mUiG1revFJ2Ljj8f7km16QkWNEKZsejxDJFHPVg1AAE8KeMWYk
IAEIE8/6cvDn9oz/LDnIslNnExw4soS1GTbiVERUOH54mXPfvg2SEZSccItNkzsZkvL0KUvULuHM
OgUR4KYhnfCbRulDIoy1pwPvcRT4sS0JAcNrNIlRKCpX/Bj5NjTBZ8WaHbpypvEhjfG5F4aPDLpn
h+zA0zGqhFkwI4BNW02v5cRega1+jqSMfXRKk8grUKCnESmStKgZxkxev/MxoVqKJtvzMJYkmdXy
q4ja/Fhrbqau14KMSPNNZdYBI0pSjP26PkzzZUjas9bKf/DNogTGsvz3J1yRpSA4ZmQUsGmdAFvP
crKqqE3Q3+DuaSyFNbDPgnMyZG+mdOqHsLKfvDg7JRHkQDsOXqURVed8kBtMMMQ9enH1XlS4cOuG
IR0r8C3Xzpvbxnht8V3trHx+JHNiOhJ8zslN7GcZKbkjIY0ku7LKNy7R5/sO++cmZQuw6ky4CeaU
B5soz7jQHJaJulIwSvLRvhPMUW9TIfdpXX44jsbjz8AGFO66GV+Iptq2TtLdVnZqraa6Do6MULeG
KcDmBgn+KxiT5Viqex/PHhofc90MY38y5/CdaLFkP5c+XSi3+GKx1a08J9rpwKi+JGz8J5gNHZ2y
27hoyzsPXc5FJbTzc1/JG3+a2d0GoBJRDsKrKV0cPEbR3bd+bT+yYbu3dVveB9hnGPygAKuwYAWx
199pjDlFoP2vA34PXbnHWKWv8RDP7DtUsEUW1afpEQuHu+qsLDn2vo+cqvDDLeqJZJ9IjEOJbZBq
pJCFpNXwlEb2fZW7O1RjHY06wqnSvK623IeqG68Wj+XUvZkTK7/1w/Slfa84+7fSJAm9CdlRlTQb
VjFWpX0cznghiVDZELoXnZglrR3tf8ZJFL4KotDunNoic1aQfaqiYTFUtnAQivHGKww4OKYb7ryZ
gZxvjg+MKauP1B2ce18YL5MpzkXtdS+Vv23syIFdABSExKx+Z7bdzzQJOzxrNhyyppI3bqm5eYAh
PxSZM511AD0ksZ7iZDTOAZFKfZYjsJy+qZ4GrbSDl9Qw3gu/OyMJSNHwePKU2QNTXHhKa9vlV1sU
PnfaeYkSlyg6pp4nbBxms/yYPD6zLwq562odgoMjaymOJ7rqSZsQCTFnmzYK68fQOApHfEeWyQQ6
1hiZzfghCXJFJGUgIXNkEMSm5DKamd4jn9qXZWrcFhLq6EgMtqXC/uxg9DkkunyPpKvXA30Emleg
VAiwLUjTMVL4F4oEgjqFWYLlFGNv9YzXisz3phhBDlVABAQkHcv3d35NPJfbuyamQWgBFfX+PmDa
tfWxxh4Z8BIEKWnC11MZ3w1GCMqk8j5sC1Nx79kvA4I06NHWw5wUMRoaz704nEM0DndeZfUnkPz0
N13b3XOnVsRYIQYYtP3TnqbPosus1wlta1+GrxPBlRRGnwRVIohh8kS/onmJ+1AqZlhdczNrAxlV
8CmdaThVxvCuGtwi9CY9uh/rJlTZre1Y5183Ep9JvwzQ6yNiAl2pa/NQN9wTu661qQGYVaB3VuQ+
NsVDmOcwYO1PW5vuYzaY1jE3taCzLZIdQwgfpxF+R6cpESq0DDUhhlfPpGrBZgm4rRMFIVZFNdWH
XDQVQ0mRsqOj8dJl08mM8uDA5Q4Md/jm5ZecYehZs73dt9YSuUdM6yXLY+I8+/AsdIV5kel44zKk
8jH8dY55adu7sVFoda3kVE9VdVRZC+Kf5lI/4h2z0LlAClLNYxNG55AF6KZiSraWWZHtIdx7N5iK
T542sZQqsqn8PP+hZ01VYJREzA6PuuDMVnEzXmKze2obw32uQYHkLYQPqGm0ptt4b/ggUYr0Ixfw
e4J2+o4CrNqWYdRuJaNBmQTp7Tgn3aptasXPk8UEzphVt+oDoqj4O+NSjYuPwfGCnW0i6B3gFXiZ
bd5hDkYMr2rQN9No7vhLI8eOvwRgm1kaK/pWojXi4zBDBJvhjvRV0N33XkfxmA43xBlbh2gAbdfU
rrNxAnR1dW/LG8+tfnT1GO0qKDC4sOlhOg523SGoH4RhvCEBqM+Ofmp9o3paQBWUEZlJl222LmlR
WjtTA0gasq58J3yqw5U5GvOD5Wbf/JSyw7HRhjrKvw2oC7HNYTtFko+xkB6rezGkM9w7kYOJWHa0
KA9mAO3XtNLmcRnkjLgVzkGOqZwdzA3ImxYX1Rln5U9BGucNMVkgOuKZm4KfCCgrCLrSssjOraU2
XRKR8WcpNJB12j4UlFpA5ACOpN0DNSswC36LgC6JiHacOD9Igf3QNOSimo8tWmLea8G4cmVks4lT
0Z3Xtp+5mH9NmntkwPVLH9fJK2h3wfTiNF2yF3b07Bt1cmi1meyZ8t6jnacgqOdjqTpa6i3XPAxB
ekPGM2pFOwrqd1qSvMNG9am+V+CkRDwgpE/0MSMtokurg5k50Sa0JvPkgkBcKmydgoOgkCEhskb4
/x+Mndly40jaZF9lXgBmWALbrbiToihRu25gmalM7GsAiACe/j9g/TbdU93WPTeyzKrcRIKx+Od+
PPJGfS1F85bAdc1RNw/BWLJ3NvM1J5ptpsl0rgk86FjrxzpGyXRS6yC1cA4ERHHxYNl3SJ7BqKkl
Qx2qMJOi+q4WwmRkOOl9Xk2oZdOCoep98QAEYGC38+Ydty5UcIORcZsY/lYGMzHdZUeR+fiOCikO
t8MQ/967pkZypl3yWaZDs9wCKMeLl7zrHN77OdOTocDr0NnNs68Bm6RWSoECOJa8pFqS/38sSEKR
QyBUZOR2iY43dxvGoyhRcDvA9XEoU77S91kS17wkNpptn4UnU5VfWd0zxTOq4p7atvYwViYUTiPN
7136eivuRJvQnxoU33bahHbo7AedkbweAYS1VOOmunCfO4d4hsdoYGOyW27cKdowp6kVRo3Jeuh8
bk/L/0zHIOGf1dzNZTPtKox4OnTLaxwafHZZjvHd9Ic6DknsYInGc56F6NGUOKZ2i0t8Dg+Gw8F3
SDlTG52zCtISP2zJU9kaIt1hbtz7PXg5bPkr/mS5tsxxE0xBtamHLxwpPHbcA6hkNzeZ0H/8oAnW
MmRPLfr8FykyPpBOgzQP1JKBDsODSjApjiUhDDV36Y7g14LuYazVGuWxCCm5pctilcoe0FhjMSqs
24RSNcPmEUhg5xRx9pHlQUyDdFCwxbIM8NZtZPGWUVt1kbMNOGgOKHFqc+ruYxI8tVJ7r4N3bNvx
Q6hwGVpN9RF2nIDrMcTqjg5va9b6CG/GSWj9XJoeg+qeWVURQZ4VHFcYsDPgKhp/Xw7py0w5+CrN
mSO5vgdrJaRh139uPDms7GZmFc2Hkg3cg33qRR1GHWPcFdkEwbq1HqKeJiJcGMx1l8eywwRnKWc8
lnl+bqbmPU2A7WHaHwAsOOmpqaZPWWI8GAVj9ayOvG0gNV6pmQhWm+YfA2G8uzH00nU+4BAZA+/s
2gZWO2rCeceZZRRgRI5C5yfiIu3Bat1vK+jGjY6qCMwb7axVWkDliiPFvkrv2TTWOW/S+nbhToMJ
KHlfPk8TtcpqtP7UnF82Y5ZkNOiMvya34e0uME62IrjvuXyuEuZ9lKy1QDm8NLw3FR+1tEQVVpMR
b7vWpzIqp/EwJ5K7BlPgbCc7wLjaBeTwm2ovrDBZp6QX93ljc7BjaprTiHHG63X0fE4rIo1A5eEV
pZnE/UUjJLjftt7YKiZxFPXd3tuFzLUWwyeEG9btbSTaH547/Vpi/tw797PU4bkZgajVVRWe28g4
NDqX+04TDRt8R18t2tF4Dyd1mhrJtbxnEW6Yh1T2HJ11NH5xc+UXYEU+zkH/Hvhgmhrb7R+7+rFK
1Y5dvL9E7Ec7gZSzbgHGJohWO6afRAzC+1kB+OwxQ965bl9szS631masw3Uq599BNltr3Wq4NYyC
qmwK7gvbsF682HPuqfssdqlPfomcBWgVq6ImvTs4rt1fiiKg8rvH3OcFtIsHpTx01YOubXFvK784
pFUkyVZXBkMKX+J0mGa5wQQK3JeEzo7IB2R4AVw9J+QM9bOC0ts3WyPUYOqT6C2xJCaTJqdFNhzW
lsNpp67w84bzPU09OzpQcqhjRr8bwoK0XUEoEK4DPu8p6FaeQzm8tWyBurPNe1ohX6m21feNxT7H
GGCeukfoNdOpLPBHZJF8IVRGKAyAexK6Z+4du6yvgsdem9emoDIgC99yzaHL9ALvwLi75kyEF5EO
JLjTWd6+10R7rGhpLacDqY3cAUqWYn3p7HHvc80sCV0cjDl4skppPdbB10iH2mCq+hFn19aSfbip
59JdG2wHB8sBFjyIE1RlgzI8zAyl7elt3iBS+YIcl6XSw2SdB67DsMzUR9Eb8g1nAoJB9bM3jPRZ
FOlHlI3liVnz123HynB8RBi+NxbVh9t6Nl5HhBiMAqArc9YXp3POOQapu4RROZ7d1j6wrHBkBznS
F2+JA6NoopjJAW5M1AsuWgw2Kx3tizKZutcyinc1D3m/VSYavVfLfRBazLynnHlrRjYe5MayVz/Y
y3erDcfk1izSQ5ipfucwXTgQM6DeW25iZU17FfW4WmKOc20GRD234j/e7IOYKry96RjyqjkC2tO1
dIfmMzNoXu8ztCMH62Sgi6XmvT65VfYnE515dhN345ZM3QUS7yGzwFCG2kbEkCa8nY0Ikf9bMvnS
A08StbtyScXKdM5PqXYqXK8h6Dvd+ueqrg3CFsNzDWKCkH5uHsay27u2U+3GJIwQETOmz+QDzoVy
7V1TLLy4SU/Yp4X4OUCzaMWhcZX8sGRIxAhV846V/CJKneyLLOKIj+0/qI3wbNbfge5xbrXTqpN9
sE7M8DOhK3sXoM+sOOxRKsvu9ihL62rOObaKgdsMJxv12H4FWCi3yunaNfWjRxFF9X1ZGu41SZJ1
Js33ZOydr9iAwWcMp9RxsRh50QFnRXzKguLIN6MungSXSFP6TmTADYqUdZ5d3FjTKoIYU5pPgLgS
ysT98UFZ4yEr1BKlCvLnamh3IQ4EVs0GP03EM1svYq2j5NVNO8TMgPEYmHF/M1NhC5+hYrEwqzeZ
P2mPLunM9X7ZTqKOo+FXFyFq1Ej1ksa5fxHqEKOh34fsy7algIRLXa6kB6zyln2cPVDcY6mzTRkE
0Q7hHBWr8vlLsmI4amb2pAbhNWEXNvapwdm6GqZ4W+URxtRRRXd2j1PBbUaQaotiMc4DATzllzsj
XbIcxdRvxtgot23X5TTV1eGOnkpQL2jlWO0ea2O61ni1V4UnHgY9jG/0peGOjLoHJYJfowsTJs+s
EPI2CoFGmwjEI8SaaWVZRrhIztlWlt7BGMx4ZQRR+5y4PWZ3szqrOH+XBddelksCKOgMT+gjZEnr
fKOWgTyz6RZZH8QSeJx9lau1wYDgOFkTKWP6b+5wc+8CZX/aqOakTb3NgIfi3fMBQufdW+v+GscZ
dvFMdIvI8h8PtgmSJfJHEHNyTnR48L2c2qamBVOlONjKqngCdfPszb2/4/SlD8UkHjjqxIeY2Nw+
TBI8AHja74ETGauiBnsStTaNI4YNH2awji64MbTgDsPQmHV7gzBK4Fecj9grcN6TtK7kz7Fh9Kwa
aC7jZD3q0im3gVH9CAybUXtOJJW4CzsOySWDJflW5dprWrQKIjuAb4oDtJFVG/v0VMT+g29SQDd2
JPEB++Il6/k1V2OGVJmH+mgtX6iBYXQuy5xSgMXD2afus4mEsu2j6MtoKbISNcvkQNyPwz1uzQ7F
1eAX3VIJAYW2UxmYq67FAiFH87JAQbZqiXH5UsAiHEhIYBqt8R5D6urZvnxacJfJrX2XZiEnf2/A
NcipWifB1s3CCdko3dziTUMcq6PGVxLwsqHddhjzuuSRawVeYNcgayIezDh0t2bmPcgBpq+a2yf6
V7nw0jl3Z5Rxvbn9O2/2WQsn/8Yp+gJzDK9/WL/6Qw3TH7aGxrNfjIHec6Rmca1tMrJUu6/xRSWr
X7dMlbeMhLNpVrtyyg/t0up3+xJzXCdRYh6mFnFQKaiBZbwZmz7aumP+XnfFd1MTWaEp9L5c2B7V
EnRz3OKPXw/zZogHybUY/g751570I0BjetF2Sre/tMtmzeCoNvL7rAs/5+jjr5rZ2Rd7agPuXAOk
rL98ifGr3MXJhEd/qSEzjQCacKmHtVgcDLcvSL49eLCZz0o4jUfhkmuB7nJPfA3fsYbGXSeU0SRh
t43t/JkwirXiuAc9alrmEgLoydLeXuGfLOKRG6Fl8U5X+bWaOthJaeWuZYp1CSgK6iB2ngWvN5fl
Pb3tzo6jrqNjHt4JnArRZ21TZJTSv7g1qvBn3BbftZh3feO/zFnxm8rJLUiumOENgwx2SY9n5TAt
uAnLAXhjEwGL8BwfbQFFeRqnLzdBpGzCNafAYie18Sj1Eh4C0EnthoVwUxrHyQTlGcUarN3EG9FW
r6YD7W8w6SC4hUUC/ciTyxZYu+dbYy4M+nJLEu1UK4DCVtbMO/QJHp44fhvFaL/Wcw/lLPf3LovA
wW/9hQlXR+B4p9ewwONzm5HMsu5OTrX8XQ/3VjqZDwauy8+g7onFc/pwAeofG8t9SQxtb03Dd45m
Nb3ZSnsbM6VORweuYIwR73KDElbCjeJj8uyE2yO9eBQGOjkqN4oV5TMN4xPuMl4ARiCkrr0E0mq5
utwMNb63Fp1+Sdmp5csk6dvkqnn967lcmDMTOuOdIbxXkY7nbvJfyvDb7d+6NLkaE1VX89D+8HGl
o1wAWa4q7xKU5tJinP/R5rQWYT+tPQM+rhGaIN5EcEAWNvBn9h4pnKhnriOcfVP59tHgNyd2tQiO
vMde1fvLZrwix8Ch6JapFGiIW4+wiPeLY0roOfSPS2udGuJeFeKK4rgqlvSKIcIfgd18mSm+7qo6
jTkHYO9Zy8c51l+Mo1kK/IYLjho/jKp5l7+C5IF0/gBy8d6UGTHCYblU26+dKZ+F7x0NhSwzjdcm
GLD6EotkS8CNn/B0w7yzYHS0Zfiad8kmMoJXYq3j0acnVDlZvnfDFPB51Ki9mo1VqR/itnUOTDeG
Y5nYvMReBcVXDkyEBk68MwpZS0F8haLNkHnl9SCIg3vVcx1srQly/FQ/BTlZWptJEvZauwzXXFjN
O3JvyUyXg8oJ+ZA6v+Z2ixpRga4oZf4gjDt7Zguf0ucY+YnjC6nDkG0ndhQ+RDB1GJ+J9t6iRD54
KuJ+dIMM+jtbLE7Vvkn6ddB1SAZGxXefQPWenPLQzWKfdNDSYy5EltervTMVqwFs0t5a1p6bi9/M
COC1pI/dzDb2vuGsYgKkXkbD+KjYt5uWDgGete8yMeTGvvU9lrbiko/0hT6wMryMS2UYnlPP/+BA
HK819d3wtuojtYyQRbVr7eMuNne3SFhBspjJBFeMLEhxzsd8NiIzOzFDiTeyBho5LowpwoHldp7M
+zGib4XzJBreYO5ih9zLEtosW47V2gfz6Gn9XlpgoTGjvzXLb4uWJGnQ8u5I44kTAnjIIrqYrD+3
7e725RZiFilxpcwNwKMn0GcTvr+IMoFuMeZIp8C067LERjQgQGgjWyLiDWsd0QmK+hjQjceaCfXy
r20jXvckXhjWVXnBtQARI+LQVw+QmU3+iDA+NmK4NP2c77ycD3peUySn6D1ImaP1S+XOEh7BWWzy
ceNHqvgxQiEBC6dtzN7GBwNMqP9V+aYhEtPnzAvbNJAHJw6+DccZ5NmArt2KEjZIl80ScCn9K/uV
2nR9ew1r8pdcSufjLaJhWjTOzqV/DrWlQdGN77ZPr0Ds4cWFDrYyIO5wx7NhnoXOz3A5ndCd7LA8
OxVDNfqX1rjEg2NeW8ERvzD4CBWuhG05O+Isb67LnrG0KIHmydHjQ2KtXSGouWuI4hVEMMASAuUv
Qvqw84IsbGKM4bGw7D+twDXromPq2dnd9m0ErOFgyB+Oabzgp70ky5MSONEpjr19a4mrxIdDU4dP
AUqfg8dhDVj543QZJAH9KNtq8vrtEtwXTvs2jVnM49095L0+OShCJ5ggm8npCDx19BhlDSb10tP3
vJM9RgD1Eo/qwsn2idtasA4WkEC5IAUEbAHXYoHgrrwOF+wA6df3gE9SuwAJIsgECkJB/54vuIJ5
ARdUC8LAW2AGwvwtVcvpqYaAx0oX7dIRMU/BH++4At7lgewuKKJdhBNXymAf2digwwKGgBr0riha
VsFFmHP8pfPgpc0MkChJ8sQ6ESErImO4TLYDlO3GYmW0AJ0MnYooVCU61fvBHeItLY8l5HTDM3ad
00Y7N5fFHvYBGftsEivbMLZD6ZoHM5BbOiyRC8rgMy2C/GBaHGL86TIyEjl1aYCagONmSNWljzEB
cDApuuFHBJ8CFsuCa6TM1rWAV+DfcO4UPAtS619GBnMCzIXZEF4xs5/VAsCoFxQGaS110Asegwu7
xM7q8d0VtOKO15oEOzcei13yLgvNEYMwYBf2x2od5tpgMwDFwcn5LVRi2lvDtwmrQ1p2dMB/R7gG
mmxouY9ZxovX+3m3s0ofcG6bvfgMbPeSFHM+RtZRubC9I2CJIj643CVXnQewOKz/dHVE+R0k7Aa2
oC3JtFFHQSHRKuMEuVeiEsD93d9hIwm5SZoTF4NxVEanNMnoq5t1sKIA+eDAzdjwDcRb00MgE25O
zxcAFAagwMRDvyK1BB4lgpPCQ0DXAYJQsiBUhsUYQBeiu0zmo7C8pKqI93Z/NUesOwYclgkei0wB
syyqM5wWQEo4gSG3eAvCxeQnamG6LHCXgtakuzEi0k+jPYmqGI9rVR5C11NMiEj/R5jwUZqeO7qi
DliwphVOBvkwZONj7MPHoo6mDK1v5Hv3MRj8kqvUuccJvB7jxtipFLlukIjuRXGxuGC7peetJbFY
FqhsH9RgHLlKf5TDoSnM72hB4MQOMJx0weIw/Gp2EaScCGGI1YpTCggdyqICukKi0B83/jydtAYZ
I0h9Gx0EUS1wbTkC29iC5qkXSI+74Hr6BdxjQ/AZz/NGp+h/XRlRrSaEtaq9jGH5vNYbkwHaNsrE
l929OD7EM9IEcp3qTCzzK5w/uD82JtnaOwuRq4ZKDFT6CXNFsKXyqWOgjIWhDPY58Q9UB7p3gBSF
C66IqQzXeMzpYw/KyIZpZCxwI20utzUcOnW6y/wiPnlm/eFrb116Q0jNJD56mIOcqRNuHTadEQ6L
hnHjAOflz1BBOIKVSiFOA+KonaZ7u4rEPpULySSxvwP04NY8GTThbeIkfykaIE4TNCenNbjfjfB4
W4NDMtucj2UGOxioXOJP0EcHqjHaK7c8NmmTQG8Dwdii47JIh+kgCnxAHRkjl7xBUqpqlc7lU7kA
qBxIVCA9n+e+G1fI/OumyQ7RxSM9iWjK2AjdcUUK8mB24DCFBmUn7Y03mfm+H6oQp4y9zSLF9NBd
iP+O3Oqc1w7O4xVSZrhKeDqa3D0yGC1WbdTsMmFYuwiAkatNSvNsWsNin9qPWFq/GP1CEmlgfcis
rJioQ/DKsnKtr9xwuqObzis8JilUtvmrXeBf9YIBK+CBefU5hijG/Eb8LIhqrgNFDdhAamtV1uMn
5h8qHBbAWAZpjEGwsSu6ckNkk6Uv0Neu0gMnPUpT5fKnKM8UEFMbpDZcTj1sUKSgQ+YYzZNXVo9Z
0YdH5jfeWkTTn9pM9N6pqAdeAGkLH4WDo1wTdGLjzWuxpUP8kiv6aqJe0GJjP8NdIm0SWHeOGIFJ
8LQ2baMoZQOD4DG3WMeUz3YIKeAAyk1sxJ+d/VT11fzawJDiiRKKo7WybfhXGVEq6bMXuTAT9pOv
SCzDi8M35qyZietNOS/wJe8DQgo0GTlgdNHPMSzwrenadLksKDoTJl05SJ8pPJg6F15dt4DrTDN7
GTzrPWB8RL4ffQWbaGDVCZ+51wIf4haLBtd0ng9MZI58op4+OTGmOiuMh3cAPFMgHNYp8KL3JKTD
dyAtli3AAm+B5ZQuYHRU/F56GGMWNF/G+X+G1Tcv0L5ywffB2SZmaY6PLVCOyNd0OVo8NoHoIsx9
rQGnJz2WnUoeumb6zB7gSv1yCj6uU1MRR2iZ8o7hV7pABRPyoQTF6byfAQ6ybJ5AGFBFO/Z8JnCD
ET/j8kYVDW7/9tQzik9t9mWw+i3n+fQtcqlbghkdrwriap7p9kdVLZ9EzRmatQ/+YhqjIrWwYPpT
470Gvt8fQM40R385Xd++/PVTwHqA7ARprJRsqQH9HZGDfOstYnELLdy+3JIK//jp/8d/K2mgv+u5
eM5hQT4yQLiN6rGCQ0zUxNTcMyFBUUfTUVKy1CnXdFQPHe1HXa6OWdbjWV9+lPzfH91++u/+2+2X
/ON3/LtfIoTmspC6VDILErlO2trEwLvkktBUsKQ09MqsASlOU0QHLI1k4JsyqE/dq1DiOx7iDlRT
qjaRl/t34I5OVQCPoCEBuhXYkUkaim8xYjMlwkqJ4wYPUXMM7BFBcGLsOvSohWrM7nnydiyxNhgI
ziRDmOiLIrnUAzZYV+5EP5/dM6lE5nAZ1d6JIT3FC00twXeMj2U1zHvEtujry8qt8CyKP6yZelWb
LHODnNwN8L2dKyiGsq0fceaA54tkvK4UKpKVsUouJT3cCRHfrWMd2Z8BS8chgpyona/Gjh7hr1EO
xxV+GWIbg/ppN3S6RXAXrZ4hqAdiB5TlxMtzIffroBnCxBlHHEW2F9zRs8ABOTLehvKPKcPyWVmf
vTX9RlxN1rMZvcZtD10copcj++ZY5znZYNDiQOIgiXXBLidIuI0UN3ul6+95ys6cXdgGTfmGHxpd
mnQdqeXigeMCmEOMl4BOySxbw7WMgNsYV1xEzppv6lV13o5bOpUqlgm+305/SQSKuwxmHR0jY7m3
u+ClMhLKfpSa1gQd+xX35Yszl5/BoJ51ycHBXMgxqgwXHLZAbInjEwQ0B2ggpBTHgVI8LtwOUQcv
BZwnzrzc6HRJyxlykV77eqJhtOseiiV434b+QE8TrLyo/6bCJGLczh9YS4ceVJ0hZD3FKLCt33en
Wl9sZtV3LJoDyW02mnVa0lQ41WG1SXT5NE/DcxIGIOShCa07OisBTQEb9kryLMEEZEO6lThkjFsA
QD22Kix2N4wxcvO+KssJaCAtTSGwhCAJi9MU1uTtSrUXJjH8Efo384OetGiHVyKseS2suLRPwp/f
uSjezT0xoDhUCciRDnxCjudb07C2fP9Wd3E8HwlFmw9My4/2PHncvMt3P88fXe3Q547vLXkTES6g
wCQlBQkgw4fvXoeM8w5QyB+3Pyh07x1vASgrJOeEzoAezWBMOm+Pb4M2qBktNvStGDdfEB17w96V
MO32bTKO+5FEteOaE0Mrm6k62IyUcuriIauyY10O/L0ARsyJTjXfWxludPRbgweH8zAeV27/ebjl
kPcJH/wyCOggUC5GwvMc34pc32XpOXCt91671coJqW9urHsn88ih+p9zVXzojqKNVNd7X0WfTpRE
TLGz4Xl0gGbNZnIckpJbDSMz4Qgsz/RVg/v8sFqi076TIe6n02feUJXQ5OhRI1GxTZRFvLFmYj7X
bvvbBFzRJXl2HTAy3JmUc2Wq2KlcpNcqYbI1zMWbH/jh2Sg4r3N9IK8HEWhyg+xCScbeNCgSM2qR
nLOehDzFFOYuLFFdlLivdWjsh7Rj4tiFSELQaTyZXCxauQ7uD8+mEQ1QfrVg/Fv/qpFyYiaOsBrJ
4E7JU7HcopRPL6E941sImDwwd8xAIaqXAAYB5FtQbHKZOtRN+DMjfYCba6g21kKzs5fHr3eR6kPJ
y06DLg3LcgDbSAAqzlG3TE6kq4hzxi6q5EMSe8ytmuw9axrnLlRZtb5ls2YfRgX7NpXelYLM5Fre
UheBD5hKHYUUvikIr6zmKQy50rgxyz+7bDKqz3FhsTkLp+D2JWwoWFA2ukGTdufKGsedxSQicDAF
FS2wN7hMUW+bjBGap9FyD/0y0Lh9GRoMKq4JeXwMojeda++O3EFz57sp+KVRf5dm7dM+htWZQpYT
R6b6BkGgslPY8UsFmJF2JxwFI4L10RvM4SiWL3M9IhGCWmfNT6ujZadvMwAM5gg0PmSeTWs6BYNz
2X3baV4hrvJ7cABwsVrWNM+0/0CO7lcqFW8CnGzKowHs3WHmOXbnAH/TZ9MwwWswmlWRfu+WCXZN
bcLaVPk3dqnkMAaNeSG4S1fBIBADUwNuwLqco/QRkzHQOUMobhc5aVTpSXZNzRzApMi9CaphjRyX
nGbjz4Rez01CnDyZehfqZTmAzlb3O6CxalW4Y7wSymJXcT7UwKDYNDFjuWohAgMyQD8vdjgyKAIV
w7nkX9+FVX2NfPenls5zLJL506jrU+gr/bt0UormlTsnn13JTHsmS8oEp8GdHGRyzdTuzabHIJtd
tR0zFPyJyMCcMEQN7Sb9sIfw01Fu9z3Jd5/2taIyH+NeUDUvFenfyvkT+ZhRwfQbtAQH2SYabe6G
FYYthyzK2kpiuBBp9DufYcLF9IkkkJvu4nquzpOPRbSz5vDZXyzgYd0FX5Y69I187E33umCtKZKL
84MMaCkt21c0KgZXxZIWKOctzrgfbvYodJq8VJ2FjJ7SmslQn08GKxsovh82xU4nF7Lbfd87w5ZT
dnNwY0wleV0/g5Uk+GDC5QykyXW2vSpsoyJ0xl9BHyi2krB7AXF0zDjZ3rnV1ZuG/j6y5k07WdUR
7n6EVwBj19Q2MQkYi1AU76OX+M0hDtBg7el36BT3VZzt6lyJP3abHIIOyzeXd2+bKl6ocHDcywDX
9MBSOOwEDotnMl/cc8k0/XbjvTUbMAA44a79eB5OceKSmBmsxw4MxaPuGCv6nkfxbb2batWeR3DF
j4M3JLvcpkZKI7edA8986rFLY1+W1ZmmAaarGWLq2JkBa/pgfUp7TrdpbvtHfxlT3L6U3AmP+btK
+uZc5VlzLruU/HSDuvrXTxHyd7KHjutwVpnErB6DPvlIJjJeJWxAFlQbcmtEK3QI1TRq02ZD4nKJ
idCilCf9KjJcn/VO52SxKdXKIw9Quy8/fH/OKUBdXvNmgd8umKo2N17dwQ436ADVpk/+WL63bJHT
G+OgkTvqjB9S4JZ2GQcPEeMmjqzQBZock2sxH2XiRg8jfgCnUKRHp/wxeFYwqfY0MIPgrQcMEqEu
Vh00dAms7o7wBkdiW6AlNYRmahbjvVFWwSaIqFb6p5zj41/JwP9DeO+xTqtekhA0/zUw6JJntIkN
2uC97b+x64cERG/Tp9keYhAhnlna57E3j6ndh0+8XNsBbeqYC4diWnSbjScmyS7O5H+uCKVwlMLM
XkxpgaMlextlwAF3IQGmeWrssa+UJVW+FF6oxvnfKJRT0JxRd34BkUruPZ1mx4kjPI6Bwnvpi1CS
/aAZzsnx4VP0YSIkmPMGPSnZ2030WVSOOsuwzQ724FyaaI7P//gSlJUknz+8xFbLXEtwThpxwFHq
5IGOHGSzaUzrOvh0s/3nl1FQavD33GXgWMy7hB84vJTi/81dqoRAxGxTYNkr/5vCGesTvjzASIdG
NkI3HgrHmH7MH80k8fz4hbNGxneuuB1d7CBFfRhE4VyZv8qLL0DKYyDYerSekAozk2c+uIRxBv/F
nKRxyKE14C+JH2ka96C9FVRGe96vwurkEXNw8mQTQ8RykXwVXYGnSM/lm5VqaEw1QA2WaH+F/TN6
8K3hEOippYUPn5pNTk/I9tAzd+Z8Jq23QDA//8+vk0N29u+vUwhvxzVteLrC95f86j/lUytniOoE
X8B+sKO1rkBlepHcNQDOkPjtiaMkjdU4jvrTaGJlTUDi8wzslDOkB+Thh6gKzfuECYU/Fd3+FmDL
3L7du7EbwmTP4tW325TxJdi0ep5eS50+aLPUVMbiZTSi8tMAvfJsKHHCw/Ofvzf+3n/7zXl8gx52
YfDgf/vmJlKs1Thje/eK4oC9FPl0q2on/UoaSQQyrls+SrwRTK/E1mkl5dsGfJOgtdi7ag7BXdHs
BRCJTRUwbGV+ChhuGszXLnSB9nfUzuc8VrTs1ZhXmNheYscv/ulHuZs8+LYDO3yghtWw8/4XBXkk
sabq3etpDgx2mH/0kVSu9TDXEixcbPqfEDehqjONq7T5ZtIdkNpj+srpZtgVJGD2wh/sK5xOwB7D
iBETiDcWdeMd1cd7JiqR34EdokaXOwcEMDjsLXOT/VR4BwikFrG0k508dgEcoja2gmc2vSPWctCc
bZHcN6GXPHCZZUGIyFJ2mY5Osq3eR+mNv0eGXZHoge9MoKE8rKC2e+1HfAy578LVdXvx3KDl75pS
g5PgQr02LIKkZYudzx9G76PV9cXqZvc3S+se9TM6eR6F3V4K26gfgvgli0SxGSgQeSBmR+LCKPeE
LlP2CTTIZMu+3YGyI6KitvCe5CexN4zj8sBnl/yuCvt7OyPlIka2I9U1H5XvAc3EpIAXS0D1pswL
tC6FRz1WzDGzaTure2dTcMxIotr6/M9PofOvK5Hr+5brO6Ftggr/+yeMAQ/YWDK5+xDBFBI9NDSk
zbM/vhej/Zj6ILhE3HkbxET7VFigEZMUkCoWem78gaICa5k5pqb9s3TReQWzu51vMic36VQay2la
zyHxDluSFBgWV/1Mkarfy3JVTmiQsgs2Dp0hqz5KPjG2YdpAHV2Jcj6bPb+yCJS7hyH6Xz58S7z+
bwsLbgpSb54joLSa1t8WFsNtjXmw/YRSz/qSLuVzNjD8lQch8CF2h1NZ2eDX4uqltkNs8qM5vHCj
uRhq4ILZyeFRCjKWo28z/XHjM0WPcNB6dOh2JrPcjLi/43LEObgYIWf9wyL9d0ftC2OTLHvlQ0Qt
NzOxvJMPnpMc7drdI0fn20KDcun81qUDtHS3Lf1kzL/WM+Os//ISWN6/vvUQCYQbeuQ9UB8tOAP/
vLj6o9mQCG6T/QiC5jIVcXAeOod5mf3h+X3/NIO4PrZx+guQIvnVtHlXKRB4yJNbzzcR5Mqw+Sxy
WgCs52LKcTGXtvNS+rG4ayso/2wiJ7ftxvcw/YywKTyOavzZatPc2+1Ezs0Q0KMzf40jhU+azMir
TPWldyLs+4yxk7p4qxi8Xea0ezfinvLrKM+O0uiG59A/RlHVvAwoQuu21M3/sHdeS3IjW5b9IpRB
OeBoG5uH0DJ1Mkm+wCiK0Frj62fBk7eSzLpdd/q9jWYgQiYiAsL9nL3XPnRdcZeW+nAL5Wm8jMH0
WeoNKGNke8DZUIcL50MzxeK2NW37lvPlx9QmvMsxDXbTNmof0A9ZF1gDN2bVCaaGxD20g3btcBXB
wbTFNhrm8rahVbNpJ/OqtCWcs48Qr5EI6qNEHlLNkNyNB9mVxbmr6gfLauVlRBD1kDEZLL0ZxTF6
yT291rNWlHhO2jzayw6EVT/LfUdCcqtXtAoGPeKUJ++F0SV7zWn1dQipejtoCFKxKQawm1alW8qL
KRoN0RLylxFp2Y76x3d38vQtbupkhQUsXw9k/9ylmXFLxSHdx31ab0uJkrjJg5pYGIzzupFVm1G6
iO8MLSHJNiHeKuoOSE6R70XMy/2ZYrcwAtKPwyE+o+mGaEXSCdQ16W+NyjD3NrS0Ov3A4IrxX0pF
TwsxPjdfhVFS+ZonpFxz/0l3LTDfISIUnJGM/ToMjmUOSaGPmTfUc/ijSs07dJtXA8nW7ZBRHLVx
mEqEOauKadddnXbe1nEFtKqJgku0wAKJgUQL6KK2mCL9CZ95cZ+GJJ4MDq+EIstYfZYfUIqtLJd5
HwpT55J1Ew2e0tee//mEavwt3gnVsmu6tmNI27Adz343RA4NjcJQTyI83VQCYekd3UKF8tcouk1S
Ue3vPZPoh7yM/c1kNOm2dO38RFrD5x6oK/QECndaDFei8LzxrtHM8AjNZ4SM5j0JT0aHGmTBridI
5GBZzkubE01bTtlVFKK5bScN6V7VNxC00vbG85dkBFkwwbsDzhreLe2+ewakeCsMk5TUHNWvT3Ne
6ma8lz3hpFnb87qAcsro5ilXISu5OgXih16QIzNglb4KO6NtXhgGneHiC21zKtWyuHZhWKLuZ3+M
hOHemCkwfMuJml04EG07GVi3s6l9yQbTvRtgZ1q4zRaf3i4LTxk47G+wX48R4dsILe9M8yvli/6g
FXTLi3g3M4i4cRnhciUZhgPwEPQnTrwZOCFvh56/EpgOkYGZPx8sJ7hr8xjJDVMwWnPTEe6F2Cgf
vHDPlkNZL/XL+ZBRsSHVfvA+YKO9JlMFncK+z2c0Vwy8rVMI1BjQvVsRHERHOgs8a2tjw17NVW7d
JqSYzgiTLugw1wYhGovM9VSnKGOIwXKBgQf6Dhn7ImpblBCIq9G7iKcY581pBnq/6X20mHFSzAdP
El0aoQeZwVZs7QAzHirJOIizb16CMMCLTSJYffNsAsbcqD32f8Pm/kPYHO1W0/rl4P5b2NwdYXPN
lPZf8uh3yM/rC3/mzbn2Hw4mIhsrmmHpUnjM5f4F+dH/EAYCFh6GeC84pP6C/NjmH9zlSOCgFgor
SxAS96+8Oe8PBmRggwwgQJ4DHOh/kjfHNMN9N9aRLhVqyzV003YNw+H9frvOp5nV4KHUp8OYlo9D
PMxbP4sf7WkqqBuvkbF4u0AzbvNUZyapO5STTMIeFi05UntB0dFNHwhwY7pE9aIdbHwWZGQ7CFC2
mcPU3h0hsjtpP14Kt7kfPBPdtdaWmzFk4CxDQMsXqL8IMiBbr2DurzIrwD2MEW2kgbTzjJfcR+/i
ww1aFfa0vFeCdMDSOIeE7cm+AZ/n3xVf47qPjnUCcVs09momP+QQUVne2imKBsQW8aapIHMQFCv3
EyfVNVDzF8paxirVBIkmHulC9eDE565pn+PwgViXkpRniJBt3B8C0/1E9gV6obYhhib4QVF031iG
vw1xxRKZRI+8MHD2mYiQtDRdePbT2l0sCVlPEnLlIGVoxgggCFljGDlyE5mVra/8zmAQHCaQILUx
IaWn/mpN0Q/qlgBBIEw4Lm7vOdb7VTfRm+xTCSQ5tDeRY15dn+A+mp/xMbI5Q1nXYYSFlyBZysM+
Qsrj0adaUl5pf8jjSCVt7XpddZwRoGxrL4lupnBCwwDgvnD6K7rT9mw4X5uwSS5Wb18hm7hXx02z
9QjsZ1vTIyIcaKDBjxtr049usrPUqB6jmTsRrjQh41l5zKjWvW7LlZ0LxP9x9GKbNErCcWpxXdL+
jsqw2WAvw+vmYnWbCdGtB05zpTyEECwkYihda7/5BtePUURoAZ3bznOzW2GbaDxw1mw0uuLrtmmv
c5pqR9zht6Io3IOL7OXGQykzFvYn18gwIgblZSy98qwxxiLF0SBJw0ox4co9Hr7piTo25bUx5kw7
eOdphhE7JNB/AunS6POf6Uah9S1c+B52mBFEZ612aCd0BDwhLVpn7rGiVKiVHLs/ZNIcD11aAHl2
BwGi7ntN+ncd+eUqo7K/N9xsJ3LtTzJBiTcakVKQVMqVI7AeWuiqg+Ye45kBkRl3l7wJmpU/jCUK
sdSgcIhLw2vZT/yUL87VWkCUdnCHg2veDqPZHecStFPcu5/bMEwOcLtpr5UEojZVG6znVv84Inhe
9yZRWvZYXXW3+g53k5eMzaPngB0PGv9zpg2XTM8fkTKwx+XR1ZYM2Acq43mSIHJnmrgxegsXcQqw
mDQcbMvzpmvqY+0zSabk0OyLybkWX6JFstYvtNnJfGTkBS49H6CNyJ1uVPhjTXPTTFmwTyP/KRi0
P2WE3CUZEbZYYjoakELcKnlEjlRts1Zv1qWR/8hwlswNeJBw9uFSU/SmQ7GTRlBfhCTfURLuCFKE
89aUN2c21rrnW/4agSgr8oiUI05I29R0v1Yu2NbMq24tz3uqjfrS1La1YeBI6o2Xtec2eUa0Cr9e
39vljIgPkMF98tkY++9EyrMRY9fCKJZMd3VU/ChDEC/DZIjpflLDneOPfmWQESwwQ61h0QNHziXI
XBNGjmOffbnASNsR+2eCJ2qq7K+WQ3XXqEK6AX21H1w8sgh80p0wvafcgedruJHAFAaHSLdRMYwk
iCQMe6MK8EkXBSQ9wu7WC3FfW0F/QwWf9rjgZESREbtNRApGiPFvjw7Ny59Ts/FgglR7SOsJ3riQ
HhJOn5CG5p76rnmg+rKJ/JhBmaw+CjkgQkqtao/ldVXp1kuR0t9vpy5iljuRFmbRxheGqHH0Jx/6
qPc3QxOh/MzjAdABahQCxsZWNB9mmxPd0D61wqFXQ14ujQFOF3MWnnvihtaOld1Srb53e5Ni10AH
KyipccTTc5kyLo0w5T98nFOY/kRKzoiMj1PfJqsMIhOAGrr1GJsnuFlrSRZWnOqXHH827mn8PvEN
8wzY111QXBMncjat+AZ8nCA1qnkeOUj0mEkFXajfeebvNTNj/6111KUtFh4K95gfhpMGOG52xXd7
8TgKlzYtCdnb2qWe5MzQA4roK1NFuC5R/tJu28hkuO7mGJyBbVtGDXMHQ61/cDv9K/GOcM4gQGnE
JyGUQydP8ACJg+id8TWvBBBQVIMbK7B+EMr0IRGcMKbaQ+hVR2BB2nhH4QCsi6DbjQDg6s/Jg1mg
y5pbvGx+bT1aZsSAHBHPVIEv03KOYwYi+1537FWUYxQARrqZuwlSLVAtNHpFhZG2zBhVY9jbxu1N
2/v3Ve3v7MxkwO6xE6Gkpir3CXdXvR3pFu+CsCPN0eyPrT5MMEWNdiug0w4pqqACwQsdmHknWo20
Pzr2s5TmzmJ6iuXJRkyxkayvo5zvOHCKPV2dJYI8uKefdszNcGuH5f2YzsciZpeblrTz0I8+97oQ
1wAVY9whaUYUlK9rbHUrmLokBlg3GQYGrUlgU+N+gsmNat1bemHeMHyTfRUvShUz9r8Ek/vsTfTf
rYrwGJFhtANGllTTt0STwQYALbZwvGQE9m5A6n4bPPfYORkZ5+IlmuQ3EWbGpqs/NBK5a9LeGfbw
EvTzRDZbc6sRGNWNPs5vZu5OjOCMuDToSWu6nZpNypLmWNcqSJwjAtkM0Xq7zTkX0Pch5rZpp23r
U7ZmtLFPS/8Y9UeBw5JUmsGhp9d8JQozo86mLVwolDAXo6wYjtjBrjNjPGytdVv0/YdkgpQNh/oa
tOxcrWVdCywi+3jM6cPH5jEoipe6ox5Qc3Zbu4WLUaN59jy8YtaUfDfHCv2LRnck75/nGBdFjG6J
eWO7GUbXJGZ12rNzb2VI45QcO353Ur0WeXWZpg95BOiwqr5rvbNLyKuF/OAsLRkg8PLJXihdHHN7
XydXhdIB01L2PjupdxHFbMZWpVVj+aazteoc6t8YyE+6zJ9pSg7WgSt7sFVJZmoxtIKo1zQrtknS
csEdNLDIfpUefRSEJ/gtvy7Ufc7oD68PsAMw5AREwgkcn5IyK6mFitqpcdkf4TdMC6xYeW4iVyDP
U7c5ONMjJaJVtgBxVV7I3DvUgJd0NeT70zEuH7Oks5F917ieFvNWExBPrhbJYjRUa+oBUQ7Q4ZYP
orWEm658g5QuFe+h/IRTCy/IBkSg7pfLg2pNLdQzmq76hpOHdv3yoLpLran3eH3Pt7czStQX53JK
CHWpvs6xY52KHhqZ7h2pYST7UkvoQOeC/Cw/sk/qCUiucfJI/+giUUtIXEUNKOec1dc/sdz2u7hb
j1yz1smiGKwxGJ7qbKkVq1V159vi3X3qHd/d50cgORq8oO/uf7sp/QiOYozQpCg4kYch6W6ljY9H
mXmCBABA6QzuvFa3bVd8SEsoMsPyi779rPGit0yV9FL9zCm6r5nRPk9C/fAhS1IfjM1yn+4GxaHB
BvP2YrX27g2JdGS+4oaUMxbd5tsCS+TPQBZ1X9TAbaSLOa3UJqi3oiXBPqbe8HU18J0XUPIOpS0I
1Mr2qNaSeeKrTVv0YmgDvveLnsRLMSzNw8DR6uQunX0hMhAI6RGfKE1CN0bi+PqzBUHFq1/X1Xcf
O5zNC9EuydUjW9AuP1+5iNTVmrNITNViaK9JmS3wdRumgD7WfCK1qlIcU0yQlNETPhaMEIEVRS1c
ok3AxCxHVI78ZSMjJjUw5LAmAt3kG+IgmtArnNRNtaYvN+0+hi+tbns9FS5Tb7c+zZGDVRafNE92
5yKCZYCI4DAlDUSthcCmlfWTME5oKoAItdPnBpdLMs3jg9FcoLAnDzISe1H7H2u/Tk+uRnBDxVB6
l7RVvStdn2DsRZRrl095YYldIrP73CJxi+DBeB8WE5dLtJPL+ZLJnBNNIDOWkYcJFdwW5IeF3VKX
lGkM8A58gIF8s+8cTKDQ+Y0ZaYGI9ZuKiOWNF1ly3SDHPBp0GhFJaUcJugOKQJOchw7NGRT37MY0
C66QzszYxWVqXVpOgv1qwmMXlLeIqja0NcxzN/afejNH116mqECDutmSOknzIZiSkzPkPzjCn2wu
9MhtmJeB5wgPna7Dme06FP4kMNL9v8OHxAnMIc9z0ib76mEvQ2pY4xzqoxtqhJSna7D0NKuL7JCY
bbWaY6aa5bL7ZYORYaFhn5v6mkuLWn27891z1KNe5P98iXpe0TifoF6W69ryruqxtHJI81KrpBd0
YNQoBRcOhkCJj9NYFurm64JpydpLE67znY3whenMvE7nyjmG+t4BeMMgoYNt43AYYj27G3UY7+qN
Grpur29ZJzr5oPU8Hh2wj8v7q8f8PK82vZYshmXuq5Ypvj45Z/Vgt7z67S3eboKKmVY0kcCzRksM
aeKH9DSDZpssvu8yXWD4avVtkSJr2g/OAMYCPagtctr8y6HAzs4xgkNvmYICy1nue3vg7aZTL5T4
Og/KfZe7r09Rj+JB/2I2sc6J5F8vLZvSJsGDa365fF/qe4lLF1eKb5/LCBnYig78BYEsVpfll1K/
gyMjHlC/F0lwHsEqy+9uLpce3RIvYGPGda1r5kktpiUZ0wzDYN3XMy6oJRSvW6SuNUqm0xCX5kEy
cFIadsblBf4MTjUY936uvd2H0VCuzcH0oMXCbAsMPoai37+C8eukPlcurZitP98XWRQBukHoHTGI
HKaruZyJzZ5PqdYgZOKD0pY4LVLwbAeamOjNAxPXYFtzaKyY5GC2VNsyqxNisWyb2ph6oNFS5PoS
aM55C1CI2BWldWMteZRxqjUA4j5P8dDh2kPFWurmXsnnTSci2YJMP2v5hI26PpL60p7V7TEdixnq
i0ey0RggyFhD0UZEMU/wAeqRdLk/W63KEcuyiFvPzg7dckXQM61uzkE8FXtPT0/Dcp9aNDSi6Bry
dSsHgHqdeqATS4BBqq4fsVp2SY2hgY7q6pdnLW/09hfV31Iv/2/vk03INeXtHdSaet3bfW83397m
bfPe7osrDlY/oGbWuIhK3t5ZPdnNBoYer9v+9powlbRuDYIQ3r4n9fE0CuScI2lkKF0nAuz+hL7G
2ZV1cmumHO/F5EbbjksvU3wOZZVFT/EqLA72YhdXdxbz+Dy05NbaceygaQuwfmLIKEjNxOFoGStd
7TJqz1X7ydtiJHEDPx9heXOMaHoAoQ7UQQLTOoFcneABuCgb84wGaU6AHN4LrsMl1jDm/8v2qI3Q
6/5xMJ18JyXxk/QwD47iS+QEx0pZQgrMIHPyEYqatEkrqyLyP2sEu+gV4iM2+fZEY+zOwHZE631m
UrDkUKr34CpOkOkwi3ZfGynnpbDfR232o16Enf/bWPj/yQ+wBK2Af2osvHxpQubebZH/mh3w82U/
2woU6v/wDItptJCeJYRNVf9nW8Ew7T9cC6KYNEx6+j9jA2zvD5oJ4EkMaToGS/qOPzsKtvhD2IJm
wtLUw/DI1v3f//Nt/K/gz+LuVfPXvLv9qwZQ6QJen7aEBtgSxYCkrUG0m6HTH3/f4JyLueo0IC/3
Cc4L8taT6di0AZJqHc5Rl5HkbuH6lCaQUcD+e2cozrlOuKGaxDWlrHZe7R1AI+kI35Mfv3yTP7f2
161bWji/KDvU1nme4bm67tGDNcU7ZUcgaIS7YWvfI7FbwR23rynp46tWaoJJuHHP9eRBGIXD4Rfj
vCnQSLqOgSsiaOy1m8loq1ArPo66UIr44s+dB+PbRb5BRvRt50e7DKthMTv92ir8r/9h838Xpvzc
fEvXdSkd1+H3/71ZUwdtMtSFYWP0HstP9VzENxWT7XXilmRCz7bJxTD07kim6qzh0wSu564l+CBj
DkICnh1dzCA9Va3Mb1wAn5IWeStb49kr62NUaHJD4SujxV/Vx75vHkzXJCwVkmBBS2hDtIN7ybT0
/j98puUr/32HcRGMGrr0pMc++P4zmVYU5F6cWvfs6Pm+brCWMWjEGD0Ex86EBgmxQ1wS9g/8xujH
/KLSTsIIp8to+wOT0epZCQ9dcIqY64wbWz6ZUYQJJU7sBwdkOBYEKq1e0G7/edOXg+bvm86xY3NE
cVRZ7/amvCS3Kig9894oJU0RLX6YjP2QVUvGXeSv3aAPz/lC4Y2m5Np36fi5JOpWDjshtP6A8BrK
Xo3qaQzmcWd1RUbvgeHkAKyr4iOctdi8an1ASdMFzmbWOXGSGnECxaCfQxuPtOs2lFGjxGPsi3aP
faNbOcjmsdDTBLGMZty2GWrjKppjgjjCcFc5eI21ocTXYt0imiciy4atS2p4eF/Ciq98SjCd5hnH
agpuyKeB7LEskngD6DHbCyfs1gyNrxM5kUcBr2wHQnBl+zptgqCYPnuF067kEL30WtFdkfGkW04V
477RfeLcYiPe2Xrb36q1IenvkhhtiL4A9Ig7KW70yj8WRJZLOkwU6ygnOQktIrte12NCkLRht6sp
rqvj2Oj1ZtDK75MDBSyLmo8wahiUj9K+D43yILKmPvzz7/0uEGU5/FzTsVxBi1cYCMTeaTKBa+Mn
ATV/D5b10rvdokCr670PSDDpUvsoXfNmsGxgOlPzHEbIUJJMwmUJCjowJgmLIZb2Dtm4wbzigmL9
ftA2QULxHbrtvJlr5joi917+w2b/LiX9udlM5RxXckrm/9/PGmhx3HgUtXE/C2qPuhM+UHO8tdwk
25hOJndVbsb88IG3kq7Mrzb0pkhLHhvvi+4xn3T06Idc9H+DtK1jky3gIVphVpXPmymEx/zPm6vU
de9OCJYhLek6WBjpmb87qnrPy5MKkM59RhP0DpXyGhIreZzpJewKTMeSCVicSwSa9sUgA+ZiBPFz
lMj2+M8bYi2t779tiKejaNfZGmJ3fv/eYEnQ6NP5lRDiPgJGty/1SxoiDyoiC1WL1n3I+k9JkduP
kBmvgTl66xYb9a36Kini7ICppDfgwuwNQ8019Lyl4FpWebnCPY/HI9YuSigV5uB2xsw9mlH/0Cd2
cZNX02nwDXrvPgSM2q30i6bl00mLUzDAkB3++aOa/2YXsSwdjQLiGwHb4N13btpaQRSYr9/To/5m
d8i4BlQ/mDotd5PG4mFqkh/0CO81IqQxm4zpZ8qFV2Pqna0ZWfOujNtuP8m5PoYUhc02o2E9a+N+
9nJtU2nQo/55g52/X8gRptrLNYN/rnivkSdHREea2pv3ikRpAv6ku2qghu++lVPr3gLigqKVUh+n
ti0Y0usFSQ2xfWwsc9Ml4s7Atw0zb/wmZE/tPMQbhRbqM/YXokZ11Gsoz5MjCWC3w4wGynR66yht
hM+BPOihVQO/oXOc8xcOEOJPsItxT5VNuKt1C6gGrd5Ll03ZRS85uIPi7JrjQ6KbCymYoBIZ13Si
R0I6kn6Xz5L8DEl9X+vlbTzOLbU3844OsPihUUslWti41zqXjlYXnIrYeCTR0kKPrtUrwyzsk2iA
puTZePUdjKhZWG/t5UOZtdXv/vl7t5dzxbtjwkVEwtdgC9x18t0pMMas3snJM+49r0xnZj79w0TU
KLHHNbQJzRkfNK8f1hHji8s0zfiUh+mokN29Bpg004ki6RqqydLY27l203VQbgUN6XWsB9jXqnAT
yGI6l8FztwQ/Q0HYlSB1Ng6q/RWIY++QT/ZjkKNLIVDklrac8yQl3uzcPM9WRxJOUerAMPzhamJe
m4fkUMoifeyrGXR9ayMo6/IdIEF4ULFbbjNBOLFZoPX652/K+F1Aq866rmUj0NFtvi+hv/umIMSh
GPdt4x6S8QuBDVRcu/BjQn0ZRTpUbglikwZ/Xa39KMvOYsJxjGcW/cZYnic/RaVXTtfccqdXSddv
Q/ZfB8HO+2ELcl7OaUwcdEOAcXm/ZVkbIDJPJtQ4pQVZG7zEnScAi3nJs19p8lK72gX7H5p//JKg
w/B9+NUsVtIhofg1Z8dK+oOYarFqTc261tIm67Xr9cvke9fZLEhO8p10j1xD26H9jHaJyhvpQqIC
rEOwpEgM1svgcF3UhtlYzaVjHxK3/QI8fjgCnsm1GeVMKqotKNZgjTZpj34WEQnghpWNzQ1lKzu/
BUVT70s6FKRvj35I3EPkhTvDLWpE9ImAyuWVO4sU880g4E8bxnSTJF/iZOouGDipj9obxh4FY3Xz
Q5IZxg4sJnLbssx2hKnX69ADpNMEQEIF3MMt0DuiMaCG/6fzr2cj6frtwGK6pHNAocSyUWL9TYc1
y8RzkYYG95QWi5tMoyBpa6m7FjkWm0K7CFF9j/yx3dGCkcc2jk6elYdPLYCL4yCQCobuVznWyY2Y
OtvGxz/PGzogDBsN/ei6tSS0uEVoKwK0J7HzNW0C5jZx728n0ME3RUMvv8XdrRuf2rYiBMQfn9ve
0a9Ip2MvudV7jX5x2ur7MK6/RZ2zz+jn0oMUInwYetN5zFqSyi3q0mZskhBnb8ceo77kkF6R4dBd
c6K17N42GKtirem8QN9wxUFwFcMCG9MHly4oUihGSb3jHRwJU0lS8yhDOmEwpPK9Xi8Rq6NtIj1z
B1xzyXh5XTO7+zGzT64/WlRESBwxIpTLCcniohq2pBmjKtFqsAgpgeVBRzFJ6DlKZ/zuQWI+ePPg
3+O4cJDdOIO/aav4xRjc+hDTEBprfPVzAoiunif2tHRuFgogaeNudBuE0ltVcdnv3bhx97ytBXoG
P2o7EMLGjg6GQkAz1wsIgSODXuRqH6can2RHkX09N3qwdUbz1FfadPFKI9tSrW88xgMkxI/3vqTd
gO08vpkIh1qNvudsrTH7BsdxOuR1yOcU9g3u2QsexOg2XcM9wbofhdVaT0Aw9ha5jzRFAAbrbbEd
qZtmov8zNoeUxIbmZtGmAUz3x03dTWuHQK97e2Dv4edNccG4341Y83GpT9p1HipQLnp/o+LK+jb+
TJjBF6Ty4S7GbXcPFxytiTAwFjt38FQ+1nE430XFsLOpwW5qGNdEJZB7VjbFoUocpC1F891OTRPr
J4Liupf6U90WR2LVZpwBS/qxhNDsTUiZhQUmBVZipI3zFrpnhjmCJLR0cu5KDpUDCq/2Wm6Y//h7
Lw8vGCH/hCwjqSU08TU18FkzsEds7DfNjT9FzU1awyDNuvooDZmdTW/aUs5AyedzvfUqb0JnNGRX
v2yuHUD+FXK28d5tHIBGJMr3OR/LidrpVqYmGBiJtjmKQjDmBMmt3CGD+TPR6el9ZmHBfHR1I7kZ
0h9FygE2pq53MPTqxmObfYZcRdCM18nyg00ngLhE5JnDrWQEzgkZgL5mOagH+m4/1B78mKSub8FJ
Nrd2OrerGffgNg719Iz0ina4sMtNaIPPk/r4weZVF00n4r6cNfkyanz+fj6UDbxRbMz6Xdq2+t00
T8NdfBQ5QYhRu8gUY8JOOvLRUXAD4aeHGdwQSXUCCUoIeuh86XwE2sKdD1E7OrdGimApxf5FwLqG
5klCvXdcq9yatfdtQuCZ9tbn0Ucg0cdL+MPYkiHrsucTFJPMJ2sOONeG7Z9uG4833rJwSzgHlaQo
xNzOPcNeSPb9mH5HLhbcoTFtjxqck4KOFOlv9hOipGtd+wEISoqvnVf3ByOsP8CINMl7M8/kMM43
wBHQ1TpgCjCYaey2XwGAfJ98zd2jRMTh2Hr9ZUZiwmAMgqxRj+dSPJOE2JwS5JnrjMQp25vdOzWW
CeLothlxA/lufROEfngISjRD4MBzkFAW47seHQcnAmcbNn1xGlyimR3fveuK8XNFzz+txvDRTuwt
GCCyYKz5Iz6QapdVLu3QjqCfqneLJ1LGKP6uOH0Zt5ynwk1X0ksk+YuaSOMDHSNQxsEV2zq4xIx+
rNFPan+GrWEdu9q/syB6rRqvs3GPmc9aOI/EIOJHmSIBNA0dFDzht1Vm79zejybtG2az1alf2LNM
i+iCLTdNogTVPLc6ydi75aw871Q9WuRy1reqNP56Ww8JtAGytn5XAg9H7WpCakRPwtfaVaL+ZUHK
lB6V4viaC4zip9m60vyuAoJti3GRszBtEuFORDuzUA0RH3GY5pBpUMEfr5aGfzhAdzDN7BgH2oSl
oP/yencYXUJnETUsfNdaQV4JHzx1UWZSMUH3pwKNM9pJLlN6wB/QfVYTxoOTWoSGRbiXzqJNw2+k
GwLkTanK+14zbc1CnyAsp8+BHTxDMq33sl/ghXmWbuNFApFO4EGsMPQ2Vm9EZzfnYJnrHlTQPD0C
HiVlyMwI3CFJtRsFceooDt5Sq9/dnBdAxqxVtPG9BmikXSIsbPIPJjBcBgf/QkPNi8Tg7WY9afah
b+K1tyQWq1BgrsXlSd1Ua8EAWRQ5MQ8DUN/VhtasLWD39Wg8ximiYoLYaHWkeFcGTvbEp+K/D01v
A9B73tOJfUJqCOkkAPTYJxMmobjeaLI911UBI4KQvtK5DgOJP5YOu7B2e+CfEkF5S/oXXJ4KD6/t
6Nu2GnS60MNaDnFxk3pPbVtHuwD9yFYz0y8Dpu55gATDuRJiUp84G2hDAOwWWmNJtFtIp7WZIOM3
5POuhirji6JecRpq/YfmaV88EHGR5nJ4hsxwkyWAEpVijd16BI+5CXqS5hjiXGQyQZUrQB1UXPtT
G9Uqeb+5Fu2GhYDRzk3GMALhJbKJCzk6aq6egnXQHh0RIULxW8qZ8Mzgb7r4Aq3mTGnokC8NXyS8
9K2ipbOGIIEGsNcevaBu9uqueGlbqeepNXXf23NfX/vfPvz2DiKkONj2Wgg88/e/mak22tufKSud
SKJpPP/y3ol6jlmB6TZoH0Proaf39ublMioCLPNnDZVyxmnFpyg4Pc3rpG/5RWbmeuod1CNvr1Ob
om4mAR3fBNiZEUwafAyCQdN83MUxR0ghBQBsjQmSLNrvcYwcc7SQls8QkU2PhNSV4wNXU4vZNEEl
xLq1FnHLCX8ydiaiUKLiZEV2E8n2CMqZXgpXP+tOIjeJR5QCtXKKYaX5DSwn+js9FKe8BwaVDAIj
Qy48kk7b8HGQkiNZPawWHfMg+nX4kMyKlrlHUJG9Vo9wFRSnKQZljA5pr56n7lILdRMhm33QBPj1
5U3U/SIFPaXWUM5TNdBjD749b6RewEg+5UpM5yErJ3mAOr2KpdYes6TFAVlz8URvtmhP4FfLbBaH
+GMw+I8iE3KrNER+IACVqNU80xq6ygrJrO5Qi8HRaUMq0VGxQHK6ivjCN02Z0nS93VR6slfh19ud
72Rob3Kzd+oz9cAYYGnzGsk5ZtAXzLprUkQwl90TLISEEZiMTwHgvJ2phCNeNqI1+GuRv2pA/rqt
ZE1vD7+7qR5olRzqr1cEUyhRhvx1+9+9hOEAeF0jqTZhR63j9dmZEjioF87WiBLl7ZUgDyG2cckR
NgG6oekffCWMUE9+e9rbH9WUguKvbfh3z1PdsLfX/vLB1SPvXjJ4RFHO1tWzyrua8mmLinh5+7HD
3ly+qr/wXjbtI7LZ7AS0K8NHvnwzZdLnGZGfLtRjVxzUb/b2i6qbGBOZgGUF5F80tMu6uvvtqWpN
/bxRgRuBIsvypL43ABCRQDIvFpBDr5uM+wccbFuQ6puKibiSsJEzJeat2gPwQ8TNR6Vp89Spw6mZ
HRlLYsVIQCAy0OyoBJNKK6kWdSPNJZmKlrZa+CLQ1hqQFOSjTgkgFqH2snOpNw0XXLowDRg3pn9O
NWitQkNrqkvighblivpdaga+O7MqnkpmdUd/kZ+AYGpxpj+nUbtVX+C7r1/d98tPVKrdVP16v6z6
ScluE3XdZ9kF38jFo4slogIg6wzpqZPlCi9Vfo9g+LyEwkC6FeMDfL0ECjsB0Tr+Xa2Ruwhdzt4h
2A+JJT1MOxmSret24bZs22bfeyihC4aSRJXM9ZUWxHWszOpF3CFcty4yv/cNEUD9mECnBcCzCnyv
XWh8xZqJlarAIItf8mi2N12i12cvs+8rUD+4JhkwkyYtphsb1u3W5hTMNY8uUYNwujAr5xp14dNc
ay5DBPspHqp471TyK3JM1BZprK+igWBgjYDo9Rj9P/bOY7txbuuur+IXwDVy6DJnUlRWB0NSVSED
B/kAT+8J1Hd//ddueLjvDgdJhSoR4eyz91pzeR8lhJpLAWAX9pPh79VBOeK6pDVmqx9e6NqbTo/H
XeNq70R3Agzso0WrZwoGokZck7HcVG2Ou0n15Sbv2dAr5oDlRH7kSlccwZgqNHHZPDFh0qkNPBte
LYQjI8GTT2aJ3GOa/R4ZAG/6jJAbmPHBTa3XIX7z3Kwe4mB4sXD97IfcAZeVDRu1br2dbxGg6Kje
vcyD6O7UhF2TJ/ncQTNdMxxOV9oggpUxFO46znrrU+9omBnaGGzrINr3XAzXAIEQcF68GiXBbl6s
vlqDabHE+t4yyuSE/qwu+eC2ZHXl33PKTidIvUvzeEcf9MYNqSSIyw73aQQKL7Y72BHJg+mp2RNe
IIOyyPyS+qC+gKNGhVUcC5K7N+S4kEgFE6W1gQ80eC72PppnvCwshTGm8tqgZ8Dx+EaXeOk8YR0j
n3XQl8mG6dCfrKBPmagI31Ws2UurRK+GL9fEvNe6+YubsBczniTAhs8JJbYI9FbfaUWQ4uJZika2
p4RctoWl1eVNh7KNSU/bpjX+2LJwyY1RJHW2D5Gq6K7d0JY7R5PDPQqrnQUTSHGs9kFvJC0UY2BG
mbkJwnPY6U4as9ErWAdd5zKaPs63mCFmnJOJEqbbtnlo2jhZtR0JfWknXoLO0fZmEe3Lzk/BEdFD
VC2iGys/gS0EcPAoe+Wj3UG5fhhk4p3SMGsXahbCCtC+iJnqgZAzTkCTPyzMscFlYZfW3rCtLQAD
D8Swq3C7EHikXcqjwq1/ZTA0LrGnvTC/oYJlh77RtH7N1V1cSNLaqAMGMyOr8qNWOY+hMPRT9jky
cn5pvC9dDPeB6LoHLTI/jNKUt0D6Fiql4cwIL7tYDlBxahXIaYVEH1vUL5WsrEe9TM6pXsWnWpXf
eUWPKmhD+zwohMK0PXMkT21AbObtk6uk616N5XrOS8nr4qU3XLFnf7pHFIHW25CnbgpgdPAfQF5m
/5tXx04bvbWux/zv+IDxbpoAmobxORZp9TTBFX1Yy4mxCeygfsClQE44YR2RldIqZiqqpQ4lEmxg
lFtyW4El2jK0kUuKzWARKoF6As2KQytlflDmQ3D0SFtCiI55aTIqJA0wLqQnx2b0XmWnpyezJnyy
03E/qyM9wkEdYePDYjtSR8llnunxTisNAptwVWk5dK0sfht6/ufs9iEkVM2bUvTOQu9S/0zA12+U
9m+hcDZ8S74hbpazW23FsZRte0d68KgT48eZTW6PPwps31RlzOK/vHTULrlwL22Y4HpylPdJFn1p
YGLBf9WXCHYn/gEYN8au37paPHmyfmoCEKPYnHaE357jTLwVSnWxrUpuVdDJJBC+qw0ZiQVSmnWM
L2M1jR8147ca73ukj5/am+7n41kJ8SFVe+G02lM0fESOYeyLzvwAfGjvILbfGyv+YyVEWsmUuQmp
SchOQY6wl32qmVCDPxiqfTagii7VdSdtGHKkND72HR1GgNTL3LDrrcOuFViN8ozVeOc4Jz2N9afQ
cFeSccDJKnXSO12ojNkULjO4nXocAnUPWXzTWcPraBInQrRzc7G6PF4XRUkurvOoEsoBwhqfIq7g
lYw7d6v47AAHxcGpQj+KmA9i0aL+lKvQH0AAm00rHnVcN5vQENew7TOk5Fp7ysYvXGPVg0u7rtV7
nBdMKHumBzLthzejTs4GJDtcT+GjB8Bkq4VxeSjrStSLvA+fFcPvHhyVRthIyuMw2u1DN3xHpBd9
KbVdrkQJ/LJJOGnpRuZso3syOhxJHl4XICEViXgYgHYt3bSe8tMZ9HFB4IobH7rGxGQ8veMbASFD
Mv+dxF66s/FAZUNhb1WZn1zTUnZjTQ0FyA5ikM8FIwp4+IJ/x4w7cQ5i2W56q+e6aHFpacT7PQ8A
eSvy25eDm8XXBpcypzWYqt6reIBLIzMrPVQRfi3OCTTlSMRrFgbHhjEiiM5GEXkZJmJDMESfilo5
pKxPt+2MXvSAc3pRUVRSekFwSxtJ635A9NA2u5Ea6ubYzfZgYDzcS1dx1sQQNCy9pvKYJtiUTPMP
zKn+RVjxIVHtCKFIGt3rlOzgOgq2ahGPN/JBPo1wKM41icGLmjn1oXkg33s42qUJ4BuBDGMXtvI4
GcuB0HdpZqxhdEV1e98Vdv9Ma4XTV2lGtMTGsjAC8+DCtaFW6j9pzqtk0LKFd8veO5uxh3gII50H
zPNS9Q+BeOefRBrMp7AZtPEttIl+G9RQLBOlq5ncGwPUKFqmPp/Mkkik56ZIKC8Uq1plle8QBpC8
BilCTUheYCF7vd5U9kBrTmW2K/wQaHgdEhWup2+mmT53vUmxSovVgza/GqLeph6QT4mV64jLzGTT
98FVVnQ/Y5v/RIwJe4k4dNcbg7ulLUxzBUeGan8yvCOk1Gm3fJBGlvXvRg6T37aC30HFZK5gzvQg
J39j2YQnB5E7aWArPU8fib5Fwh4RRw1MA8RIF3NWDONVG4344LFX7sEXXkeNGDY7kC8Ru2Y6yGP0
5NvtOQh8C/fbMG4Bry5d8gbAqP6KSplu1Y7LtUFAtI6d+qIkTYU6HRchNKRX1fxDVQdIijRWMNk5
p0srfjPMuVutrv4ylIhGsme/snqJNcFqK/h4+oNInedwzMZPnPxYN+Mx5/woqRm7xD2aiV0thF4q
W2zd+OCs3tvXwYElVH1Ry/zLEWLtRTUQ8kgbyXoYFdpsfnsag9A7CTu7aoCMtiPqkXWUtjhkE3Ya
6KTbE1vx1kucBwVj+CL1013rQ9pJNPcBtkf1N3ZcHSOmbJooNsSxiE1PakMYEPJTSxsIbdYjgJjI
eUCJ7HcvSD/cEL6BldrliTgRyCQyOKrNEJIF3KsTe95b9oFxc/PMvVkAa3xczsxCoyMjwR2tbPoq
5vheThjkkptBzTgG4DVtuAKA1QJtm38oW+Meo5mBu2o3u1KpqZbtJN0zrOKnJQO7lGI/TFHlq55+
mpFeITEji/hZOAoAM7UhXMRRESJ57k1Ibzgkuvous1SsUo0FxWGoij0ZpAk1PfgyYycc+au0tKsc
NljXuFdj8zqWiXdDBXqFO+iuCHfdJ+MUapIRpZFZzq2Mi3ehkWTaEhECewugzTglKTB929Y9/x3K
qhhNRNPtQy27x4PS7fE8JCupuH8oeIwjOnew2p457iWYVfxK3RWcxp5sQ6qKziWU1pWfds0AxlTa
6NlSk2tmos+XPmWTTc5AVJXJOoGV4E6+ngFN2bJJ7UseGoinkw9LDM5vbOSfZvEeGaq827F6TVvj
Hd+rd3U88YrhTTs0upmtdVFj9syJ6Sxjy9pBED/CSBXrMELqF5JpcyaeewtJAbY5CIILWqxDOP3O
jPDjpb60S0976iD1GQAFmbSN7qEJLUZfqnuH/7UmZsE6pgVc0XhAO4e4MNuqotO3mknQO2rbP/TG
CVHN+bAKh8NXExgi7GE3Btp70ftnyqP64Br2toqD8aJGqA0qeeuSkxNk76XZazc99MRCI8J1BUNh
vBIEjVvCqPy1i4XSN4gf0xpj6w/NbWjcdp9A2i7MR7tMzbPWANyXIM/Petg9pCSWYFCLzp6f4txG
NbVJNXEg1QzwhOuG21meiaUBEpwSphvur0v6JTVDDgsvsSTyowg7saqmYjxR5OWrM5jftDByZnkJ
aYX4ulXn0g/1t+YWS5MB9alzp7Aa8q2hQmO214pJFD8C9Q6j1XyOI5NdJUEm9n3U/0GGuA21kp+F
CYqCBJ6D1BlXRzCAEEgdsWP9LsH7gkUYVYqjAssU6lHbx++Ngf4ldJUTU5riEsgPheQtiKQQkxFE
x6ugZHWfHxLErucyG177xGl3VH7Zacws8BDE+jHPJ+8nRomUAnAOzSHbsb15qomvbpI3OARIJT2A
6L4tcF2jG1n3PXuQeexUkEYQ975xjv3y5Z/WwBQHjV/sSEImm7UT39dtBuSmI6Ewp5z9CJ5WPVsl
U7RJ4rm/mPjvuBm0x5Js2zJJNCwjNsT+eDgOhsMBVy3lTPzAOMeirjSp3M1++M3+GnDsYH3pMk9X
MSHfuz4stAV7omNqWW8M+FysKaGHIFf9VYwCRsWYkw5pWvWxbcOGaYXYCQLWmYgphFUqLQ5DvUGl
a0LSxmQHQYEevFmlJIn1Jb4ULyv3tID1fUmmPb19aaIjGNSD4ngRq1tSrOu86JYE1/VbdsQ4hbm4
lrRt0mNeqIRrZOPNTjMF0uOwgF1XE+mJ3UjzpLdGn4D6al137Y5BhPFqFb/UkfpoKPpTw25sTx3+
yjlTH2vYHHQ1HpLEuyiCLk2jqtmmDVV5GwDq4gOxl5ym0SIITPPB8pQj/YVFbcb5OW0MkrOA9duq
j9M5cMPNCOZtCUgmW+p0Xg96THBXl9bU88i6NgGhY6RbRK81PcWzVRFTbwW4VehtRes0dLxtSFIO
wGuz3yoOdaZA9Xvklw0mzAsQLMPOrm3UbhWgCWVqkKRN/UvAYzhLEdz0oLuGU4SwbDQkyoSqHFl3
CVQQpJBG7BYBsOmH3JyCCYlr23kIBdcwQdHJESDO1Le8ZGlRbpvEiJeEOWRrxYjlqhjAvTX63Rzi
30XPjDWoc7lNCB0/eVni7bBCErvVaH+UWjXOTp2tx7Yqr32Ph9COosPIWbqUldvucpvxeTINtyEJ
axfgmUldAPVk5IUQUoVmbKvyUDhefyPb42DTn1HC/gqL51kI5WxDztlAOWpWradCo9WGcxN7+FsI
Fz47QXpVykpd2tOGJCAE9pKN7evYhhuSkPRffecAafF0Mrda/bnnlug1dvTUVQSHmp1zKWu9/PCy
blOZ6beuewH7cf2xtJRol/ioKHQPTy1EuuyhJVENCA6saEX4a/CVEINc4dGsyG/IL429X3E1pCJc
U4zV5LERBOPQeyC2x4PGQE4fW4Yeej8jz5o84d7pztjwEUUV+trxbX9XCd+kl8XgvK/ykTNyYLc+
zXBiPKaHQLBHYHzJpF1URCkgvhwjxI7C6J8Ma+AvZMzPwMDX1zLGi9FgIpVhvdF9sLJ665MIorVM
MLAwgL6ImN+pnx4VlFVWfMaJeOuSRDm0lh7fNYNhiFi7ZjVg4MWS4LpsXlSYS1yvQb7qguCLbLOO
MeM94HZxCRUoLgOhQAZbcjch3bAOPbA6HYLLus2574/Qkiq2ekvmKMqmS6NDENfJ0sn7+OQOV9JN
c/aNYItsPJ1bt35W4txbJ26k7BnBG6iZJl6LrzcHt2BmX2emc0iagTItafVNU0QaAydzwxWdI5Tk
QiXrqvGVq06GY9JVJtFTantUE4iNIeqmFEq8DMkn4zbbkxe2bJxQbIuufCTG2UUEfjYY4e/QeRPQ
R/jb3/6aWt+B6Y3XSnjDdYDZvKxIcdiMuf86iIrcR90lTxVYztXob6xG0Umpnbe5BZM6vbm0oGjs
knejSDVmuAiCimXD5TaakiFip67qIGm3SvU7qqyUdmpv3vKu+0W82tFLSc/C3IlSH2L20pHWo1Xn
yrLE0r1XyoHqoPAeOoJG94moJtujBNaSiD/82Q9GGT1neQCZh5bp0rCgL+TCojjqJlbhJOEIffWj
0eJ45QaJutKzJltlBjFKMKXtq97C+h7MjRyraCsQca/sMR83wExKQqsL2n8OlbVhiPSua+mz20V3
TwbmPggiuSa7CpGn2mUb1SPlqsisi6ydFj4BKXYXk2ihgyWM3y0Si5OWWSupxQQveqgnIrXidPMI
ZYkzICMBAX4oU0iEHSNHsk8mshuvDgVGh8axFtY5TLrsGCf+lVypjesU1mcvzjrJ5Scjo4+UxbhP
gK/8SogcW2Zqy/lUAefE1YeFsi1+z2J4X7pfOejr1wW9KiLFLbLdVf5I4i7H+mqTR2Ppz5aU/Z/R
KEDrW1TTBHTtOu2Lgiu6NqNO36+SKUFfxa2zI5qNRWpsYrCXkwNdXdJtxlHbVueid09WoOV3+rY6
gdf25PMLn5u4jLaMm1EPRJZ7QnD0bgqB9zXAI9E6pHNXpM6QkZQ2xHzUxNq6ktFHZZ9s314OaoYm
KS6OfteqTLY9ZvteED4NjCSQ6qIPyQttGZe2tUJVTDSiqp3GVJhnH1k0lJXeHB4JQCKHIKzIoIwr
C4cGrcc4KMmxaW465KVyowzJxmzit5LN8Cm2lRfCFQMS30fKjgRgajSJFz1lpRsMPfNeCw69dxdA
Ao7zQ6qYnHN1Bi/aN1Bumr9D9qgIh1HPLXoC14f4QpVcnPLElq8J2ZWBH65zLcTekCfekzC9x5QL
4RjARbVrb7qqE5pxMqXFBbv/ihKuvurC3Xq+mnKPX6subVcFk43jpX9KryMnT4wsZLU4G0mmHhmy
NPthBEQVFmFzsND8a4lyKsGFPJMUmDxUX3pdbvOoSJ5ZnbVTPsCAqMqtqegxie19vM60gZENaXpn
T6uWypjUW1mnLiKOCjzn1FvQqjtbFGWn9gIkMoSEMmT+obpVtCMHPlTCY9lxt08M5TFveKW31mpo
NO8MxWivFJGD5L4qDxjgPqKydddaVnFFuSUpKC6p2JHUFz1FLRQ8Ccc2p4cV6sYygfBDwybaDXFW
cAvS/B0KEeRCQ0ZvKXPxbNt5vmIzYkM/Lx/V2pDbXgs3TWg4dzATW6NBq1e42iXLk49mnBQ0najv
OYFbOTAKZKctcbWFRfhdTqNQi4rmWCrhFi+/eiU0DeY/N0dzpAQfDO1mhPz5ORPKKZUy25RubC+x
shOjTUW8RaOLdZYOSygLJHu2fhpS5UvpO3ubu2LcOEWVb0T0AqxX7kK/H2Dv2B2N1ejs50m4DNKu
OYGpEAtfttmlSr68AkS+q2efMXfTBc7cFY4fIgGSpl/nuhFvLC3mbmRHxQrcs1govWa8WR3N4YSc
1yL1D2mtPBmiEReYLuD/TJI1ykpbhdIbHyrZ5Tdf/skZyq+7kN0FLZ/hZod+fAW+D8ksf6tUUYMq
G0ukecDVugganOrnzbnNSZDoLPYPurvQ+s46YzqyzkR6fmcBkJvCHZQrw/5H8OXaknZddZGgGlWS
wGkGPbLmeDCgMucIrw8TNTBSXJog7+/0vZNHRfmTEry6ZWbYLcFFafdeJCdJZ+ScqilKnCDibIuj
8GQnxjU2i+LqaU52Sevnvy/0jvMCSfZSiRDs2WbuHBUDwaqS9+Y6Mk0+ZDZnT5Hec5JoQXcycDYv
uhYIfF+Nzm42XOg9FZRes6NkVFRsXRV5Y2y7p3LiZeuBUpz6IX5tezp5qqbeCgZWddja61SWytIR
WkUnSgfZTfXEn4DqN1Z2Tt1wfGPu967VILC1na0eje3SUQlNCSOadzKWNytgxxn4D1WoEdpVsy3z
3WGT9nq6TvyC0MMUgRMHCxpZrq1Qh4JFHMvPMYu7jZzSwyDR2xuzSt6D6X6C1Z78p0Z5CGrYZmo3
SKIpHGVFGensuqGkBdw+zNkTzA2UbdkT4VlOY0dRs+z3Hpo9UywYYlGx5pTFSGLihWhZHGh2uQQQ
Dd4ih3pmdnVxVBWb5hPrcKlB4wsdIq39+lhagJBrMQUPdfjN+JvQJDYdNGkacoHUXrqCbVnZf9PA
THaDCcbL7zN3qYmKcLwIOb+hQ7wWvXYU6hhf2ScLtgKRtXRDi1lELgrMogEN18bSnmjod3S66bHu
LKcfnszYjB8CblkBGV+d6gyPfW3xHWrkoivTlp2YyrOIoIJRP9FcwGgUT6iFYnBXftWiy8FCM2ih
/uQY/KVIeDNTx15j0ObtXfHbJtBjr1AXX/Ie/nZkrhIlsj9gmTkOGdZOazTcmFr3qE03z8xR253K
cVNKfVmRnk7xR4BgFUfVTi8c+nfZEWQTuCIntNBIT/bJiBYhQyxM/WV8m5MhoEUhkmji5iCQWzDT
tC/CbaLVyIbrVNn6q29/yMBuXjhYz1Hv9swrKhjYRou6wAbXp005DaGpP3dG8WXqZX/xYZBlXs3+
mQ2Q8D3qDzu7A8Bmzlltc6sV77qjrPssesx04mKU1m5uY5HtTQBmBXig5TyZg1/co3fo3R1BfRw9
PSL7odS1i27GR2d4ak0E6EORetwg0+FahBKBlt2/W67BH+n5K70wdgo7pVNqfinIcbeEJa4YSpQs
m62zYoIZLAcwqsemAESoaIn/koUNyC/cIzmQ8kVejoRDVdHEwkTBnI5mANzRENs8owXb9Md26Prb
U4BY6WiRiZvFL5ROJZHNsJ+tpFLXrT3uXN9gVAITbQ+A7xmptDx6puyPA5MiWVvGoe2T8lwhWNl6
7vjlGAGpFrqRHednhSXyY59oBHFVpPgaxXgITB7mZ6SJ4wxVBnpJaX12iLK3J25LY6ETgA40LHUd
2ZgbBSin2+LeYx9iksxhzrsQWWLsqYvCyfErJKP2NFRBtSwdbOxVAFJN5qE8V4zvZ3tZznj1cYy/
EWJdS9O332v2KyG8PCGd9m6Qj3N0erIWmx7Onq0AnE4mU0FEM7AuxrNOfOiDEX8gS7QeGzPZmiBo
EZi16jI7FqJuV1qh68uk+VNE2VtI5b9l/EBXF/U6i/LobKhtD4zMqL+IMo0C+WaqUP+00AW+Rmz6
Apn356yPgIJPe7qPyvNo9sECpTTqcoigKK9dARm9ewoBS58UELFr2lCfLf+RGK3eAjXFH62xyoVl
cRlXqj3pVchYMc2XTJN35HneKoiL75hU4K3mK6tBh8JkjdaZpORiVTe4dz2zXcWA0KHZdMeKcdHR
87OTaINk1QtsvGZB1W0QCbwSXgE6yngO8L0fKJNgHzHlpnvK6gC5fTHrZLtKv0RiMDbRpFTOFVcw
DiSwO20JARH46Nbou91NndE9iXpDgQ8aMksWT23qlusA9ugiV32M50ynlnEOqDZps2BRSxrmABdp
K/YEKXZVEq/rDPJsmwDajCI7RZ9q7eMzGkj/2ahLhvHc7ZeejSIlclJ6o/nwiTS83KnWIVAU+0wr
i7JfV4Drq/qzmzq/QeDsetbNbcbkJWvrEtW7G+G6pKc7WhbrwFDsEFb1ux4JQh7SeC67ndGTlKBk
Xxhdim1XRNeQhix0SK3e1USP13a/TQjp++53dVGt+7Fv74VeXd2wr1aVpUDAbel/ApawF1HSGasw
8TQqbV27ll1zjolERvL1ltFSW2Ancri/CLHQhdNsgKIeItIFVoOXl+udlzb4XmyHSM7AAzXsZOlZ
5u23jDX6kn6yNwbnudQYkZROoiykGeMWbwC0NwJECXMLLIKFvrJdTzuzQXmofI00Sqt6Dwz1ohd1
dmssgJFRH5wJhLoNbUgim5pC4SwyaJMBhno1V5mHMX9i/3dA89hfFNNR99VY32c/QWNqTwg8i33T
UBeZZvwIx7Dbjbn90phOytbaGXCpKL+snpUiC5NyrUyhgvABsekxdSL5QzNOedN8BhVpQlE3TAJS
66/x+f+j1v8vqHXCjTQsiv/z35SR/wO1/li0Tfg/Vp9J0fwHav2fH/yHieLZ/8JtSZCJOxNR7Mmu
/W8mimr+S7VN1zABsDug/nG1/huMYv3LM00Vya6ra46DY/MHjKL/CxenbgPaILUBr6T9/wRGMZz/
NFlbmOU1S1dV4C1A31Vaff/pJycCN298HJZHih2wPqFPSKKL0qvVbaLra/IBsZIslLp+cy3WJEpU
lPj125gpt3Tg7hSX6gTNrSj8bAeF7AgWDtwdUGqTwUjQ34J2lTrRuPIR9vs0VBcjG4DBwKcPhiHd
FGGwJsTU3UoPjTzJxQtRZPfabt8MPG2BCm4WVd0llDlRBO5NM5JioRYj+qZKQ+jU+stU896Zgj96
XvEcj+OlN+W3K2gwgnLdYHc+mmiLsJPtvCQ/WYlG7HbonFEbGktVT+5FE30Z8QgMYZcLhkslfTIc
HZizyshZixazEEsynb8USrO0TjCoRR1FK5eM+UVH6zBMucpNeYyKTU4UwlgjiMNPtWDGte+kW638
4k8f8s0RC+2iMc1ntgvc6pIXlCSUkgZ/s0Udl/T1A9JHSK+0OZdeoH+juFoj3cCuV+r3Mk0QELAA
9xgc2c+hpoQW51bKR2N1Txj4Pwni7Ki5yYwBVV0RTmygjierYa3I6pm1GAd3j8xOY0Fo2QPY9DPb
wEZb5DRsOV7UuDt3RdmyhSSbA5tImvApACzMF1re3eg2krOJqmcpsJcn6t6Oxb1hs+6OVIqkvpzG
2JIYJHzKMT36LAe46coAXR4b6a8ivSWBBdyjfTRbwpz5HZukFcy0I+y8PTmnuiHIbusC0FmKcvHh
ES4jS35VWcJyr+C9SlOi1sc7Ug1hf6sS34Ygb7DhQxhEIe+DzHfx0CVr78tNwJQI2uqi9Z8siZqD
Y60DPt32CMYYvQKXlKWz14g/ZJ8crytq1FWYhs+tQcUaVhNFUhe0e7on6MdIMNMWJrQ1hZjQqLFq
/GgcTJojCadyrL1mKbFcePmA6LvTuKuEglwthSkfqLTSnVWHF0w2mO7plC/DLn/LXPGWhMnACv+C
dvUVkQ6lfmd2FADaS5Ln30N3Vr38rGfJxk1cIMIm+hDEAe1ikBvRkLDZ2/cxA+sBQocoeKixeFdr
O2uXRuDfbItYIIg6ShBN+eR3GF5I2YqdNeLxsIyqXasoU4wiOTay15bGFJry81ATlcB+ij8xcwO2
fkmSc0EjViIZul5o7JHchq4n2rfEpWczpiU4mDJj4MEh0lE3kVO71EbzHek+mfMh6S65Q8KfwDqQ
d8ZD2nTmLlAVIMCq8avsqniFEXflVeHet5ocXAGrpxHpIyY1gpXmZz/vEXS5AEuTzgaS6aFl7naY
X9bTs+lmvJam+za/1ZoTUK6caYb//bkyTi6Ytsr++dp/+3WT1t4UqBGFjkBK9nSQODH/vkoqPqa1
FsUDcr+iQXCMqXxBF4N2koX20qzD7uC20bej2pLbh1pWO8RT2D/SkFgwJmIMu9C0Fxq+JrA02GyK
5gBr559nvSFujEqZu/3XW/N3xFM1KSNn8/P9SIv/+cmBtWQ1kkUJ/HbShk8QSGGM22x0dKSME9xx
fk+dvjB/y/yQI5vZB+r2552f74KiyE/BCsbijD16/sm/vwl+OF+Z3+giRiheR+pexdltdcVj3Vr+
Jskj8wkN83EYSD5M4k9BgBp4d243rvHeF88QqjQkQBHaocIpb1oNSq9vpHnMMMq1ZQPpo8NpOAzV
udVDfWdr+cWeXGRtwzYFbnK0j2v2QfpCD4PxU4bdHXOTp49JRODgZK5nIyBL6OqZb57k0D1lkVKs
c4RZC99Bc6OPqXuoHJ0ZQFA8I9ljMmyoJ0WIdt0gZl+nkBqbsDm245vUCAGAbe0f/PGtMoxFaynv
o+EiClFojkoJkbxAWokuBSjtWH+WtebANTfqHfvVL1PSQWJnEu5wXbrPEdGcoK+SXRMp9loobrYH
6v1eDu3vPGzrO2PZ4qZD2jfcbj0lKjyNecs8sshvrY9wypZN8WqT65oN4T2LQ3+DCJCALPr969pR
37omHLdJULqHxGPBrbV2Ff5qhawuevhQcXYh1/DA/9B8P2j5wCY8b8uVHzSA6qMFl7GgPRNkwR78
Rbi1MSXMZoV48imEFbGFu/m1y77L6Ej4BsmS4eHDtjE/jJF/7Tqn38y+BRlNlE7a0yS4uGZrEDNn
+VwiNVekg9dunzIwld4kBZosiWMLAZ/uNYTQiWc5P8xmB7z+nHI/r4cJWyngV9JmRd6mI2g9zA8N
N2Ashpyh1cGuh/Ig65BBsJLvZ/LyDF2ecct/8cuTOfPnpTOKFyWXylqdbIozBJktGYbKIZ9ipvVk
h0bYX0QK9q35qzSi42Wko13KGoAzS1urFyIfov3M6Z4fYNy5UF6nHeBf4LBhvdrI3cn9asuDRVWg
m12+15B3HMbpIZpMnT8vtRAlth/g1ctcu0sXcnJ//n0aTojR+bXSm906TsS3GYxgn2B+4cky0DhN
H0PqE5NDGowz4HRxl03olGi1exdXZWfhQOO4jtmEev1rRRGZDc3X28xHOYzHFZ+woEGIle7nKM8u
mXpyBM7P5i+Qp/fbGtRi7U0un9m78mNg+Xk5PwPHhwtQSEJwpuM+M57nh2h6Ob8nZji3X9nBJrPL
5/nYm7TO/jkNSNHjaaDUb/DCLcwmqtir0deMLceAQfMtyAtSr6aPdfrI5ofGMZJ1m0Oy/3lv/ryZ
5mpbgpJ3Myv950FR+Yh/Xs7P5vdG+70s4mbvNj2u5fkznU+3+VmSMftL0J4s57Ps5+HnHPw5ETGm
7FUurG2nqAy4gtQlpqsYN+50u5sf0okADoUHoPX8uo/QEKZR+bufLLl/j93fa3SmhM9PyUrm1pYM
q58D5wTK5ID6ryv15xgarUcFjyhoPjbdfM3+vXL/Prdi8e3EOlzg6ej8HKL5iP1v7zk5HZkyzZPl
z9X6F889H7v5ap6/ojOBXZeh+qJNiNO/F29V8wnMr+sZLxp1Tran7CMWIp0aCdMlM19KoQEXd372
854WEH9d6+ZWTp7xGrAbWbVLy6nRLmk9tO4JgPu/2DuP5ciZbTu/ikJj4QSQ8IM7Ke/Ioima5gRB
svuHNwmTME+vD+j/nj46uiGF5ppUFItNsssgc+fea31r+d7vfzA/hnEnXymbfqKvsx7qswWccfDf
9/7tMaZX4UabW/1wbKZ5b2zjnZvR2ByiCVtSPO3FsnAsHN/5XuFHxnby64/lLTRmyO+fdxRbN2va
8nUVF86hSfAKz1fjckmWTRTp2zA0WCnt1Nui0g4PteGxnP5eZ+993Ey/L0kTsgF81CSALs4l6RAK
tCKmL9oubzG+cEq+5Ycq03gsCFz/zbX8F3PYcsn+NgjWMuDD26WcQGZuvv8Hqf8vXzdwgjZWRojW
uOCH/wDYq3nh/g1pzxVzhJRAkNlv8PsdXiIoly+Xe8vN8tYvjwWlvQrIzzz8WS4zrAy8SLPf//dd
fv8PxsJRsk4ba7cQnxfAszOmIL+9xeM4LF7I398TYT1tl38xEOeXH5a7y7cWZPSfL0MAU7RcHe0L
0E4UfQVtSs95ZiGT0Fuelnt/bv6rxwrcBVzA84/8vslnVP1y99/++cBZZZsTHbk8ni0/F4T62bbN
eM9k8D9/7L/62X97LI0Ar08Nzrf4n39Yz9xPop56JIf8X8qhXTtNWW2Muv1pYKSZcCHPWOmQq2m5
Uc3cn/znYz1sb+pFHZ1cLdz9AJaFsMN8bxKKBedo/rFwjLm7/Mjyw//Vr1m+8S8/w4Bqayd0rOYn
H9XmG6MUb7v8q9+/7ve/xVgG0cHj1TBMBWJj/r8tN8QkcW/5roIPrOd8UDRo8hlpzXy+KlBGZPJG
sj82ALO3qsMThLAh/ZsiHEceZUFRQGPjysT8Xp1okvPTlZmw6rSlkZ6m53KuCBYQgZzvhTh+eAuD
nCEoeaoLKHuM2mDnVT0jQCTvBNjnqzrHl3bBK1avWGT+FUy9fOktK+/CfU78HOon9u7NH5RCvCzb
y9cV2S48+bF9BP9HV5PohNyqajRZLB36fLPAE5YvrWVHSIoXz0UhPM6QZmteeZQeEolOtbo8l+Wh
5QktN2FiOHuVZ/vWt4mgbeZiAJxcTfOUrdHzKyKSMVucFny5xsbAUW/eA/UkS9cdjWNUKzFr34Ke
+AOhaFoSMZE2T/MCamf6D7ufrO0C02j+SdQwbLWx4qZjIsTSu+A2lnu1Y83zjgmeLQt3PC/taS/4
CBrzir183VsZTSWhowuz9fKwNNQXCEgubMRRYfCOGgh16ILGXqAfv+/pNtJ7srByE6lZMj9PD1/N
abkneWK7ZAIHKlE2bcVdMO+zyxNfbpwu6jYFgsEVcU/tKS/wb630uaAoOcuTnjfneXhdkG+SOTCl
j7D9gH/YT1kf6tuFzT5q4YO0y2G3fHD8mUFv/84lme8GiyXZCi6S8NK5q57TMO7osS13u3mjLoQ+
7osuOZjzMXcBnC/3eI/YF/48qKtI26BfJOtvfhJ/bnIvcfekk+3+PGTPhUUbAjBrm4AWiWXXsE+0
x+W3LViP5d6fm3DelFqjeWP64OEG4Q9ky9613HWGnBfeSlJ0Q8o+tBaHMeQ7YXeITLmx5xp8uZHL
R82ONiRgDQc91XiDl29opcnhoJWfwfzWLJ82z8/B8SxfgyfgbtSaIC0q81MocWbEO4s45qpuuSG0
tmcSVYR/0eyTW0Gbk18tMD4W0GDlHLIDNo0QJd0i4+LP12gU+kPKzCCo0/6UJC2BbJ6KiMGQUZyv
lkfjOOY/ZxffBCyoU+AzHAoDbpYv/7fHEpQzft8gkCK+tiiZWuT9fRdg3UHhQF1Do0jF0JLADU45
LKnW0Z6Vh2g0Zs6ziwTuNg+9x94FebwFKMXUBUfHtta96QHXwagXLsh3jA+VfK6ayTvDRLnhMA0O
TQx/pzWdH8IYo0svI8yNk/7QdUZ5ycJDFXh3lNvJXTfq5nkwyJVPXC6IMNr2xthuYwMikmc+oIXX
X73YSo+pqopNo9ynZJBzF6Y155n5qU9pVOKFQ+5JjkEKteogyb47V726KBMV6CySRr5h7+IQvt3k
aMRRc/wYm0QeAD7PaL2ZmTE05tFqsvsiMLSt5jcFM0U+0Y50umPbdUS7x4gfpG3fh+50SeJOoxWM
dB1g+Lpnmo+Hv0efrMGEEbZuHFvRX+lsyXOdmPK83OtS+asx0cbasqkATS9Fbo6iSBvAOdLnXENW
GteyqxU2TkkkS0hgmxagYrUJ2r5nAk/jk9P4LicLLrNAaptWCQQ8CqGc1feTcq8sZ8hXOxQEoyAs
y3D9hIBJvd+HWZ9foaisI1HPbZCw2ZCrIgHMDLsRHN1FeKQgq6rDkWWJBM00+h3N8+7MAoGQKw2S
nunNWITw0ip8tCvtlvkICDySAIyWRiqi3u/ZqG/6ot/SasW5OjHD6rgJ2ijfmOjJrUD9RA1flKOB
hLWvwOmaN5BaIDmrODlY9vgykK+3lQnCtUUyUmH1IL2s+yitoUZsZ2Trms76mOhfhL78LAv1swL+
CiJIp8PvHybCQ2dC3V3RIO/zzZ4QgVlUN2XJk3SMem/KqN0FjQmU1B4AuVpslkCJNpNeCKb5zBWR
3VnrVIILggCJvt7eKprga1zI9t7WZlOG6DYuWTIrgEYmgV3ldAnHEPMBpf/OHPP+WE2CmA/MmCB4
fqrsQB70yqSEvUxa8ks3QnCr1HlrHWTMqoGP2rh5ieVSS2g18YcrG5RqhrLjftDIp3QI0qIZTfZk
2zHMAOX9q7XnepMgsFXKAXOFOhNaa8NmL0J281bHMDDkuJLbljxJYx/YPlClMhMExBogiRsf1bPo
CYH0rgjGz77mpBfptQc9q6BHpPILG0G5Lg2z/U3V/P/Tu//b9M4R+v9xevf2q2n/22tck2n7vyYl
m79/8j+Tkt1/uILwQc/XPcc3wFD/c3zniX84tmmRsQe0X/AP/mV8p//DMVF7uQzwHNNzXMDFf+ca
mO4/DN9z8AM5vm4J3/H/X8Z3SBLm8dwf9K3N+NAhOMGyXdfAfGguyQffn09kNTT/8d+N/xGOVg+F
IYyOvWYnO0+Uv3Ilm7XoYcG5bX3usRZvs6qEPtt1n21Hu3HULilCpHssOVD5jj2zoFUR7uMOHHtR
pMHGtnKNojrcoUxDlhFcuwEwJXqhYNWEoc/VWgW4V0Ft9WFwFzvIoTmEYIIRJu7LOkTb1Yk63QJc
eus/AZlVmCuku+mQ03RVv3HD6oAVEd1Tmcqd7uB8ac3NJOWx9obyaFkaQeOjRm+96D/dMMovFnh6
QsOYKQTDWYXZdOlJpMLBh6gjktdcTWSKoozJDG9FaDwxj8I4+lET7YuguNNKQ25wKjtbQzx3EeBH
VgdySS2FktCcHgYHFlg+OtZWwsWb9VRQXMfUR09V+dvB9Os1/vp8b3mlhJtOwGMWp5SFYnhOO9vb
ESlRK+RyI/XGWnSfNbNP9GqQGNHoIJoQ8KSYbY3d0G+dsbqr+4EAgRjxnSNRobKLMfgiex6zllS8
T8C84i7ZEU6fbEQV7iKABDdTeU+51yDIycrjYDPnE3ZzBxaHcWteiVvVqv6iR9rNEAZDw+aV8MJH
G0S96p0da/HKqZk21QQ4x2+ToKUCXVLq2rmv/KuDyEd1/ovuVp8WYhtVAcNIzXqHqxxcWusd5++a
GX5nGlwkFzQffYL83y4Y87Q5Ix7dsO7bWVrGlLHBLMLGNAzGOjaKfqVF2AZa59SHLWWbSQVV2tnZ
0xXCIv09LhsW6lGgphyMEuc8MRcSn2ostABZb8W2gilun6ip2pgeLvvAwNydEPddqggEUINPjuRX
jGrA9de6dO1zF2fyHbAyRL1zi0GUD1wI3YcT1aYypp4Yg3xdjoIEy5wYA2/4xotz00Ve7YzZeNGH
6Z2oowTXmflUGeKCa+hRZP61TKlfZP9hhZnLyBABeRXV15p4abbB/oCdkgRYJEJ2jAuyyzFKao2P
r9NAwEUs1gW54SqHzQ2Wz9iD3Z54JeWpUdW0snp/b44knQEhjQgaxz3WhcGW8LM3QSFyDMHTbruo
3rAScJkNFVZvl2ZzHVyCWntUwpYbVwLhNHtEuCSCN6onh8rEcU34ZJa76K3j6JmeCbXYRIuubQxK
Yfe+tXJ5B0Zjp9q2f4lu0JGReT95udD2UI7tlV5NP5OWUgijz0/bk/dBMO78QudatJqcsqOG2Esh
wwm07rel10bvvf0QZE578IfZGE5zgsxQ94AtkcvmPaEysGnpddQjyhWkEBr2vVsnkoqRqnV8K4zh
F/Zadx8p+146w7EzanA5BiQYGwHslBol2mXFkCzKNh0K2LXyRItIQNskPWPazJegiMJH4oF2vh48
NuoaiGba1n7Eb8ju3aLEVZk6TISZ8aI3hyqgJnLqwtLMyRAlOyWK9YPefGKWsddG8zkgxd64urvB
pPWpT/MbFE7wOIW1c4Nu7yooGnXShAfNKxTmuPq74wiyyXPL2mf1dJQcSS5Zr0YqyOBpkH7wEuVE
nmTPeSRL8nixDCAzwDUdhaemcHgyZfSrAoJm+L15jfsGLYPpXpnrqtMQ9a+ub+anyHoNHILLnSFb
qd47xmnkPap5JFspwtHVhG/Jr8PZbkq7OEJF2lftJffsX07yF7OnV1CtzHdHv93YqfjVd8AMchxP
o4M+VrP1m0s8+LZvvklz6u+B9pC/m+n6Cvsp9BGHfEDYzoRXQ4rwoo2PEp1T2toEj0x6LiuTLJmN
IREDtGSFjw4kfFwjrTbm6AegRUV1nFMpjRunrRt0FL62sggUSF00qilnlKqzz1hS1nVkveQV9AuE
93LTJPgcsF8FBeRyKqwtgAXMvIa2ymND5wgV8hq7HT7X8EXqh8bD0qf6/VCRhYInK9wodsmgDsRj
7uu419E2SATJp4b++sawt/ZMwtMw3CkxbMMejbedDtUWfZy+cgxnA/H5uc4wlmV+mOyn1P9wfJeM
9b9QnL0nnoUnLJOPzVgNR+MwTNCKvHS8ZniFMgfOwcDy0lZM5IB9oVKGUIJPiK5CSKXsVAx6yDLe
xFmIVDqAhItcOrFNPjvxK3sBTPZUT/eM9I17FZlHVbOt9bl8MNPGeyCAB75JATcUyf4grOjszJrd
yY2PXVtwZgRjfImd6q45FKajXa02XCUR3gPX6tghlX62dP85brQ5cFVLH7RO54ZjzFEjUCyqmoPN
kdFou+fJlS90hW+c/uZUyLeoLDzYvv0b4VD5yRjkrmc0d2Swi+LAMfd5qE0bTm5HGVfTgeRt1lVO
thqBHhjyPYJlHgEnVL23hqJQ09fGDVhOmFppbIHUmvzdqPxH8g7Gx6CTNPLH6WcHi54AYWKAudQ+
qrp/6tpRQ6vE59+XDMsqPpjUHP0hxnW3nkbCEBgWo+na8vm92r29Kcu02nS06Ddlj4zQqn6BQep2
cih/MZ1yMMEj/DZoBNTKAshmE/WD5+kEsWuehEU/8sG81Z2HJsSynkIKkDhLiKf3/W4bBSMB3iXx
O0SR4lG/NDVAXJPtKK41ZjIIPtkU1J2r3mMRHwLyYTa55OiRhwd7yPMrlDCMACL8kK7b7GKGAAcY
JoSnTdGLKmFdjLn4IHKaEHWfDR6Aqt8Mb06dAjiW+c1I3Te7o+2EQ85hFKcHB7MyOOhhqzk4ftvt
ppA3FLoKVoH40yZMmgZn+F1GBnRQL92bwjw7ske26fGK6RoIY1P4LwrEqBt7zkU4lphZ9ASMuwyT
Q1u85hl1l+NknwnnoTn5deVKTmm2LJ21pqmnfGxfs05NpHlH4aaETOJiXxtDv72EA21Y2rIv0jc5
xCWsXE2vpXdlQmPTZSp7Vw5WswLiI6ovPZDmvVkASALyshmwN52IUCdrJ3qMDQhhaWV/Viqut0Y9
PcZataIzsnam8H2sfFZE+eHU2o18Hww7URDQzhYlXhutOZCXdYd8hNTybHrMYvp+0kxsaOfGX3mO
xh9wNYJTwt1ryqd13bvJsWqiLYmYuI2DN8Jz/F0tkp3L+3ykWskunjFQIrHWxX1Q7/IG2zyTcJyp
IXoyBK7jTo4Dn6/6LiSFeze5X8xw+xUN92rfZ6ssFZi+BgVDCuO6JnSmm+LDEqVzbCCTYCGLz0ZO
Bng+oaPSroXOEl30U4VQtHgKpLwaLhkcdpc8JRMYvegxoAG2xUBMSZlh5ih8L0algwIGyd3NRW9d
NhbM9Fps9K5G0KObEOr0pxKT0H1L7eNGlOi+xz7W0yi2xby4J5bck3dDbOaTrXPKHsr6ERn6xcsB
iQP0XpVqgF2mgXvvAxqUFlJCdtmJ4NBBaQdWJKK5m6n+kVvyjZKX2q5RaJgURr+iah7AieDrMzSU
NWBvK8uUt7RtPWRESXcH5lsBX9E8rm5ebxfUb8XPoPnFVKi6l8FFrccTQnvnDTTdWtSASqP7biHj
SAeTCLhp6DdBIrpTpmGK1BJq8i7/sNWRJgw6/e611pudlrgUqZa4VwhYaHZC0O+nEj1WVR9HZarN
4OPqbIjtBRsHCNvwqc20CXH36JmrVnPTaxLoE4V1Jz9kNdio/qruQMAV+5pGF87JJWHcQf9qxfRr
3eJudGESl0iS34Mq+VYe1WiSDlfERb86szHXieWEMOfsB53DxsXuWFHiZDPQoV2ZgYPKef4Wn78y
sJqj0zMZN9WZPqK/A1CjoXUTX1F20cC/AmAr413Uy7fRHn8BaXtqEvJhqFjBvA7i0txZmr0vZHFX
GGCXyqax6GXhNWyw/bh69IXtd1pRiXwQbnX0oHwguMPHcmq66pNT1KOjxtcepqWuofkUBL9l8qPV
+nZPrwRF+uQ/5Ypc5sDCMUDciJ6QTIQPbj09OZX/ZA/hJwZuXuF6W9sQAlDZbOrwM9C6o48E1EYx
HnK8ca05WyXDSI7ixQdvDhv0xCTsGOd4HdGk7W0r2kAiODhB9OUbL8M0bSdObwqHeAWD2nD8F8sd
4lWzBcZwC0b/m+rzh6tYQ0gSo/1Mc/XOtzDpIPhK2Fo8PeNsUDxMLcufGzxMcEGKqHqNNYWwp0f3
2DxYfogALnOfbKQUWUR7jjYUztyE9IchWXst580QwRi/Ksnyx8pCxOmYJyNndo8ZPl8JbbjaDryB
vn5IJvFe1PQgwZDZCrxowAqtBdsMcJYOg6pEaIiSE/o/68LAq8nH0ZFo4MVjqRuvJlI0kNEMtFL7
C0x7UJZ3MPihYMr05lsQPKr6CiDuQQQZYv0fXVVutbS8hEDt3UbbVBjRJyR+l/c6LlA4mvotKvRD
l7AqG8egFA6LtwUmyvqQZXXDWHMHQBto51ZoGkWhi8kLkI1vU+9J+6vL/Qv1L8aRaMA/aCHPlw4d
b6BGgCMqI9vQFmQroBAAqi0p7ZwERaPotkCcv5lfPWbBQEcAJZgu3AcbF4ZZqVsci7XMaRrMb01B
BLvt57u8PvikhZY5x1Ehn5MST4fRI0IaXMJIYK1WGmTaUpxa32RwUYFnFm/ehE0qYW3v2ZHm11zr
vVtdWvvZkhxUd6qvPl1ohIUgM0c5zqq0UeGN/gOQN6iOhB82ausHScUStKYN8kJZ8Ur3IqOM4vSM
AOIhddQObn+xYk5nPyNsjepzAa9nO7QpkXd5+pBC9D+a5BWVdFzutFTXL7HdACmbmmOrWDSqiAqA
KYFZQo33eJsy3TmGcB8Tp6k4KGtylpLt2fu7U2i2dzTmr0NHB4CNK1lhx7tzeu05LgWeeMxnWoBv
v23AiAk++CVsNchXwbkIh8uUuqy7kBHqUv4qHf4DjEJw5Hu7aXCzayPdN1gU6lByioicfqKn3Mx2
SR/NtzbdwztbpVpwEB25kLoefdaUdbHqV0FW5lvdwGlGLDSdK8q40Lyn59rt3HvHu6slZUESCQ7z
0R214xdwlC+NOW9NGZf07BYOdCZaxs79OIIGGjii4aaOD1NVfgEa8Y4MUdWaBl+/NvJ+F/nNQxUy
I2k1pHROch5wjqyCRv+qtX686fFVekEICq0o10Fr36zQu2Pre1Bmgv5OJ7Fl1G6O0q6ohV9FQwum
bOhW6ZWP6k1cXRtgZFdOH9CaZ7IADrvWG7naugOfy52omQNU+NewO6d3gH69+zg0zmkgIsbK0baG
snfS0myngPOuS9nTbuJzB6W020eV+CBAgSIarZfC/TPUziYpM9Tw+jzPMfV1mZafZcB0vm/xvLmX
1J8DDMO4vRVxepwDnCP0zeeMjufG1iOUp3u9j7xVrJxp5c5CAicNNzgrcdEFPmIai3O70f/ME+iB
cPYZTIBRbyqWDYNW5zZPCb3plbEdXDLWbI4c5fCcRAqPVI7SsWg/SH8lNJjCps9QelvaeLQhlK1x
HJ/HiAZb2wXvOPRWstbidZ/qu8JvQNzVpnEw6v4eOEbMeZTmZDyVFSeKv3LFBdq5kpOkrd6dNuW8
0D9ngP/W+Io7hDkASBufU0mfuebZrydnJyrtEbhnseFfg0OYUXdwv/aD2aYHIQJOd5N9YE91V5mH
5VzhYr1SiiOSY7Nl/JUdU9s+jINzqqOMJJTc3VpWQPJUQ3sD87x6GrqfpdkDN8TbxM7d060y72Rn
eUeDmNmNj4y8FB11QT5c2opGJaQNWAf1gzuUe6Z2RFUOathKbZca8tsOaAUmTvJzGhwXUJqw1lSi
325g/8pdo9j1GdECnecmZ1Xpz7XfHHRCbDZo6x9aPSTEGwk9cWtkQbiQnUAvV5xyqAWHbm0QyMic
OEHRb33HDXgXL1EXaIZ3k4F2V9TzJWrmm9qdHZ0VbsQw1Y6FuAVTsWXqxS8m/xuWy32mzyb6pH3M
SvPWaSXNgVGDdizMDf7WU6vQJWGCx9auayAaqEzQ5kLuk2snpm7TzXRv50pfu/s6aF/LJqQfGyKK
9ZN8a6W4voWJyjenMwr/49Shw+9r/6eGR82Z6Eg5SUgGiq2mPQ3VQ6DyA4A6JNAxodVuPRSnmdJY
4fqjIMvlFtLxFuivt46UT/LlUQaXDMFmW8vvWrOwoPNRno9Mj342ipM734R46E5Rktk7pJ0PJoii
Q5wslgFqi9JhHho1f9/DfzlBxcJ24geaduJC4UTIWWdje/Q+l5s8ypzTaAnnJEbG0KvlwdaPkR2Z
XOoNa+apC+epFg2rYzILIcLOuKchQ4S7JMy9mmPdac2QDjIre6z5xgxD5EKQfcrTby2WGUKiogvD
YSMxDtYYj7gekM5Ukzr0c7D8Il01Z6nIcq9vKWq88ZhVbGAYao9d+ZgbEv1zQ2Z90PscRZa/vuhN
K8JInKIk5Z6ePGrS+e8u/5nl3qL++rfHqEIxq1biQC4FmVI4C1e9T+47HntvDXVEw3GjQXhyxN83
UcGxlcnKmzmrJIZZFxEtoPvlrrtIvOSsjvBmZH3csv8Uwr7IRbfYWPYZ52Gy58qrTi2hU7AXVQDW
obPWRsGLuNx0XDXbXuiffx4Stneiyq324GJpqf35BhbOv39qeSwZcwOwBUv7n2/0JQMMU1LMlRXL
2xyasTgR/tz49azsWb6OIbbLWkCe8LkKvDn4KBcMuN1OOxGv2G4YhKbYi+SzmwX5XRlSDyu0JkNP
A1vmwTnH9UvsY7zKdDVtjc4wNiBqzE0NkA9zqYdvkrhaghPyrlmTBIpTyNc0Fp4UtmEYP+YFGz9Z
UPpTFtRYVKmREvZSmHOTYD/t44sLlm+VTzR5iaeBSaCcX5PQ2kNVqCNnAvvSjfG+br18W9GV0oZn
EUJYzalu6ULC2iLtGPco6HF4X8g285cxaeChjYDK+VCeE8v8hl+r1oNNByIdk5sRZBXq+5QGvRtt
WaNPYzjMmwAMM1v0YlsG3YOV4UvXp2hrlGO9q4piNxGDwn5jJgcsm+yqbniaTB8gB4bp9aQ6iKqd
jjo71Q+FPnanMlA/pJa/6AOCjIR+EGaJrs8fOSea68iu3GMWdByXYKqySJrMg/ZkXXJTUsSJ8Iuz
b/ZQaUa8c4LMZ2gD+sPqN3VR/ZSivDb6fWiJgzQ5qpjjPnPpe+b2a2q0aoVv5FeuOc81h2rYnGdc
7xk21JLWp4UkPkuYSIsXkJsjFuZVnnpHKLw1wxNSZUI13JrRPSXpDV0J/Razvwad9eTX8AP9BIDi
uKlk+UoznvM+AjuOksXLSNioCYxxrTr1EeX+w/xnKw8+f5s3K0C7+iaKk59FiZGJDj6DuPE9AEED
sApwqZ4/Y8R9s6Bl8O1+lUX6e9GxspZT/bOvzfeWZ2gnNEbm6CyzE82PaKSHXYrnur2UKPlXNCpx
/o/N2/zs1hbthrvUcaa9P7WfrgoffI3ivCRUhdbuqaeeaNV9Enqc3Cyi4exbFVD/TFweGb6hfVDp
L7Id9koQMRbF3c+mbymvOOfSAWevJMR2tmw37U0kQ7C19bxlPfOO2Pj2sYC0FDGoceQcgxbnv1Ko
t0xMFMSIcZXERDNGYc1uaQ+rMahxRhnjrRL+txPa07mp6EEZmOjXBFS24L4ICEJ+S93XEjapRTUd
h73d0ab3wCYCQfMUiLPYeYD5wqFgIhmOWUZWFqg+65bs1ImnUDDZm186BkXmpwSjrUzt4z4vOaUC
hPVXbme/a06/CVvn2eiSPVNK604wgkvQ1a4DQc8b8QwBZ+AHnNliwvtRlzHmqaiG0F02JOF6b6rW
P1krzU1Rmj9UWXucZXnOslarDIp0WkM7AbcbihpKbp9hcg/qm4MAKGQgSmFjXsOiwjPSS1Ri9IVX
cYIFkmbdwXFL/ZS1yddYYP8TzWPsNH+5KY3QaSKJJC8VfUF8NbE/YW1jEKHzLqJLCVcgTT8mOBWr
0vfW0vIvky+fgs782ecK+BnJoxTUxYpUrDlWk2fIt+LYxQaZNj9FA/bAs16dmIs0iBWXY/lau8YV
bVa/s1OSkmr4TJl85ZAFL4zZPVQdC254XydHPyA5M+VImef2jYm6xYeU5q/fu5zckIG4rtya8KtX
caMonbF5yh96NyFkywN21Zi3xKvPtlu+gVq+t+IcKQvhf9H01ih5FFZ/bY1wF7czqUx4CFviDiaI
bRyUE92SyEbv4tRzmcrwztOsfRgCP2s1ycKZzLU7py1f7MfGoTEC9W7lHehmv2uRCbjPYzM/p9Cb
6tr5kJRgjV2g+/bTTVB5T9J3vjyXyQ0fm8LsfolyeqzkgyvK7WjRBoSFScePbyAvZxAsg/f5Aw/b
ddvF/lYjSsu0NOwyAHKizoIs6W60MflsVHjwnXLHf23adA69OII5H8aATgzFgtjY4/BCgDgk2FR7
ytPsUqkvLUQI66kWTaN+HGVirZ06NFeEVd0HpACZDdIruwvB1Ho451zCfUztkDrjPX2qR5zPD2bW
PhadtioKZwN+7Lr83bHN4BGlQJKcNtvVbvkUNXq5wn+3MiZKbkuP+XQSyLaiQKIiSsddB9nahXPE
1DVsUBNADPXbfemJiJ1nPiPaNNlsIZE8PTUu1xISN0zLdXHnF8GTA4/FHPt6n1ufJKBDC7Lt74p1
q0fT2NTyJSFOpKmjs01kMD7HUxyxKg7+g0c3yYSTwaULK5sp7GeTkZI9uh+t5/3lZV96iTGX2dmN
wGC4eCRxFq6BU5epe60fWFzxPNd0WAf9MPX1B23cGTGTcIxs9wULrVbIzyTMnxBTXGvfXkNAI5YE
TgRsWMh81CCXSA9Pum/dbN16q8CwOzlPgNryGI9utkGL/TGigVsBX0HMNa4qxjArjfYpNfmW6Ssm
BBD1OePOjpZxl1UviRoI33vS7fZbD6lxBPTkvgE5T0Kh6vY4Oq86m4ERMbKxxmMF/In3hb6kVxn5
WgJYy2ro+8nITKxKxL4GbUo2hLjz4ng76ta7RBPG9Co4l0TqFagTOnfMOCUyS9FhBsrqR9KptyZt
9bWI46sZ1Zipk/ixb4ufkPUZvVvdu5fJbdM2X3K0PnJZvBYZZUEXv0hH/cBniw+iIMA0q4od50eX
DSAe1lmffkZQUX2mE4A2GTQU9ZfN+xl4MMkiBvpDaWy9zEgP3vgcJlr7mJT6pRo2QpcSw9xgXrMA
qRw7TbHh3DatbS6l0tzELu9o1Q0EWfQxnwS7JpczhlUpqg3CJJ2BV8tc0kg/W4kiIGCjYCxm7pxW
3uk582KLFwY5QUKCXc/8VoQ/GshK+ijP+HsYXnjslEhIznReH2xNj2CmHZPB+uxVavFS37zR+KRp
RgBcr/aaj6bBzIvv+foOgAitm9ZZ02Kr1rkgkmuwnBup0UcVKVYfhylcb44X22XS5tVOvnIEBokQ
J3Totva16VIOoEL7LiW/xdZeixkX1mAfx4Jcr+zaekMacLAKzIm6A9kxomW8lPtu+1M49KfakKQT
XzPmrflaqIBCRbJkYjRDtP+twV6kxWx8NfAOJ6KHJh/4SVJsHYQ8a1HbPrIOA50qwnHtRNTiS0p0
yC4sU1L4vAcdMti5Y1Ji5vPYbGIiUzIgLYObHzvvesRcIAxIOAUb1Orq7DReujVkcw66CPppUf0a
ZcGSISYMM9PejVEON3l6LjkO0VVgFNJ6cuWaCaom99NscLmnyAZdACM0kpItKcCHAt6XxYR/TeQM
rm/aIJgTzX5favYbkQ39UTY5XTqD+aQbv0kxXTuKyH3gCQSyIn2kBEKjMLrvCG8O9VT7ZMlFNfFC
ANpLkxl3N+fDgjvJuvuR5qrqEDMOOsQn2hVQuFlXeHOtXaFFT1KGcmsEZUC++I6Ea4BLzbuYEmPb
DyYkBoRJjT9z3IDlGyYh20xPUE237Ynpzdpl4sow6Fw1nCrKxr43AuXuTW944aMAjlM+CLtHh5mV
RCQkL72OzRv5TrjG1yRXMmi3ydCXiCpH6JsENFE188xZoo64xVbBSN+naTIuFa4ViHApRZ6Lh3F0
fHIlkkIeqvA4Ie5chRwI/yd357bctpGE4VdR+V4oYAaHma1KqlaSdYgj2ZYjx5sbFiTSJEQSpACC
p6ffDxhQIiBZ8Xpcu6iFnZtIbmKGM334u/tv9wFqriVsSPiL/gqcIPygNxSGzODQm4Bb0b0o3TMa
P66h5rydD8dQCAcXenyVEWR/LLztu/VoKC9ImS1cWuqHC/qh1hgseNNotWJS7IU/h3Ri7gZH2/k9
tVKgefNiih85co8yvb5ZAAutBMSX0DI/MGMaJqTs8yKfUXQbfNHzuxC+85PDPOkduSK5nibb61QC
02XkLDf5cHXdG39Us+G7LZhIdAgsxnzed2ExWZ0yMu9rtt2SUkpWsJ1voXGcCfgKguKr0FMorHqb
M//evfEP/2KOxcD1t8erVKTvZErljFwmvzM2YPsW4ogA912+TVbpFX3On33IrnupnpPBoJ5gm58w
FCo9PQxH4WkxH57TRXhFH5J74m8E4OCCet2Rl7wFj1ZHYgxv5la66MRNejKS2BC+NXyb+4ucDk5A
UUgYJz0mdumzcM0gyVkanan1Z+AZMMLwMDpVi+VtKkjLTOe9T6t19MUTDG8oHm6KFKJqamGys8Np
eAU5D1j0pu9lILITePV7GVmb4SRMjqcFzeH68GI7d4uzsSpWUA0OA4ZXY0gOJ/kHiMKZbQCv4gmj
Z08XDHF40GD1Q3UfQw16JIrpl9WE8qde8Re0vqfpIiMvP+894FCtLkmIX27WZA5o7Ag/kpuNZDoI
06U6pn+TuZ0FLGUrws/hdnqeb6P3KqGHcrplSihDuLzzcCugtPBxtIA6A3k6ypOz5YphvvO1d8tA
UiibJjChDu/PsX3Ds5l3U2h/Smskzt6Y+vJTeTiCznf64T4YjfDOlh91Kj4to35+P4VHlqG/eOu3
80XxJbw/7s2z6eUkoGlwwX9bSpaOdAT3SK+3/V26BWGugJwhFf5vpLvPxwksDHoLlp6750R9EHgq
hs7cX2brt+FsepMkcBzRF3M09zNJ++N2fbIYHfeK9OtDCou5LoYedFXhrb9ZQ389ZWjwMvGuR767
oOc7RTVvwi/FrZoJuEAeyCYBMRaR5x4FJcfz/YKQK50z2pmQdry6UcHDJe0NyZlS4dFiy4SI4OEm
6cFJSu/3p1Acjn9LuL84fBPa7sWcIYwl+XM2KcRbqmTOxGJBZi099+RidUx+69N2CIlsMHwfZCDr
Xi+JQyWSi6VYvs8PA7LzawrrJ2sK90fJenNS0iLplGaGw4CB4qH7O/NLVsxV4+Tms/S4mGVMNlsz
M9ObnJPMgR97s1qeM/ZGzJfFR3hLSCDeL6nQW5LDHcI56K77b0ruoP+bQu16ISUL0tt0Qenqx2KQ
ba4HeQFZ+z5H0gcizMUfUCn8yC+9LuhgUAn9m9LvCNKkau/v1v8YDmblG1fvVL3wayImMa9c9Ae/
vPE9J4gCL5AycKvHe3NAcE6OpPrxYSScSCqhPBHsf8uPH/XC8l9fmdnH13/ntVc3G3PR/+WNIJ6F
LKpBW/UfLz+CswobqTypzdNcPo2Ujh9qKYT3+POns/5f3IU7WKcX5SkcJrP0Tb1B1S7437kHLQlP
R0BqJ3Al1N8BZf37373WDplICRjsmsXLzh0B11d0CVgdAakcHQjKdHRz9VHoRK4ntNR+R1dPP4a5
lD9+/aXvsELB/a4XyW7uHwHP85wwhLUNyradevifnP+4PyWgTOCmTO4W++efG2qOpcUmoONYpAgh
iKseBO5vggod5btA0q743yqBb26ChMEPsju7eyAd7XLYhceWlk97F1xHaYj6OBJmF9AWXTsKvu0m
hL4DEIo91PVRoJ1p/yh4gXAEVle6unPK0NMBxtvuDPh8x1q59CGY7xj3Yn/5GkZGuBipDFfmjHTO
KaAMw/oQ+IEj/VLrYROqp6UUQ+0IL6RDLqqVprHAe37jtzzD192en+caBby47VGIHPgEQgqF6pvQ
cgzRAk7oRSJC9Zhd6po6kEyY/E7fqKVYn3wj36e9UetAYht2q9y/EErjHgvNfktzITqnFSBPNYra
wj7iIWkVAJ9Dnlo+7aPgBg75UdozO7f60jBah0g+So/rTt+pOQItdVDGCFSb+XDUdk4RKCWtbQJR
AJSKodhpw7afHBAhqdAvO4erp3M2gV4cW7+gDBJcH3piuDSqp3UGoohQifSqimqT0blNYBy0a6sN
JX3gPmCAil7eBSWJpn0Z4SUaRdE5fYBvK3HprJwkoRzqtgNPyNZNoE2ecBQOC9zD6une8mVFvW21
/MruoxDc0q7s20LcQodAujQSfrV8o3k65BZ5MElZWwPXodkVawCdePW0XGQ8Aj4mpBK81gTGEevU
LlDhZXkH8IskPBARO/HiLlBOAmUE8ynxGbrmF2KrpTVuoh0ZhD42v77qbZfIC1l/IEs90dm7oGw1
Icgh4YGO9M45bivE0AFZonpQ1+By5/wjYC9rANEXDpFgGESMMdip/X29qCX4qkvev1aLJXtKx4AT
BtFZu4kK48dsBw39bPW0boRWaAzgZO6e0Rh4UN3aBcZPKKOsfzxU8vEDSaV4Gh+oelC0+2fBc4ma
wZdEWM656Nb6CV+UtZ8clS6AFEQEzYWrAFXA0SDbYr7+7i1f47dV38mPf/3SdbRC4TMPqbl87QGs
UfUidqmUzi0fh8W31QGcft/zSCVBBlU9rSiJGMQJMJsKFv2djujWHWAqjG97CLAH4GJEQbDo71a5
rwMiUiouGTdZW54OuYZg/9oWLcI1VKxdR+pl1xBNwMbgNJSuQ/l0zhwKyMpsD4EkFmLcEW6BOQNt
zEyjKN0yTtyBSp0LEwTQma2D6Icg6XDJSXIKL10FTbqlTKaQgeyaNRQepdO25oDEIuR80WMo2PaP
cQYCSPh8UQOr3bsK0rPGS8gxk1SUJApMCrmdWGQak+NxF+jCNQaoUwoRX832FOD5hjA074xeeaz2
7UGZVGPuWQkZdFQhUhtUX9Afd40wCy7oKX9arhEVRmEomFnJCaiezkGneG1wV9qBhmWdFbkyyfxb
ownbh0A7OI4lrtrVzCqwiTYxm8UhkE6oAqbv7arN2mehrEYj1QCg8LhLHXMQpVfykvJSFrsAhIi2
I6tovOC2QojAzrAZwq0dJN29YIG8mjWE5pE3koqJkfUutAEDIDZqbsAT6mSDQW67ZBwkVQC2Z0E4
VJgJkmetWCkKHDwD6tsAE6rHnLpOLT/0bJdfusnwmEcBymW3yn3bGIGmK2iN4P3tqkKAmMEWNfEp
MiV7gqtcY2cttUhiKaLgKGBCqtml7gULZQGd7VUgLhaKYoraDSprmxtnAePgKdBkyhGrx8RoXboR
PrbNdhcow4NHmwxSDZS1YgaDoaA068R+l5ZPLGO+EyvbqDRVR/V1f1ZrQqJdSaVKlNkcgs5ZBSnd
ulb+x3cBtagAIWBbr+9C6ypQkSp9CrOhKe2oWqSATtgiSaSXIN+MOApPKYN9hVAVJ0eAqiLsXOAs
KRmzVYgQ6BN9EhZTdls9LbMQKQfGXZogxJMH1S1vmQ4N64Q7pTfUZoMpsxXV03KUFBMIiKtwqOtd
6JxZQJML65gBPxGoVITfqMwldgRaL2uX3VoxVnbou6zDd/zSY98TTWSTftXxlAzylxqjvvULu4Dp
+c9bzSyNXywboMxnPzVE/dqo1qz6zvZ+uOtDqz6n/uf1Ap9/dOOzdqva/c/zZJDF2d1oU/1gU7/m
VTylbeqfk/g2nsbPGxGe3uSXN4333HML/kZwPm7JLQuareVmMMalTcFV+4i94HGc5nG+e8WyJ8lU
ottKPo4nyVd6WZtDS0xps7VsJkdkcX+2/9amUtZecpoO7hbJXbFoCK9a9WyFnwwm8SrOBvuSTYmn
teS6teZg9vUAbvtietvcdlNDafspp+x60m+eQlORZyv5bDCDH6sp2VQ82ko+Z8eTZH/HPVNFZyv4
oh+PGgfQ86vCLGu5TImFyKp5I03lm7XotJ/ELS3CAFiwTGvJs1XzyzOFObZi3z3XTabWxVowAoq7
8Wa38krtmQIKW9ElYVj+bJtNdYKt7Ms4SRvao+6XsZfLoJ847e9vB3mtEtSyF53nMTwt+YDZ6Ttx
VeerydVby0/uRskwbjbVmjy4vWhsQT5bNE52nVe1l53nCX/hoG5siklb/gzpsyJriy5zYdaiZ+mi
pUPqyitbyVeD2yxueU917sZe9DJu2q26itRe8OrgPJ4yPSFpmvU63fIz5P82yPJBQ1OBN5dZjJ8h
/HKwTu4aZgzhZc74Zwj/1ywb7yRVV94g7taiZwxEOjiOsxmWsnk5afTxdp/4IvvCY+bnNS/+qvqA
k3jcvvuGssD2/d+PkuaOGwzaWux4gkfSjGrqWhhr0dlg2OYtqLBSW8EfBmmabybLuBUmCINF2oq/
Hs36g4OL/JltM3i3rfhPDOF5+SDWHd0/5wOeH8S6L85W/B/s/iDPBw2XogZA7WWvm1GlNElHW7k3
i3i0u+GlTqmRSluxnwfZFMvWkGzKJqwlvzS608CLtqL/jLE76XDRvJp1Kai18MHfzB39NsXNdynZ
P5P8bpZC6NrYc9P0a/3umxl8E8Om5ArFe13yS0jTIzXSc/xp1/H90j9rgmvlb9xNBnH2678BAAD/
/w==</cx:binary>
              </cx:geoCache>
            </cx:geography>
          </cx:layoutPr>
        </cx:series>
      </cx:plotAreaRegion>
    </cx:plotArea>
    <cx:legend pos="r" align="min" overlay="0">
      <cx:txPr>
        <a:bodyPr spcFirstLastPara="1" vertOverflow="ellipsis" horzOverflow="overflow" wrap="square" lIns="0" tIns="0" rIns="0" bIns="0" anchor="ctr" anchorCtr="1"/>
        <a:lstStyle/>
        <a:p>
          <a:pPr algn="ctr" rtl="0">
            <a:defRPr/>
          </a:pPr>
          <a:endParaRPr lang="en-US" sz="900" b="0" i="0" u="none" strike="noStrike" baseline="0">
            <a:solidFill>
              <a:sysClr val="windowText" lastClr="000000">
                <a:lumMod val="65000"/>
                <a:lumOff val="35000"/>
              </a:sysClr>
            </a:solidFill>
            <a:latin typeface="Calibri" panose="020F0502020204030204"/>
          </a:endParaRPr>
        </a:p>
      </cx:txPr>
    </cx:legend>
  </cx:chart>
  <cx:spPr>
    <a:noFill/>
    <a:ln>
      <a:noFill/>
    </a:ln>
  </cx:spPr>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03">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1.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xml><?xml version="1.0" encoding="utf-8"?>
<cs:chartStyle xmlns:cs="http://schemas.microsoft.com/office/drawing/2012/chartStyle" xmlns:a="http://schemas.openxmlformats.org/drawingml/2006/main" id="303">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497">
  <cs:axisTitle>
    <cs:lnRef idx="0"/>
    <cs:fillRef idx="0"/>
    <cs:effectRef idx="0"/>
    <cs:fontRef idx="minor">
      <a:schemeClr val="lt1">
        <a:lumMod val="95000"/>
      </a:schemeClr>
    </cs:fontRef>
    <cs:defRPr sz="900"/>
  </cs:axisTitle>
  <cs:category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categoryAxis>
  <cs:chartArea>
    <cs:lnRef idx="0"/>
    <cs:fillRef idx="0"/>
    <cs:effectRef idx="0"/>
    <cs:fontRef idx="minor">
      <a:schemeClr val="dk1"/>
    </cs:fontRef>
    <cs:spPr>
      <a:solidFill>
        <a:schemeClr val="dk1"/>
      </a:solidFill>
    </cs:spPr>
    <cs:defRPr sz="1000"/>
  </cs:chartArea>
  <cs:dataLabel>
    <cs:lnRef idx="0"/>
    <cs:fillRef idx="0"/>
    <cs:effectRef idx="0"/>
    <cs:fontRef idx="minor">
      <a:schemeClr val="lt1">
        <a:lumMod val="9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lt1"/>
    </cs:fontRef>
    <cs:spPr>
      <a:solidFill>
        <a:schemeClr val="phClr"/>
      </a:solidFill>
      <a:ln w="3175">
        <a:solidFill>
          <a:schemeClr val="dk1"/>
        </a:solidFill>
      </a:ln>
    </cs:spPr>
  </cs:dataPoint>
  <cs:dataPoint3D>
    <cs:lnRef idx="0"/>
    <cs:fillRef idx="0">
      <cs:styleClr val="auto"/>
    </cs:fillRef>
    <cs:effectRef idx="0"/>
    <cs:fontRef idx="minor">
      <a:schemeClr val="lt1"/>
    </cs:fontRef>
    <cs:spPr>
      <a:solidFill>
        <a:schemeClr val="phClr"/>
      </a:solidFill>
    </cs:spPr>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fillRef idx="0">
      <cs:styleClr val="auto"/>
    </cs:fillRef>
    <cs:effectRef idx="0"/>
    <cs:fontRef idx="minor">
      <a:schemeClr val="lt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lt1"/>
    </cs:fontRef>
    <cs:spPr>
      <a:ln w="28575" cap="rnd">
        <a:solidFill>
          <a:schemeClr val="phClr"/>
        </a:solidFill>
        <a:round/>
      </a:ln>
    </cs:spPr>
  </cs:dataPointWireframe>
  <cs:dataTable>
    <cs:lnRef idx="0"/>
    <cs:fillRef idx="0"/>
    <cs:effectRef idx="0"/>
    <cs:fontRef idx="minor">
      <a:schemeClr val="lt1">
        <a:lumMod val="95000"/>
      </a:schemeClr>
    </cs:fontRef>
    <cs:spPr>
      <a:ln w="9525">
        <a:solidFill>
          <a:schemeClr val="lt1">
            <a:lumMod val="95000"/>
            <a:alpha val="54000"/>
          </a:schemeClr>
        </a:solidFill>
      </a:ln>
    </cs:spPr>
    <cs:defRPr sz="9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30000"/>
          </a:schemeClr>
        </a:solidFill>
        <a:round/>
      </a:ln>
    </cs:spPr>
  </cs:gridlineMajor>
  <cs:gridlineMinor>
    <cs:lnRef idx="0"/>
    <cs:fillRef idx="0"/>
    <cs:effectRef idx="0"/>
    <cs:fontRef idx="minor">
      <a:schemeClr val="lt1"/>
    </cs:fontRef>
    <cs:spPr>
      <a:ln>
        <a:solidFill>
          <a:schemeClr val="lt1">
            <a:lumMod val="95000"/>
            <a:alpha val="30000"/>
            <a:lumOff val="1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95000"/>
      </a:schemeClr>
    </cs:fontRef>
    <cs:defRPr sz="9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seriesAxis>
  <cs:seriesLine>
    <cs:lnRef idx="0"/>
    <cs:fillRef idx="0"/>
    <cs:effectRef idx="0"/>
    <cs:fontRef idx="minor">
      <a:schemeClr val="lt1"/>
    </cs:fontRef>
    <cs:spPr>
      <a:ln w="9525" cap="flat">
        <a:solidFill>
          <a:srgbClr val="D9D9D9"/>
        </a:solidFill>
        <a:round/>
      </a:ln>
    </cs:spPr>
  </cs:seriesLine>
  <cs:title>
    <cs:lnRef idx="0"/>
    <cs:fillRef idx="0"/>
    <cs:effectRef idx="0"/>
    <cs:fontRef idx="minor">
      <a:schemeClr val="lt1">
        <a:lumMod val="95000"/>
      </a:schemeClr>
    </cs:fontRef>
    <cs:defRPr sz="1400"/>
  </cs:title>
  <cs:trendline>
    <cs:lnRef idx="0">
      <cs:styleClr val="auto"/>
    </cs:lnRef>
    <cs:fillRef idx="0"/>
    <cs:effectRef idx="0"/>
    <cs:fontRef idx="minor">
      <a:schemeClr val="lt1"/>
    </cs:fontRef>
    <cs:spPr>
      <a:ln w="19050" cap="rnd">
        <a:solidFill>
          <a:schemeClr val="phClr"/>
        </a:solidFill>
        <a:prstDash val="sysDash"/>
      </a:ln>
    </cs:spPr>
  </cs:trendline>
  <cs:trendlineLabel>
    <cs:lnRef idx="0"/>
    <cs:fillRef idx="0"/>
    <cs:effectRef idx="0"/>
    <cs:fontRef idx="minor">
      <a:schemeClr val="lt1">
        <a:lumMod val="95000"/>
      </a:schemeClr>
    </cs:fontRef>
    <cs:defRPr sz="9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95000"/>
      </a:schemeClr>
    </cs:fontRef>
    <cs:defRPr sz="9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9.xml><?xml version="1.0" encoding="utf-8"?>
<cs:chartStyle xmlns:cs="http://schemas.microsoft.com/office/drawing/2012/chartStyle" xmlns:a="http://schemas.openxmlformats.org/drawingml/2006/main" id="30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jpg>
</file>

<file path=ppt/media/image3.JP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12/2/2023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12/2/2023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12/2/2023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12/2/2023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12/2/2023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12/2/2023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12/2/2023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12/2/2023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12/2/2023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12/2/2023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4/relationships/chartEx" Target="../charts/chartEx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 Target="slide20.xml"/><Relationship Id="rId2" Type="http://schemas.openxmlformats.org/officeDocument/2006/relationships/slide" Target="slide13.xml"/><Relationship Id="rId1" Type="http://schemas.openxmlformats.org/officeDocument/2006/relationships/slideLayout" Target="../slideLayouts/slideLayout2.xml"/><Relationship Id="rId6" Type="http://schemas.openxmlformats.org/officeDocument/2006/relationships/slide" Target="slide15.xml"/><Relationship Id="rId5" Type="http://schemas.openxmlformats.org/officeDocument/2006/relationships/slide" Target="slide14.xml"/><Relationship Id="rId4" Type="http://schemas.openxmlformats.org/officeDocument/2006/relationships/slide" Target="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i="1" dirty="0">
                <a:solidFill>
                  <a:schemeClr val="tx1"/>
                </a:solidFill>
                <a:latin typeface="+mn-lt"/>
              </a:rPr>
              <a:t>iVision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Customer Service Data Analysis</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90785141-8D2C-87AC-E357-04F663D8A055}"/>
              </a:ext>
            </a:extLst>
          </p:cNvPr>
          <p:cNvSpPr txBox="1">
            <a:spLocks/>
          </p:cNvSpPr>
          <p:nvPr/>
        </p:nvSpPr>
        <p:spPr>
          <a:xfrm>
            <a:off x="1097280" y="2108201"/>
            <a:ext cx="10058400" cy="3760891"/>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fontAlgn="base">
              <a:lnSpc>
                <a:spcPct val="150000"/>
              </a:lnSpc>
              <a:spcBef>
                <a:spcPts val="600"/>
              </a:spcBef>
              <a:spcAft>
                <a:spcPts val="600"/>
              </a:spcAft>
              <a:buNone/>
            </a:pPr>
            <a:r>
              <a:rPr lang="en-US" sz="1600" b="1" dirty="0">
                <a:solidFill>
                  <a:srgbClr val="161616"/>
                </a:solidFill>
                <a:latin typeface="inherit"/>
              </a:rPr>
              <a:t>Data Preparation - Steps Undertaken:</a:t>
            </a:r>
          </a:p>
          <a:p>
            <a:pPr fontAlgn="base">
              <a:lnSpc>
                <a:spcPct val="100000"/>
              </a:lnSpc>
              <a:spcBef>
                <a:spcPts val="600"/>
              </a:spcBef>
              <a:spcAft>
                <a:spcPts val="600"/>
              </a:spcAft>
              <a:buFont typeface="Wingdings" panose="05000000000000000000" pitchFamily="2" charset="2"/>
              <a:buChar char="Ø"/>
            </a:pPr>
            <a:r>
              <a:rPr lang="en-US" sz="1400" b="1" dirty="0" err="1">
                <a:solidFill>
                  <a:srgbClr val="161616"/>
                </a:solidFill>
                <a:latin typeface="inherit"/>
              </a:rPr>
              <a:t>call_timestamp</a:t>
            </a:r>
            <a:r>
              <a:rPr lang="en-US" sz="1400" b="1" dirty="0">
                <a:solidFill>
                  <a:srgbClr val="161616"/>
                </a:solidFill>
                <a:latin typeface="inherit"/>
              </a:rPr>
              <a:t>: </a:t>
            </a:r>
            <a:r>
              <a:rPr lang="en-US" sz="1400" dirty="0">
                <a:solidFill>
                  <a:srgbClr val="161616"/>
                </a:solidFill>
                <a:latin typeface="inherit"/>
              </a:rPr>
              <a:t>The data is recorder for the month of October 2020 but the date format is all mixed up. Filtered the column to identify the data with irregular formatting. Used </a:t>
            </a:r>
            <a:r>
              <a:rPr lang="en-US" sz="1400" b="1" dirty="0">
                <a:solidFill>
                  <a:srgbClr val="161616"/>
                </a:solidFill>
                <a:latin typeface="inherit"/>
              </a:rPr>
              <a:t>“Text to Column” </a:t>
            </a:r>
            <a:r>
              <a:rPr lang="en-US" sz="1400" dirty="0">
                <a:solidFill>
                  <a:srgbClr val="161616"/>
                </a:solidFill>
                <a:latin typeface="inherit"/>
              </a:rPr>
              <a:t>function in Data menu to segregate the day, month and year value in 3 new column created in the right. Used </a:t>
            </a:r>
            <a:r>
              <a:rPr lang="en-US" sz="1400" b="1" dirty="0">
                <a:solidFill>
                  <a:srgbClr val="161616"/>
                </a:solidFill>
                <a:latin typeface="inherit"/>
              </a:rPr>
              <a:t>“Date”</a:t>
            </a:r>
            <a:r>
              <a:rPr lang="en-US" sz="1400" dirty="0">
                <a:solidFill>
                  <a:srgbClr val="161616"/>
                </a:solidFill>
                <a:latin typeface="inherit"/>
              </a:rPr>
              <a:t> function to get the correct date format using these new values.</a:t>
            </a:r>
          </a:p>
          <a:p>
            <a:pPr fontAlgn="base">
              <a:lnSpc>
                <a:spcPct val="100000"/>
              </a:lnSpc>
              <a:spcBef>
                <a:spcPts val="600"/>
              </a:spcBef>
              <a:spcAft>
                <a:spcPts val="600"/>
              </a:spcAft>
              <a:buFont typeface="Wingdings" panose="05000000000000000000" pitchFamily="2" charset="2"/>
              <a:buChar char="Ø"/>
            </a:pPr>
            <a:r>
              <a:rPr lang="en-US" sz="1400" dirty="0">
                <a:solidFill>
                  <a:srgbClr val="161616"/>
                </a:solidFill>
                <a:latin typeface="inherit"/>
              </a:rPr>
              <a:t>Created a new sheet, </a:t>
            </a:r>
            <a:r>
              <a:rPr lang="en-US" sz="1400" b="1" dirty="0">
                <a:solidFill>
                  <a:srgbClr val="161616"/>
                </a:solidFill>
                <a:latin typeface="inherit"/>
              </a:rPr>
              <a:t>“</a:t>
            </a:r>
            <a:r>
              <a:rPr lang="en-US" sz="1400" b="1" dirty="0" err="1">
                <a:solidFill>
                  <a:srgbClr val="161616"/>
                </a:solidFill>
                <a:latin typeface="inherit"/>
              </a:rPr>
              <a:t>Data_Table</a:t>
            </a:r>
            <a:r>
              <a:rPr lang="en-US" sz="1400" b="1" dirty="0">
                <a:solidFill>
                  <a:srgbClr val="161616"/>
                </a:solidFill>
                <a:latin typeface="inherit"/>
              </a:rPr>
              <a:t>”</a:t>
            </a:r>
            <a:r>
              <a:rPr lang="en-US" sz="1400" dirty="0">
                <a:solidFill>
                  <a:srgbClr val="161616"/>
                </a:solidFill>
                <a:latin typeface="inherit"/>
              </a:rPr>
              <a:t> and inserted various Pivot Table sourcing data from Table1 to discover various information such as,</a:t>
            </a:r>
          </a:p>
          <a:p>
            <a:pPr marL="0" indent="0" fontAlgn="base">
              <a:lnSpc>
                <a:spcPct val="100000"/>
              </a:lnSpc>
              <a:spcBef>
                <a:spcPts val="600"/>
              </a:spcBef>
              <a:spcAft>
                <a:spcPts val="600"/>
              </a:spcAft>
              <a:buNone/>
            </a:pPr>
            <a:endParaRPr lang="en-US" sz="1000" dirty="0">
              <a:solidFill>
                <a:srgbClr val="161616"/>
              </a:solidFill>
              <a:latin typeface="inherit"/>
            </a:endParaRPr>
          </a:p>
        </p:txBody>
      </p:sp>
      <p:sp>
        <p:nvSpPr>
          <p:cNvPr id="7" name="Title 1">
            <a:extLst>
              <a:ext uri="{FF2B5EF4-FFF2-40B4-BE49-F238E27FC236}">
                <a16:creationId xmlns:a16="http://schemas.microsoft.com/office/drawing/2014/main" id="{C6485C99-E9F6-3BF3-9A99-F561219823DC}"/>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graphicFrame>
        <p:nvGraphicFramePr>
          <p:cNvPr id="4" name="Table 3">
            <a:extLst>
              <a:ext uri="{FF2B5EF4-FFF2-40B4-BE49-F238E27FC236}">
                <a16:creationId xmlns:a16="http://schemas.microsoft.com/office/drawing/2014/main" id="{A6372F6A-A8E6-049D-0694-10BA8531BFE8}"/>
              </a:ext>
            </a:extLst>
          </p:cNvPr>
          <p:cNvGraphicFramePr>
            <a:graphicFrameLocks noGrp="1"/>
          </p:cNvGraphicFramePr>
          <p:nvPr>
            <p:extLst>
              <p:ext uri="{D42A27DB-BD31-4B8C-83A1-F6EECF244321}">
                <p14:modId xmlns:p14="http://schemas.microsoft.com/office/powerpoint/2010/main" val="1337378502"/>
              </p:ext>
            </p:extLst>
          </p:nvPr>
        </p:nvGraphicFramePr>
        <p:xfrm>
          <a:off x="1267460" y="3876993"/>
          <a:ext cx="1816100" cy="762000"/>
        </p:xfrm>
        <a:graphic>
          <a:graphicData uri="http://schemas.openxmlformats.org/drawingml/2006/table">
            <a:tbl>
              <a:tblPr>
                <a:tableStyleId>{5C22544A-7EE6-4342-B048-85BDC9FD1C3A}</a:tableStyleId>
              </a:tblPr>
              <a:tblGrid>
                <a:gridCol w="1144270">
                  <a:extLst>
                    <a:ext uri="{9D8B030D-6E8A-4147-A177-3AD203B41FA5}">
                      <a16:colId xmlns:a16="http://schemas.microsoft.com/office/drawing/2014/main" val="1495498329"/>
                    </a:ext>
                  </a:extLst>
                </a:gridCol>
                <a:gridCol w="671830">
                  <a:extLst>
                    <a:ext uri="{9D8B030D-6E8A-4147-A177-3AD203B41FA5}">
                      <a16:colId xmlns:a16="http://schemas.microsoft.com/office/drawing/2014/main" val="3297498986"/>
                    </a:ext>
                  </a:extLst>
                </a:gridCol>
              </a:tblGrid>
              <a:tr h="190500">
                <a:tc>
                  <a:txBody>
                    <a:bodyPr/>
                    <a:lstStyle/>
                    <a:p>
                      <a:pPr algn="l" fontAlgn="b"/>
                      <a:r>
                        <a:rPr lang="en-IN" sz="1100" b="1" u="none" strike="noStrike" dirty="0">
                          <a:effectLst/>
                        </a:rPr>
                        <a:t>Parameter</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IN" sz="1100" b="1" u="none" strike="noStrike" dirty="0">
                          <a:effectLst/>
                        </a:rPr>
                        <a:t>Value</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64307546"/>
                  </a:ext>
                </a:extLst>
              </a:tr>
              <a:tr h="190500">
                <a:tc>
                  <a:txBody>
                    <a:bodyPr/>
                    <a:lstStyle/>
                    <a:p>
                      <a:pPr algn="l" fontAlgn="b"/>
                      <a:r>
                        <a:rPr lang="en-IN" sz="1100" u="none" strike="noStrike">
                          <a:effectLst/>
                        </a:rPr>
                        <a:t># of Calls</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32941</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30056336"/>
                  </a:ext>
                </a:extLst>
              </a:tr>
              <a:tr h="190500">
                <a:tc>
                  <a:txBody>
                    <a:bodyPr/>
                    <a:lstStyle/>
                    <a:p>
                      <a:pPr algn="l" fontAlgn="b"/>
                      <a:r>
                        <a:rPr lang="en-IN" sz="1100" u="none" strike="noStrike">
                          <a:effectLst/>
                        </a:rPr>
                        <a:t>Total Call Duration</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824222</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46666071"/>
                  </a:ext>
                </a:extLst>
              </a:tr>
              <a:tr h="190500">
                <a:tc>
                  <a:txBody>
                    <a:bodyPr/>
                    <a:lstStyle/>
                    <a:p>
                      <a:pPr algn="l" fontAlgn="b"/>
                      <a:r>
                        <a:rPr lang="en-IN" sz="1100" u="none" strike="noStrike">
                          <a:effectLst/>
                        </a:rPr>
                        <a:t>Average Call time</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25.02</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13397104"/>
                  </a:ext>
                </a:extLst>
              </a:tr>
            </a:tbl>
          </a:graphicData>
        </a:graphic>
      </p:graphicFrame>
      <p:graphicFrame>
        <p:nvGraphicFramePr>
          <p:cNvPr id="5" name="Table 4">
            <a:extLst>
              <a:ext uri="{FF2B5EF4-FFF2-40B4-BE49-F238E27FC236}">
                <a16:creationId xmlns:a16="http://schemas.microsoft.com/office/drawing/2014/main" id="{6C0449B1-822A-8817-F236-2B5AA037B0F2}"/>
              </a:ext>
            </a:extLst>
          </p:cNvPr>
          <p:cNvGraphicFramePr>
            <a:graphicFrameLocks noGrp="1"/>
          </p:cNvGraphicFramePr>
          <p:nvPr>
            <p:extLst>
              <p:ext uri="{D42A27DB-BD31-4B8C-83A1-F6EECF244321}">
                <p14:modId xmlns:p14="http://schemas.microsoft.com/office/powerpoint/2010/main" val="1390074534"/>
              </p:ext>
            </p:extLst>
          </p:nvPr>
        </p:nvGraphicFramePr>
        <p:xfrm>
          <a:off x="1267460" y="5025447"/>
          <a:ext cx="1536700" cy="952500"/>
        </p:xfrm>
        <a:graphic>
          <a:graphicData uri="http://schemas.openxmlformats.org/drawingml/2006/table">
            <a:tbl>
              <a:tblPr>
                <a:tableStyleId>{5C22544A-7EE6-4342-B048-85BDC9FD1C3A}</a:tableStyleId>
              </a:tblPr>
              <a:tblGrid>
                <a:gridCol w="750924">
                  <a:extLst>
                    <a:ext uri="{9D8B030D-6E8A-4147-A177-3AD203B41FA5}">
                      <a16:colId xmlns:a16="http://schemas.microsoft.com/office/drawing/2014/main" val="3119326754"/>
                    </a:ext>
                  </a:extLst>
                </a:gridCol>
                <a:gridCol w="785776">
                  <a:extLst>
                    <a:ext uri="{9D8B030D-6E8A-4147-A177-3AD203B41FA5}">
                      <a16:colId xmlns:a16="http://schemas.microsoft.com/office/drawing/2014/main" val="1424159273"/>
                    </a:ext>
                  </a:extLst>
                </a:gridCol>
              </a:tblGrid>
              <a:tr h="190500">
                <a:tc>
                  <a:txBody>
                    <a:bodyPr/>
                    <a:lstStyle/>
                    <a:p>
                      <a:pPr algn="l" fontAlgn="b"/>
                      <a:r>
                        <a:rPr lang="en-IN" sz="1100" b="1" u="none" strike="noStrike" dirty="0">
                          <a:effectLst/>
                        </a:rPr>
                        <a:t>TAT</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b="1" u="none" strike="noStrike" dirty="0">
                          <a:effectLst/>
                        </a:rPr>
                        <a:t># of Inquiry</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25137564"/>
                  </a:ext>
                </a:extLst>
              </a:tr>
              <a:tr h="190500">
                <a:tc>
                  <a:txBody>
                    <a:bodyPr/>
                    <a:lstStyle/>
                    <a:p>
                      <a:pPr algn="l" fontAlgn="b"/>
                      <a:r>
                        <a:rPr lang="en-IN" sz="1100" u="none" strike="noStrike">
                          <a:effectLst/>
                        </a:rPr>
                        <a:t>Very High</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8027</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06233386"/>
                  </a:ext>
                </a:extLst>
              </a:tr>
              <a:tr h="190500">
                <a:tc>
                  <a:txBody>
                    <a:bodyPr/>
                    <a:lstStyle/>
                    <a:p>
                      <a:pPr algn="l" fontAlgn="b"/>
                      <a:r>
                        <a:rPr lang="en-IN" sz="1100" u="none" strike="noStrike">
                          <a:effectLst/>
                        </a:rPr>
                        <a:t>High</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8137</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12851583"/>
                  </a:ext>
                </a:extLst>
              </a:tr>
              <a:tr h="190500">
                <a:tc>
                  <a:txBody>
                    <a:bodyPr/>
                    <a:lstStyle/>
                    <a:p>
                      <a:pPr algn="l" fontAlgn="b"/>
                      <a:r>
                        <a:rPr lang="en-IN" sz="1100" u="none" strike="noStrike">
                          <a:effectLst/>
                        </a:rPr>
                        <a:t>In Range</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16777</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91550868"/>
                  </a:ext>
                </a:extLst>
              </a:tr>
              <a:tr h="190500">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32941</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32451318"/>
                  </a:ext>
                </a:extLst>
              </a:tr>
            </a:tbl>
          </a:graphicData>
        </a:graphic>
      </p:graphicFrame>
      <p:graphicFrame>
        <p:nvGraphicFramePr>
          <p:cNvPr id="8" name="Table 7">
            <a:extLst>
              <a:ext uri="{FF2B5EF4-FFF2-40B4-BE49-F238E27FC236}">
                <a16:creationId xmlns:a16="http://schemas.microsoft.com/office/drawing/2014/main" id="{D1CFA31F-C326-F00B-7155-D8063CACEBDF}"/>
              </a:ext>
            </a:extLst>
          </p:cNvPr>
          <p:cNvGraphicFramePr>
            <a:graphicFrameLocks noGrp="1"/>
          </p:cNvGraphicFramePr>
          <p:nvPr>
            <p:extLst>
              <p:ext uri="{D42A27DB-BD31-4B8C-83A1-F6EECF244321}">
                <p14:modId xmlns:p14="http://schemas.microsoft.com/office/powerpoint/2010/main" val="544129953"/>
              </p:ext>
            </p:extLst>
          </p:nvPr>
        </p:nvGraphicFramePr>
        <p:xfrm>
          <a:off x="3482340" y="5025447"/>
          <a:ext cx="1866900" cy="952500"/>
        </p:xfrm>
        <a:graphic>
          <a:graphicData uri="http://schemas.openxmlformats.org/drawingml/2006/table">
            <a:tbl>
              <a:tblPr>
                <a:tableStyleId>{5C22544A-7EE6-4342-B048-85BDC9FD1C3A}</a:tableStyleId>
              </a:tblPr>
              <a:tblGrid>
                <a:gridCol w="1130300">
                  <a:extLst>
                    <a:ext uri="{9D8B030D-6E8A-4147-A177-3AD203B41FA5}">
                      <a16:colId xmlns:a16="http://schemas.microsoft.com/office/drawing/2014/main" val="2153658903"/>
                    </a:ext>
                  </a:extLst>
                </a:gridCol>
                <a:gridCol w="736600">
                  <a:extLst>
                    <a:ext uri="{9D8B030D-6E8A-4147-A177-3AD203B41FA5}">
                      <a16:colId xmlns:a16="http://schemas.microsoft.com/office/drawing/2014/main" val="1399281960"/>
                    </a:ext>
                  </a:extLst>
                </a:gridCol>
              </a:tblGrid>
              <a:tr h="190500">
                <a:tc>
                  <a:txBody>
                    <a:bodyPr/>
                    <a:lstStyle/>
                    <a:p>
                      <a:pPr algn="l" fontAlgn="b"/>
                      <a:r>
                        <a:rPr lang="en-IN" sz="1100" b="1" u="none" strike="noStrike" dirty="0">
                          <a:effectLst/>
                        </a:rPr>
                        <a:t>Response Time</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b="1" u="none" strike="noStrike" dirty="0">
                          <a:effectLst/>
                        </a:rPr>
                        <a:t># of Inquiry</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02950204"/>
                  </a:ext>
                </a:extLst>
              </a:tr>
              <a:tr h="190500">
                <a:tc>
                  <a:txBody>
                    <a:bodyPr/>
                    <a:lstStyle/>
                    <a:p>
                      <a:pPr algn="l" fontAlgn="b"/>
                      <a:r>
                        <a:rPr lang="en-IN" sz="1100" u="none" strike="noStrike">
                          <a:effectLst/>
                        </a:rPr>
                        <a:t>Above SLA</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4168</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11366701"/>
                  </a:ext>
                </a:extLst>
              </a:tr>
              <a:tr h="190500">
                <a:tc>
                  <a:txBody>
                    <a:bodyPr/>
                    <a:lstStyle/>
                    <a:p>
                      <a:pPr algn="l" fontAlgn="b"/>
                      <a:r>
                        <a:rPr lang="en-IN" sz="1100" u="none" strike="noStrike">
                          <a:effectLst/>
                        </a:rPr>
                        <a:t>Below SLA</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8148</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341739992"/>
                  </a:ext>
                </a:extLst>
              </a:tr>
              <a:tr h="190500">
                <a:tc>
                  <a:txBody>
                    <a:bodyPr/>
                    <a:lstStyle/>
                    <a:p>
                      <a:pPr algn="l" fontAlgn="b"/>
                      <a:r>
                        <a:rPr lang="en-IN" sz="1100" u="none" strike="noStrike">
                          <a:effectLst/>
                        </a:rPr>
                        <a:t>Within SLA</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20625</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96988634"/>
                  </a:ext>
                </a:extLst>
              </a:tr>
              <a:tr h="190500">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32941</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75374171"/>
                  </a:ext>
                </a:extLst>
              </a:tr>
            </a:tbl>
          </a:graphicData>
        </a:graphic>
      </p:graphicFrame>
      <p:graphicFrame>
        <p:nvGraphicFramePr>
          <p:cNvPr id="9" name="Table 8">
            <a:extLst>
              <a:ext uri="{FF2B5EF4-FFF2-40B4-BE49-F238E27FC236}">
                <a16:creationId xmlns:a16="http://schemas.microsoft.com/office/drawing/2014/main" id="{3636378C-123A-0C3D-2EAD-EB2CCDAB94EF}"/>
              </a:ext>
            </a:extLst>
          </p:cNvPr>
          <p:cNvGraphicFramePr>
            <a:graphicFrameLocks noGrp="1"/>
          </p:cNvGraphicFramePr>
          <p:nvPr>
            <p:extLst>
              <p:ext uri="{D42A27DB-BD31-4B8C-83A1-F6EECF244321}">
                <p14:modId xmlns:p14="http://schemas.microsoft.com/office/powerpoint/2010/main" val="1756242318"/>
              </p:ext>
            </p:extLst>
          </p:nvPr>
        </p:nvGraphicFramePr>
        <p:xfrm>
          <a:off x="5697220" y="3877961"/>
          <a:ext cx="1816100" cy="952500"/>
        </p:xfrm>
        <a:graphic>
          <a:graphicData uri="http://schemas.openxmlformats.org/drawingml/2006/table">
            <a:tbl>
              <a:tblPr>
                <a:tableStyleId>{5C22544A-7EE6-4342-B048-85BDC9FD1C3A}</a:tableStyleId>
              </a:tblPr>
              <a:tblGrid>
                <a:gridCol w="1028700">
                  <a:extLst>
                    <a:ext uri="{9D8B030D-6E8A-4147-A177-3AD203B41FA5}">
                      <a16:colId xmlns:a16="http://schemas.microsoft.com/office/drawing/2014/main" val="1625577017"/>
                    </a:ext>
                  </a:extLst>
                </a:gridCol>
                <a:gridCol w="787400">
                  <a:extLst>
                    <a:ext uri="{9D8B030D-6E8A-4147-A177-3AD203B41FA5}">
                      <a16:colId xmlns:a16="http://schemas.microsoft.com/office/drawing/2014/main" val="696061570"/>
                    </a:ext>
                  </a:extLst>
                </a:gridCol>
              </a:tblGrid>
              <a:tr h="190500">
                <a:tc>
                  <a:txBody>
                    <a:bodyPr/>
                    <a:lstStyle/>
                    <a:p>
                      <a:pPr algn="l" fontAlgn="b"/>
                      <a:r>
                        <a:rPr lang="en-IN" sz="1100" b="1" u="none" strike="noStrike" dirty="0">
                          <a:effectLst/>
                        </a:rPr>
                        <a:t>Reason</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b="1" u="none" strike="noStrike" dirty="0">
                          <a:effectLst/>
                        </a:rPr>
                        <a:t># of Queries</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13883009"/>
                  </a:ext>
                </a:extLst>
              </a:tr>
              <a:tr h="190500">
                <a:tc>
                  <a:txBody>
                    <a:bodyPr/>
                    <a:lstStyle/>
                    <a:p>
                      <a:pPr algn="l" fontAlgn="b"/>
                      <a:r>
                        <a:rPr lang="en-IN" sz="1100" u="none" strike="noStrike">
                          <a:effectLst/>
                        </a:rPr>
                        <a:t>Service Outage</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4730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78009515"/>
                  </a:ext>
                </a:extLst>
              </a:tr>
              <a:tr h="190500">
                <a:tc>
                  <a:txBody>
                    <a:bodyPr/>
                    <a:lstStyle/>
                    <a:p>
                      <a:pPr algn="l" fontAlgn="b"/>
                      <a:r>
                        <a:rPr lang="en-IN" sz="1100" u="none" strike="noStrike">
                          <a:effectLst/>
                        </a:rPr>
                        <a:t>Payments</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4749</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098655868"/>
                  </a:ext>
                </a:extLst>
              </a:tr>
              <a:tr h="190500">
                <a:tc>
                  <a:txBody>
                    <a:bodyPr/>
                    <a:lstStyle/>
                    <a:p>
                      <a:pPr algn="l" fontAlgn="b"/>
                      <a:r>
                        <a:rPr lang="en-IN" sz="1100" u="none" strike="noStrike">
                          <a:effectLst/>
                        </a:rPr>
                        <a:t>Billing Question</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23462</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96497223"/>
                  </a:ext>
                </a:extLst>
              </a:tr>
              <a:tr h="190500">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32941</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859647624"/>
                  </a:ext>
                </a:extLst>
              </a:tr>
            </a:tbl>
          </a:graphicData>
        </a:graphic>
      </p:graphicFrame>
      <p:graphicFrame>
        <p:nvGraphicFramePr>
          <p:cNvPr id="10" name="Table 9">
            <a:extLst>
              <a:ext uri="{FF2B5EF4-FFF2-40B4-BE49-F238E27FC236}">
                <a16:creationId xmlns:a16="http://schemas.microsoft.com/office/drawing/2014/main" id="{878EC06F-3299-F4C8-8BAD-28E1F281D170}"/>
              </a:ext>
            </a:extLst>
          </p:cNvPr>
          <p:cNvGraphicFramePr>
            <a:graphicFrameLocks noGrp="1"/>
          </p:cNvGraphicFramePr>
          <p:nvPr>
            <p:extLst>
              <p:ext uri="{D42A27DB-BD31-4B8C-83A1-F6EECF244321}">
                <p14:modId xmlns:p14="http://schemas.microsoft.com/office/powerpoint/2010/main" val="2730840422"/>
              </p:ext>
            </p:extLst>
          </p:nvPr>
        </p:nvGraphicFramePr>
        <p:xfrm>
          <a:off x="7912100" y="3876993"/>
          <a:ext cx="1536700" cy="1143000"/>
        </p:xfrm>
        <a:graphic>
          <a:graphicData uri="http://schemas.openxmlformats.org/drawingml/2006/table">
            <a:tbl>
              <a:tblPr>
                <a:tableStyleId>{5C22544A-7EE6-4342-B048-85BDC9FD1C3A}</a:tableStyleId>
              </a:tblPr>
              <a:tblGrid>
                <a:gridCol w="750924">
                  <a:extLst>
                    <a:ext uri="{9D8B030D-6E8A-4147-A177-3AD203B41FA5}">
                      <a16:colId xmlns:a16="http://schemas.microsoft.com/office/drawing/2014/main" val="4180573079"/>
                    </a:ext>
                  </a:extLst>
                </a:gridCol>
                <a:gridCol w="785776">
                  <a:extLst>
                    <a:ext uri="{9D8B030D-6E8A-4147-A177-3AD203B41FA5}">
                      <a16:colId xmlns:a16="http://schemas.microsoft.com/office/drawing/2014/main" val="674081124"/>
                    </a:ext>
                  </a:extLst>
                </a:gridCol>
              </a:tblGrid>
              <a:tr h="190500">
                <a:tc>
                  <a:txBody>
                    <a:bodyPr/>
                    <a:lstStyle/>
                    <a:p>
                      <a:pPr algn="l" fontAlgn="b"/>
                      <a:r>
                        <a:rPr lang="en-IN" sz="1100" b="1" u="none" strike="noStrike" dirty="0">
                          <a:effectLst/>
                        </a:rPr>
                        <a:t>Channel</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b="1" u="none" strike="noStrike" dirty="0">
                          <a:effectLst/>
                        </a:rPr>
                        <a:t># of Queries</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315990402"/>
                  </a:ext>
                </a:extLst>
              </a:tr>
              <a:tr h="190500">
                <a:tc>
                  <a:txBody>
                    <a:bodyPr/>
                    <a:lstStyle/>
                    <a:p>
                      <a:pPr algn="l" fontAlgn="b"/>
                      <a:r>
                        <a:rPr lang="en-IN" sz="1100" u="none" strike="noStrike">
                          <a:effectLst/>
                        </a:rPr>
                        <a:t>Web</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6576</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47256429"/>
                  </a:ext>
                </a:extLst>
              </a:tr>
              <a:tr h="190500">
                <a:tc>
                  <a:txBody>
                    <a:bodyPr/>
                    <a:lstStyle/>
                    <a:p>
                      <a:pPr algn="l" fontAlgn="b"/>
                      <a:r>
                        <a:rPr lang="en-IN" sz="1100" u="none" strike="noStrike">
                          <a:effectLst/>
                        </a:rPr>
                        <a:t>Email</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7470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59000785"/>
                  </a:ext>
                </a:extLst>
              </a:tr>
              <a:tr h="190500">
                <a:tc>
                  <a:txBody>
                    <a:bodyPr/>
                    <a:lstStyle/>
                    <a:p>
                      <a:pPr algn="l" fontAlgn="b"/>
                      <a:r>
                        <a:rPr lang="en-IN" sz="1100" u="none" strike="noStrike">
                          <a:effectLst/>
                        </a:rPr>
                        <a:t>Chatbot</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8256</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23111647"/>
                  </a:ext>
                </a:extLst>
              </a:tr>
              <a:tr h="190500">
                <a:tc>
                  <a:txBody>
                    <a:bodyPr/>
                    <a:lstStyle/>
                    <a:p>
                      <a:pPr algn="l" fontAlgn="b"/>
                      <a:r>
                        <a:rPr lang="en-IN" sz="1100" u="none" strike="noStrike">
                          <a:effectLst/>
                        </a:rPr>
                        <a:t>Call-Center</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10639</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11845460"/>
                  </a:ext>
                </a:extLst>
              </a:tr>
              <a:tr h="190500">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32941</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095510078"/>
                  </a:ext>
                </a:extLst>
              </a:tr>
            </a:tbl>
          </a:graphicData>
        </a:graphic>
      </p:graphicFrame>
      <p:graphicFrame>
        <p:nvGraphicFramePr>
          <p:cNvPr id="11" name="Table 10">
            <a:extLst>
              <a:ext uri="{FF2B5EF4-FFF2-40B4-BE49-F238E27FC236}">
                <a16:creationId xmlns:a16="http://schemas.microsoft.com/office/drawing/2014/main" id="{4DEE4F0F-9C80-FBF7-2592-C81287BFD028}"/>
              </a:ext>
            </a:extLst>
          </p:cNvPr>
          <p:cNvGraphicFramePr>
            <a:graphicFrameLocks noGrp="1"/>
          </p:cNvGraphicFramePr>
          <p:nvPr>
            <p:extLst>
              <p:ext uri="{D42A27DB-BD31-4B8C-83A1-F6EECF244321}">
                <p14:modId xmlns:p14="http://schemas.microsoft.com/office/powerpoint/2010/main" val="2045872088"/>
              </p:ext>
            </p:extLst>
          </p:nvPr>
        </p:nvGraphicFramePr>
        <p:xfrm>
          <a:off x="3482340" y="3876993"/>
          <a:ext cx="1816100" cy="952500"/>
        </p:xfrm>
        <a:graphic>
          <a:graphicData uri="http://schemas.openxmlformats.org/drawingml/2006/table">
            <a:tbl>
              <a:tblPr>
                <a:tableStyleId>{5C22544A-7EE6-4342-B048-85BDC9FD1C3A}</a:tableStyleId>
              </a:tblPr>
              <a:tblGrid>
                <a:gridCol w="799626">
                  <a:extLst>
                    <a:ext uri="{9D8B030D-6E8A-4147-A177-3AD203B41FA5}">
                      <a16:colId xmlns:a16="http://schemas.microsoft.com/office/drawing/2014/main" val="2382090008"/>
                    </a:ext>
                  </a:extLst>
                </a:gridCol>
                <a:gridCol w="1016474">
                  <a:extLst>
                    <a:ext uri="{9D8B030D-6E8A-4147-A177-3AD203B41FA5}">
                      <a16:colId xmlns:a16="http://schemas.microsoft.com/office/drawing/2014/main" val="2613516242"/>
                    </a:ext>
                  </a:extLst>
                </a:gridCol>
              </a:tblGrid>
              <a:tr h="190500">
                <a:tc>
                  <a:txBody>
                    <a:bodyPr/>
                    <a:lstStyle/>
                    <a:p>
                      <a:pPr algn="l" fontAlgn="b"/>
                      <a:r>
                        <a:rPr lang="en-IN" sz="1100" b="1" u="none" strike="noStrike" dirty="0">
                          <a:effectLst/>
                        </a:rPr>
                        <a:t>Sentiment</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b="1" u="none" strike="noStrike" dirty="0">
                          <a:effectLst/>
                        </a:rPr>
                        <a:t># of Queries</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30819882"/>
                  </a:ext>
                </a:extLst>
              </a:tr>
              <a:tr h="190500">
                <a:tc>
                  <a:txBody>
                    <a:bodyPr/>
                    <a:lstStyle/>
                    <a:p>
                      <a:pPr algn="l" fontAlgn="b"/>
                      <a:r>
                        <a:rPr lang="en-IN" sz="1100" u="none" strike="noStrike" dirty="0">
                          <a:effectLst/>
                        </a:rPr>
                        <a:t>Positive</a:t>
                      </a:r>
                      <a:endParaRPr lang="en-IN"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7098</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63800251"/>
                  </a:ext>
                </a:extLst>
              </a:tr>
              <a:tr h="190500">
                <a:tc>
                  <a:txBody>
                    <a:bodyPr/>
                    <a:lstStyle/>
                    <a:p>
                      <a:pPr algn="l" fontAlgn="b"/>
                      <a:r>
                        <a:rPr lang="en-IN" sz="1100" u="none" strike="noStrike" dirty="0">
                          <a:effectLst/>
                        </a:rPr>
                        <a:t>Neutral</a:t>
                      </a:r>
                      <a:endParaRPr lang="en-IN"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8754</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80080106"/>
                  </a:ext>
                </a:extLst>
              </a:tr>
              <a:tr h="190500">
                <a:tc>
                  <a:txBody>
                    <a:bodyPr/>
                    <a:lstStyle/>
                    <a:p>
                      <a:pPr algn="l" fontAlgn="b"/>
                      <a:r>
                        <a:rPr lang="en-IN" sz="1100" u="none" strike="noStrike">
                          <a:effectLst/>
                        </a:rPr>
                        <a:t>Negative</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17089</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04877667"/>
                  </a:ext>
                </a:extLst>
              </a:tr>
              <a:tr h="190500">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32941</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53797393"/>
                  </a:ext>
                </a:extLst>
              </a:tr>
            </a:tbl>
          </a:graphicData>
        </a:graphic>
      </p:graphicFrame>
    </p:spTree>
    <p:extLst>
      <p:ext uri="{BB962C8B-B14F-4D97-AF65-F5344CB8AC3E}">
        <p14:creationId xmlns:p14="http://schemas.microsoft.com/office/powerpoint/2010/main" val="2747102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90785141-8D2C-87AC-E357-04F663D8A055}"/>
              </a:ext>
            </a:extLst>
          </p:cNvPr>
          <p:cNvSpPr txBox="1">
            <a:spLocks/>
          </p:cNvSpPr>
          <p:nvPr/>
        </p:nvSpPr>
        <p:spPr>
          <a:xfrm>
            <a:off x="1097280" y="2108201"/>
            <a:ext cx="10058400" cy="3760891"/>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fontAlgn="base">
              <a:lnSpc>
                <a:spcPct val="100000"/>
              </a:lnSpc>
              <a:spcBef>
                <a:spcPts val="600"/>
              </a:spcBef>
              <a:spcAft>
                <a:spcPts val="600"/>
              </a:spcAft>
              <a:buNone/>
            </a:pPr>
            <a:endParaRPr lang="en-US" sz="1000" dirty="0">
              <a:solidFill>
                <a:srgbClr val="161616"/>
              </a:solidFill>
              <a:latin typeface="inherit"/>
            </a:endParaRPr>
          </a:p>
        </p:txBody>
      </p:sp>
      <p:sp>
        <p:nvSpPr>
          <p:cNvPr id="7" name="Title 1">
            <a:extLst>
              <a:ext uri="{FF2B5EF4-FFF2-40B4-BE49-F238E27FC236}">
                <a16:creationId xmlns:a16="http://schemas.microsoft.com/office/drawing/2014/main" id="{C6485C99-E9F6-3BF3-9A99-F561219823DC}"/>
              </a:ext>
            </a:extLst>
          </p:cNvPr>
          <p:cNvSpPr>
            <a:spLocks noGrp="1"/>
          </p:cNvSpPr>
          <p:nvPr>
            <p:ph type="title"/>
          </p:nvPr>
        </p:nvSpPr>
        <p:spPr/>
        <p:txBody>
          <a:bodyPr/>
          <a:lstStyle/>
          <a:p>
            <a:r>
              <a:rPr lang="en-US" b="1" i="1" dirty="0">
                <a:solidFill>
                  <a:srgbClr val="FF0000"/>
                </a:solidFill>
                <a:latin typeface="+mn-lt"/>
              </a:rPr>
              <a:t>iVision</a:t>
            </a:r>
            <a:endParaRPr lang="en-IN" b="1" i="1" dirty="0">
              <a:solidFill>
                <a:srgbClr val="FF0000"/>
              </a:solidFill>
              <a:latin typeface="+mn-lt"/>
            </a:endParaRPr>
          </a:p>
        </p:txBody>
      </p:sp>
      <p:sp>
        <p:nvSpPr>
          <p:cNvPr id="14" name="Content Placeholder 13">
            <a:extLst>
              <a:ext uri="{FF2B5EF4-FFF2-40B4-BE49-F238E27FC236}">
                <a16:creationId xmlns:a16="http://schemas.microsoft.com/office/drawing/2014/main" id="{6EA80C04-8C2D-1F60-060E-DAAF4C07C804}"/>
              </a:ext>
            </a:extLst>
          </p:cNvPr>
          <p:cNvSpPr>
            <a:spLocks noGrp="1"/>
          </p:cNvSpPr>
          <p:nvPr>
            <p:ph sz="half" idx="2"/>
          </p:nvPr>
        </p:nvSpPr>
        <p:spPr>
          <a:xfrm>
            <a:off x="6960870" y="2120900"/>
            <a:ext cx="4194810" cy="3748194"/>
          </a:xfrm>
        </p:spPr>
        <p:txBody>
          <a:bodyPr/>
          <a:lstStyle/>
          <a:p>
            <a:r>
              <a:rPr lang="en-US" sz="2000" b="1" dirty="0">
                <a:solidFill>
                  <a:srgbClr val="161616"/>
                </a:solidFill>
                <a:latin typeface="inherit"/>
              </a:rPr>
              <a:t>Dashboard:</a:t>
            </a:r>
          </a:p>
          <a:p>
            <a:pPr algn="l">
              <a:buFont typeface="Arial" panose="020B0604020202020204" pitchFamily="34" charset="0"/>
              <a:buChar char="•"/>
            </a:pPr>
            <a:r>
              <a:rPr lang="en-US" sz="1400" dirty="0">
                <a:solidFill>
                  <a:srgbClr val="161616"/>
                </a:solidFill>
                <a:latin typeface="inherit"/>
              </a:rPr>
              <a:t>The Excel Dashboard is used to display overviews of large data tracks.</a:t>
            </a:r>
          </a:p>
          <a:p>
            <a:pPr algn="l">
              <a:buFont typeface="Arial" panose="020B0604020202020204" pitchFamily="34" charset="0"/>
              <a:buChar char="•"/>
            </a:pPr>
            <a:r>
              <a:rPr lang="en-US" sz="1400" dirty="0">
                <a:solidFill>
                  <a:srgbClr val="161616"/>
                </a:solidFill>
                <a:latin typeface="inherit"/>
              </a:rPr>
              <a:t>Excel Dashboards use dashboard elements like tables, charts, and gauges to show the overviews.</a:t>
            </a:r>
          </a:p>
          <a:p>
            <a:pPr algn="l">
              <a:buFont typeface="Arial" panose="020B0604020202020204" pitchFamily="34" charset="0"/>
              <a:buChar char="•"/>
            </a:pPr>
            <a:r>
              <a:rPr lang="en-US" sz="1400" dirty="0">
                <a:solidFill>
                  <a:srgbClr val="161616"/>
                </a:solidFill>
                <a:latin typeface="inherit"/>
              </a:rPr>
              <a:t>The dashboards ease the decision-making process by showing the vital parts of the data in the same window.</a:t>
            </a:r>
          </a:p>
          <a:p>
            <a:endParaRPr lang="en-US" dirty="0"/>
          </a:p>
          <a:p>
            <a:endParaRPr lang="en-IN" dirty="0"/>
          </a:p>
        </p:txBody>
      </p:sp>
      <p:sp>
        <p:nvSpPr>
          <p:cNvPr id="2" name="Content Placeholder 2">
            <a:extLst>
              <a:ext uri="{FF2B5EF4-FFF2-40B4-BE49-F238E27FC236}">
                <a16:creationId xmlns:a16="http://schemas.microsoft.com/office/drawing/2014/main" id="{F70F0336-2B08-4B55-D203-7D8F362062A8}"/>
              </a:ext>
            </a:extLst>
          </p:cNvPr>
          <p:cNvSpPr txBox="1">
            <a:spLocks/>
          </p:cNvSpPr>
          <p:nvPr/>
        </p:nvSpPr>
        <p:spPr>
          <a:xfrm>
            <a:off x="1249680" y="2260601"/>
            <a:ext cx="10058400" cy="3760891"/>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fontAlgn="base">
              <a:lnSpc>
                <a:spcPct val="150000"/>
              </a:lnSpc>
              <a:spcBef>
                <a:spcPts val="600"/>
              </a:spcBef>
              <a:spcAft>
                <a:spcPts val="600"/>
              </a:spcAft>
              <a:buNone/>
            </a:pPr>
            <a:endParaRPr lang="en-US" sz="1000" b="1" dirty="0">
              <a:solidFill>
                <a:srgbClr val="161616"/>
              </a:solidFill>
              <a:latin typeface="inherit"/>
            </a:endParaRPr>
          </a:p>
        </p:txBody>
      </p:sp>
      <p:pic>
        <p:nvPicPr>
          <p:cNvPr id="8" name="Content Placeholder 7">
            <a:extLst>
              <a:ext uri="{FF2B5EF4-FFF2-40B4-BE49-F238E27FC236}">
                <a16:creationId xmlns:a16="http://schemas.microsoft.com/office/drawing/2014/main" id="{510EE77E-08FF-17E5-E5AD-8D812598E6B1}"/>
              </a:ext>
            </a:extLst>
          </p:cNvPr>
          <p:cNvPicPr>
            <a:picLocks noGrp="1" noChangeAspect="1"/>
          </p:cNvPicPr>
          <p:nvPr>
            <p:ph sz="half" idx="1"/>
          </p:nvPr>
        </p:nvPicPr>
        <p:blipFill>
          <a:blip r:embed="rId2"/>
          <a:stretch>
            <a:fillRect/>
          </a:stretch>
        </p:blipFill>
        <p:spPr>
          <a:xfrm>
            <a:off x="662940" y="2120900"/>
            <a:ext cx="6145529" cy="3440665"/>
          </a:xfrm>
        </p:spPr>
      </p:pic>
    </p:spTree>
    <p:extLst>
      <p:ext uri="{BB962C8B-B14F-4D97-AF65-F5344CB8AC3E}">
        <p14:creationId xmlns:p14="http://schemas.microsoft.com/office/powerpoint/2010/main" val="982192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6846570" cy="3760891"/>
          </a:xfrm>
        </p:spPr>
        <p:txBody>
          <a:bodyPr/>
          <a:lstStyle/>
          <a:p>
            <a:r>
              <a:rPr lang="en-US" sz="2000" b="1" dirty="0">
                <a:solidFill>
                  <a:srgbClr val="161616"/>
                </a:solidFill>
                <a:latin typeface="inherit"/>
              </a:rPr>
              <a:t>1. Customer Sentiment level</a:t>
            </a:r>
          </a:p>
          <a:p>
            <a:pPr>
              <a:spcBef>
                <a:spcPts val="0"/>
              </a:spcBef>
              <a:spcAft>
                <a:spcPts val="0"/>
              </a:spcAft>
            </a:pPr>
            <a:r>
              <a:rPr lang="en-US" sz="1400" dirty="0">
                <a:solidFill>
                  <a:srgbClr val="161616"/>
                </a:solidFill>
                <a:latin typeface="inherit"/>
              </a:rPr>
              <a:t>a) Overall customer sentiment.</a:t>
            </a:r>
          </a:p>
          <a:p>
            <a:endParaRPr lang="en-US" sz="1400" dirty="0">
              <a:solidFill>
                <a:srgbClr val="161616"/>
              </a:solidFill>
              <a:latin typeface="inherit"/>
            </a:endParaRPr>
          </a:p>
          <a:p>
            <a:endParaRPr lang="en-US" sz="1400" dirty="0">
              <a:solidFill>
                <a:srgbClr val="161616"/>
              </a:solidFill>
              <a:latin typeface="inherit"/>
            </a:endParaRPr>
          </a:p>
          <a:p>
            <a:pPr>
              <a:lnSpc>
                <a:spcPct val="100000"/>
              </a:lnSpc>
              <a:spcBef>
                <a:spcPts val="0"/>
              </a:spcBef>
            </a:pPr>
            <a:endParaRPr lang="en-US" sz="1400" dirty="0">
              <a:solidFill>
                <a:srgbClr val="161616"/>
              </a:solidFill>
              <a:latin typeface="inherit"/>
            </a:endParaRPr>
          </a:p>
          <a:p>
            <a:pPr>
              <a:lnSpc>
                <a:spcPct val="100000"/>
              </a:lnSpc>
              <a:spcBef>
                <a:spcPts val="0"/>
              </a:spcBef>
            </a:pPr>
            <a:endParaRPr lang="en-US" sz="1400" dirty="0">
              <a:solidFill>
                <a:srgbClr val="161616"/>
              </a:solidFill>
              <a:latin typeface="inherit"/>
            </a:endParaRPr>
          </a:p>
          <a:p>
            <a:pPr>
              <a:lnSpc>
                <a:spcPct val="100000"/>
              </a:lnSpc>
              <a:spcBef>
                <a:spcPts val="0"/>
              </a:spcBef>
            </a:pPr>
            <a:r>
              <a:rPr lang="en-US" sz="1400" dirty="0">
                <a:solidFill>
                  <a:srgbClr val="161616"/>
                </a:solidFill>
                <a:latin typeface="inherit"/>
              </a:rPr>
              <a:t>b) Customer sentiment with respect to reason.</a:t>
            </a:r>
          </a:p>
          <a:p>
            <a:endParaRPr lang="en-US" sz="2000" dirty="0">
              <a:solidFill>
                <a:srgbClr val="161616"/>
              </a:solidFill>
              <a:latin typeface="inherit"/>
            </a:endParaRPr>
          </a:p>
          <a:p>
            <a:endParaRPr lang="en-IN" dirty="0"/>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graphicFrame>
        <p:nvGraphicFramePr>
          <p:cNvPr id="6" name="Chart 5">
            <a:extLst>
              <a:ext uri="{FF2B5EF4-FFF2-40B4-BE49-F238E27FC236}">
                <a16:creationId xmlns:a16="http://schemas.microsoft.com/office/drawing/2014/main" id="{2B910A38-E702-5E26-A251-1A1B70902235}"/>
              </a:ext>
            </a:extLst>
          </p:cNvPr>
          <p:cNvGraphicFramePr>
            <a:graphicFrameLocks/>
          </p:cNvGraphicFramePr>
          <p:nvPr>
            <p:extLst>
              <p:ext uri="{D42A27DB-BD31-4B8C-83A1-F6EECF244321}">
                <p14:modId xmlns:p14="http://schemas.microsoft.com/office/powerpoint/2010/main" val="1353308639"/>
              </p:ext>
            </p:extLst>
          </p:nvPr>
        </p:nvGraphicFramePr>
        <p:xfrm>
          <a:off x="7619577" y="2457025"/>
          <a:ext cx="3856566"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Table 7">
            <a:extLst>
              <a:ext uri="{FF2B5EF4-FFF2-40B4-BE49-F238E27FC236}">
                <a16:creationId xmlns:a16="http://schemas.microsoft.com/office/drawing/2014/main" id="{67FCD5FD-BD6C-6210-09AA-BC5254D25A9B}"/>
              </a:ext>
            </a:extLst>
          </p:cNvPr>
          <p:cNvGraphicFramePr>
            <a:graphicFrameLocks noGrp="1"/>
          </p:cNvGraphicFramePr>
          <p:nvPr>
            <p:extLst>
              <p:ext uri="{D42A27DB-BD31-4B8C-83A1-F6EECF244321}">
                <p14:modId xmlns:p14="http://schemas.microsoft.com/office/powerpoint/2010/main" val="4105700712"/>
              </p:ext>
            </p:extLst>
          </p:nvPr>
        </p:nvGraphicFramePr>
        <p:xfrm>
          <a:off x="2674620" y="2843745"/>
          <a:ext cx="2617470" cy="1062141"/>
        </p:xfrm>
        <a:graphic>
          <a:graphicData uri="http://schemas.openxmlformats.org/drawingml/2006/table">
            <a:tbl>
              <a:tblPr>
                <a:tableStyleId>{5C22544A-7EE6-4342-B048-85BDC9FD1C3A}</a:tableStyleId>
              </a:tblPr>
              <a:tblGrid>
                <a:gridCol w="835624">
                  <a:extLst>
                    <a:ext uri="{9D8B030D-6E8A-4147-A177-3AD203B41FA5}">
                      <a16:colId xmlns:a16="http://schemas.microsoft.com/office/drawing/2014/main" val="3259437656"/>
                    </a:ext>
                  </a:extLst>
                </a:gridCol>
                <a:gridCol w="872490">
                  <a:extLst>
                    <a:ext uri="{9D8B030D-6E8A-4147-A177-3AD203B41FA5}">
                      <a16:colId xmlns:a16="http://schemas.microsoft.com/office/drawing/2014/main" val="782100067"/>
                    </a:ext>
                  </a:extLst>
                </a:gridCol>
                <a:gridCol w="909356">
                  <a:extLst>
                    <a:ext uri="{9D8B030D-6E8A-4147-A177-3AD203B41FA5}">
                      <a16:colId xmlns:a16="http://schemas.microsoft.com/office/drawing/2014/main" val="683121494"/>
                    </a:ext>
                  </a:extLst>
                </a:gridCol>
              </a:tblGrid>
              <a:tr h="212993">
                <a:tc>
                  <a:txBody>
                    <a:bodyPr/>
                    <a:lstStyle/>
                    <a:p>
                      <a:pPr algn="l" fontAlgn="b"/>
                      <a:r>
                        <a:rPr lang="en-IN" sz="1100" b="1" u="none" strike="noStrike">
                          <a:effectLst/>
                        </a:rPr>
                        <a:t>Sentiment</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IN" sz="1100" b="1" u="none" strike="noStrike">
                          <a:effectLst/>
                        </a:rPr>
                        <a:t># of Customer</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IN" sz="1100" b="1" u="none" strike="noStrike" dirty="0">
                          <a:effectLst/>
                        </a:rPr>
                        <a:t>% of Customer</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10291002"/>
                  </a:ext>
                </a:extLst>
              </a:tr>
              <a:tr h="212287">
                <a:tc>
                  <a:txBody>
                    <a:bodyPr/>
                    <a:lstStyle/>
                    <a:p>
                      <a:pPr algn="l" fontAlgn="b"/>
                      <a:r>
                        <a:rPr lang="en-IN" sz="1100" u="none" strike="noStrike" dirty="0">
                          <a:effectLst/>
                        </a:rPr>
                        <a:t>Negative</a:t>
                      </a:r>
                      <a:endParaRPr lang="en-IN"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17089</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52%</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28153662"/>
                  </a:ext>
                </a:extLst>
              </a:tr>
              <a:tr h="212287">
                <a:tc>
                  <a:txBody>
                    <a:bodyPr/>
                    <a:lstStyle/>
                    <a:p>
                      <a:pPr algn="l" fontAlgn="b"/>
                      <a:r>
                        <a:rPr lang="en-IN" sz="1100" u="none" strike="noStrike">
                          <a:effectLst/>
                        </a:rPr>
                        <a:t>Neutral</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8754</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27%</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97309186"/>
                  </a:ext>
                </a:extLst>
              </a:tr>
              <a:tr h="212287">
                <a:tc>
                  <a:txBody>
                    <a:bodyPr/>
                    <a:lstStyle/>
                    <a:p>
                      <a:pPr algn="l" fontAlgn="b"/>
                      <a:r>
                        <a:rPr lang="en-IN" sz="1100" u="none" strike="noStrike">
                          <a:effectLst/>
                        </a:rPr>
                        <a:t>Positive</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7098</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22%</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53927736"/>
                  </a:ext>
                </a:extLst>
              </a:tr>
              <a:tr h="212287">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32941</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100%</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14557722"/>
                  </a:ext>
                </a:extLst>
              </a:tr>
            </a:tbl>
          </a:graphicData>
        </a:graphic>
      </p:graphicFrame>
      <p:graphicFrame>
        <p:nvGraphicFramePr>
          <p:cNvPr id="9" name="Table 8">
            <a:extLst>
              <a:ext uri="{FF2B5EF4-FFF2-40B4-BE49-F238E27FC236}">
                <a16:creationId xmlns:a16="http://schemas.microsoft.com/office/drawing/2014/main" id="{0A28967E-5DE1-0EBD-8843-7157F0A03226}"/>
              </a:ext>
            </a:extLst>
          </p:cNvPr>
          <p:cNvGraphicFramePr>
            <a:graphicFrameLocks noGrp="1"/>
          </p:cNvGraphicFramePr>
          <p:nvPr>
            <p:extLst>
              <p:ext uri="{D42A27DB-BD31-4B8C-83A1-F6EECF244321}">
                <p14:modId xmlns:p14="http://schemas.microsoft.com/office/powerpoint/2010/main" val="2654320693"/>
              </p:ext>
            </p:extLst>
          </p:nvPr>
        </p:nvGraphicFramePr>
        <p:xfrm>
          <a:off x="1459442" y="4481410"/>
          <a:ext cx="5500370" cy="1062140"/>
        </p:xfrm>
        <a:graphic>
          <a:graphicData uri="http://schemas.openxmlformats.org/drawingml/2006/table">
            <a:tbl>
              <a:tblPr>
                <a:tableStyleId>{5C22544A-7EE6-4342-B048-85BDC9FD1C3A}</a:tableStyleId>
              </a:tblPr>
              <a:tblGrid>
                <a:gridCol w="1730765">
                  <a:extLst>
                    <a:ext uri="{9D8B030D-6E8A-4147-A177-3AD203B41FA5}">
                      <a16:colId xmlns:a16="http://schemas.microsoft.com/office/drawing/2014/main" val="2834499430"/>
                    </a:ext>
                  </a:extLst>
                </a:gridCol>
                <a:gridCol w="1190766">
                  <a:extLst>
                    <a:ext uri="{9D8B030D-6E8A-4147-A177-3AD203B41FA5}">
                      <a16:colId xmlns:a16="http://schemas.microsoft.com/office/drawing/2014/main" val="2901218969"/>
                    </a:ext>
                  </a:extLst>
                </a:gridCol>
                <a:gridCol w="706152">
                  <a:extLst>
                    <a:ext uri="{9D8B030D-6E8A-4147-A177-3AD203B41FA5}">
                      <a16:colId xmlns:a16="http://schemas.microsoft.com/office/drawing/2014/main" val="1374824567"/>
                    </a:ext>
                  </a:extLst>
                </a:gridCol>
                <a:gridCol w="1052305">
                  <a:extLst>
                    <a:ext uri="{9D8B030D-6E8A-4147-A177-3AD203B41FA5}">
                      <a16:colId xmlns:a16="http://schemas.microsoft.com/office/drawing/2014/main" val="2138570704"/>
                    </a:ext>
                  </a:extLst>
                </a:gridCol>
                <a:gridCol w="820382">
                  <a:extLst>
                    <a:ext uri="{9D8B030D-6E8A-4147-A177-3AD203B41FA5}">
                      <a16:colId xmlns:a16="http://schemas.microsoft.com/office/drawing/2014/main" val="4199415846"/>
                    </a:ext>
                  </a:extLst>
                </a:gridCol>
              </a:tblGrid>
              <a:tr h="212428">
                <a:tc>
                  <a:txBody>
                    <a:bodyPr/>
                    <a:lstStyle/>
                    <a:p>
                      <a:pPr algn="l" fontAlgn="b"/>
                      <a:r>
                        <a:rPr lang="en-IN" sz="1100" b="1" u="none" strike="noStrike" dirty="0">
                          <a:effectLst/>
                        </a:rPr>
                        <a:t>Sentiment</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IN" sz="1100" b="1" u="none" strike="noStrike" dirty="0">
                          <a:effectLst/>
                        </a:rPr>
                        <a:t>Billing Question</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IN" sz="1100" b="1" u="none" strike="noStrike" dirty="0">
                          <a:effectLst/>
                        </a:rPr>
                        <a:t>Payments</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IN" sz="1100" b="1" u="none" strike="noStrike" dirty="0">
                          <a:effectLst/>
                        </a:rPr>
                        <a:t>Service Outage</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IN" sz="1100" b="1" u="none" strike="noStrike" dirty="0">
                          <a:effectLst/>
                        </a:rPr>
                        <a:t>Grand Total</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77570679"/>
                  </a:ext>
                </a:extLst>
              </a:tr>
              <a:tr h="212428">
                <a:tc>
                  <a:txBody>
                    <a:bodyPr/>
                    <a:lstStyle/>
                    <a:p>
                      <a:pPr algn="l" fontAlgn="b"/>
                      <a:r>
                        <a:rPr lang="en-IN" sz="1100" u="none" strike="noStrike">
                          <a:effectLst/>
                        </a:rPr>
                        <a:t>Negative</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12168</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2490</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2431</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17089</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076094298"/>
                  </a:ext>
                </a:extLst>
              </a:tr>
              <a:tr h="212428">
                <a:tc>
                  <a:txBody>
                    <a:bodyPr/>
                    <a:lstStyle/>
                    <a:p>
                      <a:pPr algn="l" fontAlgn="b"/>
                      <a:r>
                        <a:rPr lang="en-IN" sz="1100" u="none" strike="noStrike">
                          <a:effectLst/>
                        </a:rPr>
                        <a:t>Neutral</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6232</a:t>
                      </a:r>
                      <a:endParaRPr lang="en-IN"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1238</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1284</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8754</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74686002"/>
                  </a:ext>
                </a:extLst>
              </a:tr>
              <a:tr h="212428">
                <a:tc>
                  <a:txBody>
                    <a:bodyPr/>
                    <a:lstStyle/>
                    <a:p>
                      <a:pPr algn="l" fontAlgn="b"/>
                      <a:r>
                        <a:rPr lang="en-IN" sz="1100" u="none" strike="noStrike">
                          <a:effectLst/>
                        </a:rPr>
                        <a:t>Positive</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5062</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1021</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1015</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7098</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30009216"/>
                  </a:ext>
                </a:extLst>
              </a:tr>
              <a:tr h="212428">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23462</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4749</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4730</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32941</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1577154"/>
                  </a:ext>
                </a:extLst>
              </a:tr>
            </a:tbl>
          </a:graphicData>
        </a:graphic>
      </p:graphicFrame>
    </p:spTree>
    <p:extLst>
      <p:ext uri="{BB962C8B-B14F-4D97-AF65-F5344CB8AC3E}">
        <p14:creationId xmlns:p14="http://schemas.microsoft.com/office/powerpoint/2010/main" val="1516356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6846570" cy="3760891"/>
          </a:xfrm>
        </p:spPr>
        <p:txBody>
          <a:bodyPr/>
          <a:lstStyle/>
          <a:p>
            <a:r>
              <a:rPr lang="en-US" sz="2000" b="1" dirty="0">
                <a:solidFill>
                  <a:srgbClr val="161616"/>
                </a:solidFill>
                <a:latin typeface="inherit"/>
              </a:rPr>
              <a:t>2. Root cause Analysis</a:t>
            </a:r>
          </a:p>
          <a:p>
            <a:endParaRPr lang="en-IN" dirty="0"/>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graphicFrame>
        <p:nvGraphicFramePr>
          <p:cNvPr id="2" name="Chart 1">
            <a:extLst>
              <a:ext uri="{FF2B5EF4-FFF2-40B4-BE49-F238E27FC236}">
                <a16:creationId xmlns:a16="http://schemas.microsoft.com/office/drawing/2014/main" id="{819ECB40-E32F-823B-8816-87D2A194304E}"/>
              </a:ext>
            </a:extLst>
          </p:cNvPr>
          <p:cNvGraphicFramePr>
            <a:graphicFrameLocks/>
          </p:cNvGraphicFramePr>
          <p:nvPr>
            <p:extLst>
              <p:ext uri="{D42A27DB-BD31-4B8C-83A1-F6EECF244321}">
                <p14:modId xmlns:p14="http://schemas.microsoft.com/office/powerpoint/2010/main" val="1780746944"/>
              </p:ext>
            </p:extLst>
          </p:nvPr>
        </p:nvGraphicFramePr>
        <p:xfrm>
          <a:off x="1097280" y="2530899"/>
          <a:ext cx="10172403" cy="351364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962471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298430" cy="3760891"/>
          </a:xfrm>
        </p:spPr>
        <p:txBody>
          <a:bodyPr/>
          <a:lstStyle/>
          <a:p>
            <a:pPr>
              <a:lnSpc>
                <a:spcPct val="100000"/>
              </a:lnSpc>
              <a:spcBef>
                <a:spcPts val="0"/>
              </a:spcBef>
              <a:spcAft>
                <a:spcPts val="0"/>
              </a:spcAft>
            </a:pPr>
            <a:r>
              <a:rPr lang="en-US" sz="2000" b="1" dirty="0">
                <a:solidFill>
                  <a:srgbClr val="161616"/>
                </a:solidFill>
                <a:latin typeface="inherit"/>
              </a:rPr>
              <a:t>3. Service Response Time Analysis</a:t>
            </a:r>
          </a:p>
          <a:p>
            <a:pPr>
              <a:lnSpc>
                <a:spcPct val="100000"/>
              </a:lnSpc>
              <a:spcBef>
                <a:spcPts val="0"/>
              </a:spcBef>
              <a:spcAft>
                <a:spcPts val="0"/>
              </a:spcAft>
            </a:pPr>
            <a:r>
              <a:rPr lang="en-US" sz="1400" b="1" dirty="0">
                <a:solidFill>
                  <a:srgbClr val="161616"/>
                </a:solidFill>
                <a:latin typeface="inherit"/>
              </a:rPr>
              <a:t>TAT Range:</a:t>
            </a:r>
            <a:r>
              <a:rPr lang="en-US" sz="1400" dirty="0">
                <a:solidFill>
                  <a:srgbClr val="161616"/>
                </a:solidFill>
                <a:latin typeface="inherit"/>
              </a:rPr>
              <a:t> &lt;= 25 is In Range, Between 25 to 36 is High &amp; above 35 is Very High</a:t>
            </a:r>
          </a:p>
          <a:p>
            <a:pPr>
              <a:lnSpc>
                <a:spcPct val="100000"/>
              </a:lnSpc>
              <a:spcBef>
                <a:spcPts val="0"/>
              </a:spcBef>
              <a:spcAft>
                <a:spcPts val="0"/>
              </a:spcAft>
            </a:pPr>
            <a:endParaRPr lang="en-US" sz="1400" b="1" dirty="0">
              <a:solidFill>
                <a:srgbClr val="161616"/>
              </a:solidFill>
              <a:latin typeface="inherit"/>
            </a:endParaRPr>
          </a:p>
          <a:p>
            <a:pPr>
              <a:lnSpc>
                <a:spcPct val="100000"/>
              </a:lnSpc>
              <a:spcBef>
                <a:spcPts val="0"/>
              </a:spcBef>
              <a:spcAft>
                <a:spcPts val="0"/>
              </a:spcAft>
            </a:pPr>
            <a:endParaRPr lang="en-US" sz="1400" b="1" dirty="0">
              <a:solidFill>
                <a:srgbClr val="161616"/>
              </a:solidFill>
              <a:latin typeface="inherit"/>
            </a:endParaRPr>
          </a:p>
          <a:p>
            <a:pPr>
              <a:lnSpc>
                <a:spcPct val="100000"/>
              </a:lnSpc>
              <a:spcBef>
                <a:spcPts val="0"/>
              </a:spcBef>
              <a:spcAft>
                <a:spcPts val="0"/>
              </a:spcAft>
            </a:pPr>
            <a:endParaRPr lang="en-US" sz="1400" b="1" dirty="0">
              <a:solidFill>
                <a:srgbClr val="161616"/>
              </a:solidFill>
              <a:latin typeface="inherit"/>
            </a:endParaRPr>
          </a:p>
          <a:p>
            <a:pPr>
              <a:lnSpc>
                <a:spcPct val="100000"/>
              </a:lnSpc>
              <a:spcBef>
                <a:spcPts val="0"/>
              </a:spcBef>
              <a:spcAft>
                <a:spcPts val="0"/>
              </a:spcAft>
            </a:pPr>
            <a:endParaRPr lang="en-US" sz="1400" b="1" dirty="0">
              <a:solidFill>
                <a:srgbClr val="161616"/>
              </a:solidFill>
              <a:latin typeface="inherit"/>
            </a:endParaRPr>
          </a:p>
          <a:p>
            <a:pPr>
              <a:lnSpc>
                <a:spcPct val="100000"/>
              </a:lnSpc>
              <a:spcBef>
                <a:spcPts val="0"/>
              </a:spcBef>
            </a:pPr>
            <a:endParaRPr lang="en-IN" sz="1400" b="1" dirty="0">
              <a:solidFill>
                <a:srgbClr val="161616"/>
              </a:solidFill>
              <a:latin typeface="inherit"/>
            </a:endParaRPr>
          </a:p>
          <a:p>
            <a:pPr>
              <a:lnSpc>
                <a:spcPct val="100000"/>
              </a:lnSpc>
              <a:spcBef>
                <a:spcPts val="0"/>
              </a:spcBef>
            </a:pPr>
            <a:endParaRPr lang="en-IN" sz="1400" dirty="0">
              <a:solidFill>
                <a:srgbClr val="161616"/>
              </a:solidFill>
              <a:latin typeface="inherit"/>
            </a:endParaRPr>
          </a:p>
          <a:p>
            <a:pPr>
              <a:lnSpc>
                <a:spcPct val="100000"/>
              </a:lnSpc>
              <a:spcBef>
                <a:spcPts val="0"/>
              </a:spcBef>
            </a:pPr>
            <a:r>
              <a:rPr lang="en-IN" sz="1400" b="1" dirty="0">
                <a:solidFill>
                  <a:srgbClr val="161616"/>
                </a:solidFill>
                <a:latin typeface="inherit"/>
              </a:rPr>
              <a:t>a. Call </a:t>
            </a:r>
            <a:r>
              <a:rPr lang="en-IN" sz="1400" b="1" dirty="0" err="1">
                <a:solidFill>
                  <a:srgbClr val="161616"/>
                </a:solidFill>
                <a:latin typeface="inherit"/>
              </a:rPr>
              <a:t>Center</a:t>
            </a:r>
            <a:r>
              <a:rPr lang="en-IN" sz="1400" b="1" dirty="0">
                <a:solidFill>
                  <a:srgbClr val="161616"/>
                </a:solidFill>
                <a:latin typeface="inherit"/>
              </a:rPr>
              <a:t> wise call flow report:</a:t>
            </a:r>
          </a:p>
          <a:p>
            <a:pPr>
              <a:lnSpc>
                <a:spcPct val="100000"/>
              </a:lnSpc>
              <a:spcBef>
                <a:spcPts val="0"/>
              </a:spcBef>
            </a:pPr>
            <a:endParaRPr lang="en-IN" sz="1400" dirty="0">
              <a:solidFill>
                <a:srgbClr val="161616"/>
              </a:solidFill>
              <a:latin typeface="inherit"/>
            </a:endParaRPr>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graphicFrame>
        <p:nvGraphicFramePr>
          <p:cNvPr id="2" name="Table 1">
            <a:extLst>
              <a:ext uri="{FF2B5EF4-FFF2-40B4-BE49-F238E27FC236}">
                <a16:creationId xmlns:a16="http://schemas.microsoft.com/office/drawing/2014/main" id="{ED482ED1-9E82-2A37-A136-2A2890CAFB63}"/>
              </a:ext>
            </a:extLst>
          </p:cNvPr>
          <p:cNvGraphicFramePr>
            <a:graphicFrameLocks noGrp="1"/>
          </p:cNvGraphicFramePr>
          <p:nvPr>
            <p:extLst>
              <p:ext uri="{D42A27DB-BD31-4B8C-83A1-F6EECF244321}">
                <p14:modId xmlns:p14="http://schemas.microsoft.com/office/powerpoint/2010/main" val="1169915651"/>
              </p:ext>
            </p:extLst>
          </p:nvPr>
        </p:nvGraphicFramePr>
        <p:xfrm>
          <a:off x="1212851" y="2886799"/>
          <a:ext cx="1981200" cy="762000"/>
        </p:xfrm>
        <a:graphic>
          <a:graphicData uri="http://schemas.openxmlformats.org/drawingml/2006/table">
            <a:tbl>
              <a:tblPr>
                <a:tableStyleId>{5C22544A-7EE6-4342-B048-85BDC9FD1C3A}</a:tableStyleId>
              </a:tblPr>
              <a:tblGrid>
                <a:gridCol w="1193800">
                  <a:extLst>
                    <a:ext uri="{9D8B030D-6E8A-4147-A177-3AD203B41FA5}">
                      <a16:colId xmlns:a16="http://schemas.microsoft.com/office/drawing/2014/main" val="2977376607"/>
                    </a:ext>
                  </a:extLst>
                </a:gridCol>
                <a:gridCol w="787400">
                  <a:extLst>
                    <a:ext uri="{9D8B030D-6E8A-4147-A177-3AD203B41FA5}">
                      <a16:colId xmlns:a16="http://schemas.microsoft.com/office/drawing/2014/main" val="4000336777"/>
                    </a:ext>
                  </a:extLst>
                </a:gridCol>
              </a:tblGrid>
              <a:tr h="190500">
                <a:tc>
                  <a:txBody>
                    <a:bodyPr/>
                    <a:lstStyle/>
                    <a:p>
                      <a:pPr algn="l" fontAlgn="b"/>
                      <a:r>
                        <a:rPr lang="en-IN" sz="1100" b="1" u="none" strike="noStrike" dirty="0">
                          <a:effectLst/>
                        </a:rPr>
                        <a:t>Parameter</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IN" sz="1100" b="1" u="none" strike="noStrike" dirty="0">
                          <a:effectLst/>
                        </a:rPr>
                        <a:t>Value</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919663"/>
                  </a:ext>
                </a:extLst>
              </a:tr>
              <a:tr h="190500">
                <a:tc>
                  <a:txBody>
                    <a:bodyPr/>
                    <a:lstStyle/>
                    <a:p>
                      <a:pPr algn="l" fontAlgn="b"/>
                      <a:r>
                        <a:rPr lang="en-IN" sz="1100" u="none" strike="noStrike">
                          <a:effectLst/>
                        </a:rPr>
                        <a:t># of Calls</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32941</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807996360"/>
                  </a:ext>
                </a:extLst>
              </a:tr>
              <a:tr h="190500">
                <a:tc>
                  <a:txBody>
                    <a:bodyPr/>
                    <a:lstStyle/>
                    <a:p>
                      <a:pPr algn="l" fontAlgn="b"/>
                      <a:r>
                        <a:rPr lang="en-IN" sz="1100" u="none" strike="noStrike">
                          <a:effectLst/>
                        </a:rPr>
                        <a:t>Total Call Duration</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824222</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45059489"/>
                  </a:ext>
                </a:extLst>
              </a:tr>
              <a:tr h="190500">
                <a:tc>
                  <a:txBody>
                    <a:bodyPr/>
                    <a:lstStyle/>
                    <a:p>
                      <a:pPr algn="l" fontAlgn="b"/>
                      <a:r>
                        <a:rPr lang="en-IN" sz="1100" u="none" strike="noStrike">
                          <a:effectLst/>
                        </a:rPr>
                        <a:t>Average Call time</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25.02</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35263279"/>
                  </a:ext>
                </a:extLst>
              </a:tr>
            </a:tbl>
          </a:graphicData>
        </a:graphic>
      </p:graphicFrame>
      <p:graphicFrame>
        <p:nvGraphicFramePr>
          <p:cNvPr id="6" name="Table 5">
            <a:extLst>
              <a:ext uri="{FF2B5EF4-FFF2-40B4-BE49-F238E27FC236}">
                <a16:creationId xmlns:a16="http://schemas.microsoft.com/office/drawing/2014/main" id="{8DE5F814-4B10-9410-D929-84C4388B9EE0}"/>
              </a:ext>
            </a:extLst>
          </p:cNvPr>
          <p:cNvGraphicFramePr>
            <a:graphicFrameLocks noGrp="1"/>
          </p:cNvGraphicFramePr>
          <p:nvPr>
            <p:extLst>
              <p:ext uri="{D42A27DB-BD31-4B8C-83A1-F6EECF244321}">
                <p14:modId xmlns:p14="http://schemas.microsoft.com/office/powerpoint/2010/main" val="1525542876"/>
              </p:ext>
            </p:extLst>
          </p:nvPr>
        </p:nvGraphicFramePr>
        <p:xfrm>
          <a:off x="4425315" y="2838781"/>
          <a:ext cx="1536700" cy="952500"/>
        </p:xfrm>
        <a:graphic>
          <a:graphicData uri="http://schemas.openxmlformats.org/drawingml/2006/table">
            <a:tbl>
              <a:tblPr>
                <a:tableStyleId>{5C22544A-7EE6-4342-B048-85BDC9FD1C3A}</a:tableStyleId>
              </a:tblPr>
              <a:tblGrid>
                <a:gridCol w="750924">
                  <a:extLst>
                    <a:ext uri="{9D8B030D-6E8A-4147-A177-3AD203B41FA5}">
                      <a16:colId xmlns:a16="http://schemas.microsoft.com/office/drawing/2014/main" val="2116674966"/>
                    </a:ext>
                  </a:extLst>
                </a:gridCol>
                <a:gridCol w="785776">
                  <a:extLst>
                    <a:ext uri="{9D8B030D-6E8A-4147-A177-3AD203B41FA5}">
                      <a16:colId xmlns:a16="http://schemas.microsoft.com/office/drawing/2014/main" val="2891578281"/>
                    </a:ext>
                  </a:extLst>
                </a:gridCol>
              </a:tblGrid>
              <a:tr h="190500">
                <a:tc>
                  <a:txBody>
                    <a:bodyPr/>
                    <a:lstStyle/>
                    <a:p>
                      <a:pPr algn="l" fontAlgn="b"/>
                      <a:r>
                        <a:rPr lang="en-IN" sz="1100" b="1" i="0" u="none" strike="noStrike">
                          <a:solidFill>
                            <a:srgbClr val="000000"/>
                          </a:solidFill>
                          <a:effectLst/>
                          <a:latin typeface="Calibri" panose="020F0502020204030204" pitchFamily="34" charset="0"/>
                        </a:rPr>
                        <a:t>TAT</a:t>
                      </a:r>
                    </a:p>
                  </a:txBody>
                  <a:tcPr marL="9525" marR="9525" marT="9525" marB="0" anchor="b"/>
                </a:tc>
                <a:tc>
                  <a:txBody>
                    <a:bodyPr/>
                    <a:lstStyle/>
                    <a:p>
                      <a:pPr algn="ctr" fontAlgn="b"/>
                      <a:r>
                        <a:rPr lang="en-IN" sz="1100" b="1" i="0" u="none" strike="noStrike" dirty="0">
                          <a:solidFill>
                            <a:srgbClr val="000000"/>
                          </a:solidFill>
                          <a:effectLst/>
                          <a:latin typeface="Calibri" panose="020F0502020204030204" pitchFamily="34" charset="0"/>
                        </a:rPr>
                        <a:t># of Inquiry</a:t>
                      </a:r>
                    </a:p>
                  </a:txBody>
                  <a:tcPr marL="9525" marR="9525" marT="9525" marB="0" anchor="b"/>
                </a:tc>
                <a:extLst>
                  <a:ext uri="{0D108BD9-81ED-4DB2-BD59-A6C34878D82A}">
                    <a16:rowId xmlns:a16="http://schemas.microsoft.com/office/drawing/2014/main" val="2700435102"/>
                  </a:ext>
                </a:extLst>
              </a:tr>
              <a:tr h="190500">
                <a:tc>
                  <a:txBody>
                    <a:bodyPr/>
                    <a:lstStyle/>
                    <a:p>
                      <a:pPr algn="l" fontAlgn="b"/>
                      <a:r>
                        <a:rPr lang="en-IN" sz="1100" u="none" strike="noStrike" dirty="0">
                          <a:effectLst/>
                        </a:rPr>
                        <a:t>Very High</a:t>
                      </a:r>
                      <a:endParaRPr lang="en-IN"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24%</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28339638"/>
                  </a:ext>
                </a:extLst>
              </a:tr>
              <a:tr h="190500">
                <a:tc>
                  <a:txBody>
                    <a:bodyPr/>
                    <a:lstStyle/>
                    <a:p>
                      <a:pPr algn="l" fontAlgn="b"/>
                      <a:r>
                        <a:rPr lang="en-IN" sz="1100" u="none" strike="noStrike">
                          <a:effectLst/>
                        </a:rPr>
                        <a:t>High</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25%</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09087430"/>
                  </a:ext>
                </a:extLst>
              </a:tr>
              <a:tr h="190500">
                <a:tc>
                  <a:txBody>
                    <a:bodyPr/>
                    <a:lstStyle/>
                    <a:p>
                      <a:pPr algn="l" fontAlgn="b"/>
                      <a:r>
                        <a:rPr lang="en-IN" sz="1100" u="none" strike="noStrike">
                          <a:effectLst/>
                        </a:rPr>
                        <a:t>In Range</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51%</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81809524"/>
                  </a:ext>
                </a:extLst>
              </a:tr>
              <a:tr h="190500">
                <a:tc>
                  <a:txBody>
                    <a:bodyPr/>
                    <a:lstStyle/>
                    <a:p>
                      <a:pPr algn="l" fontAlgn="b"/>
                      <a:r>
                        <a:rPr lang="en-IN" sz="1100" u="none" strike="noStrike" dirty="0">
                          <a:effectLst/>
                        </a:rPr>
                        <a:t>Grand Total</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32941</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58441788"/>
                  </a:ext>
                </a:extLst>
              </a:tr>
            </a:tbl>
          </a:graphicData>
        </a:graphic>
      </p:graphicFrame>
      <p:graphicFrame>
        <p:nvGraphicFramePr>
          <p:cNvPr id="7" name="Table 6">
            <a:extLst>
              <a:ext uri="{FF2B5EF4-FFF2-40B4-BE49-F238E27FC236}">
                <a16:creationId xmlns:a16="http://schemas.microsoft.com/office/drawing/2014/main" id="{57CCA3F6-CE18-BA4B-9DBF-EDB6AF33DCEC}"/>
              </a:ext>
            </a:extLst>
          </p:cNvPr>
          <p:cNvGraphicFramePr>
            <a:graphicFrameLocks noGrp="1"/>
          </p:cNvGraphicFramePr>
          <p:nvPr>
            <p:extLst>
              <p:ext uri="{D42A27DB-BD31-4B8C-83A1-F6EECF244321}">
                <p14:modId xmlns:p14="http://schemas.microsoft.com/office/powerpoint/2010/main" val="3312900919"/>
              </p:ext>
            </p:extLst>
          </p:nvPr>
        </p:nvGraphicFramePr>
        <p:xfrm>
          <a:off x="1212851" y="4466445"/>
          <a:ext cx="4114799" cy="1143000"/>
        </p:xfrm>
        <a:graphic>
          <a:graphicData uri="http://schemas.openxmlformats.org/drawingml/2006/table">
            <a:tbl>
              <a:tblPr>
                <a:tableStyleId>{5C22544A-7EE6-4342-B048-85BDC9FD1C3A}</a:tableStyleId>
              </a:tblPr>
              <a:tblGrid>
                <a:gridCol w="1094530">
                  <a:extLst>
                    <a:ext uri="{9D8B030D-6E8A-4147-A177-3AD203B41FA5}">
                      <a16:colId xmlns:a16="http://schemas.microsoft.com/office/drawing/2014/main" val="717866656"/>
                    </a:ext>
                  </a:extLst>
                </a:gridCol>
                <a:gridCol w="977146">
                  <a:extLst>
                    <a:ext uri="{9D8B030D-6E8A-4147-A177-3AD203B41FA5}">
                      <a16:colId xmlns:a16="http://schemas.microsoft.com/office/drawing/2014/main" val="3457607962"/>
                    </a:ext>
                  </a:extLst>
                </a:gridCol>
                <a:gridCol w="926385">
                  <a:extLst>
                    <a:ext uri="{9D8B030D-6E8A-4147-A177-3AD203B41FA5}">
                      <a16:colId xmlns:a16="http://schemas.microsoft.com/office/drawing/2014/main" val="3672453252"/>
                    </a:ext>
                  </a:extLst>
                </a:gridCol>
                <a:gridCol w="1116738">
                  <a:extLst>
                    <a:ext uri="{9D8B030D-6E8A-4147-A177-3AD203B41FA5}">
                      <a16:colId xmlns:a16="http://schemas.microsoft.com/office/drawing/2014/main" val="1999780454"/>
                    </a:ext>
                  </a:extLst>
                </a:gridCol>
              </a:tblGrid>
              <a:tr h="190500">
                <a:tc>
                  <a:txBody>
                    <a:bodyPr/>
                    <a:lstStyle/>
                    <a:p>
                      <a:pPr algn="ctr" fontAlgn="b"/>
                      <a:r>
                        <a:rPr lang="en-IN" sz="1100" b="1" u="none" strike="noStrike" dirty="0">
                          <a:effectLst/>
                        </a:rPr>
                        <a:t>Call </a:t>
                      </a:r>
                      <a:r>
                        <a:rPr lang="en-IN" sz="1100" b="1" u="none" strike="noStrike" dirty="0" err="1">
                          <a:effectLst/>
                        </a:rPr>
                        <a:t>Center</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b="1" u="none" strike="noStrike" dirty="0">
                          <a:effectLst/>
                        </a:rPr>
                        <a:t># of Query</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b="1" u="none" strike="noStrike" dirty="0">
                          <a:effectLst/>
                        </a:rPr>
                        <a:t>Total Call time</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b="1" u="none" strike="noStrike" dirty="0">
                          <a:effectLst/>
                        </a:rPr>
                        <a:t>Average Call time</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05580541"/>
                  </a:ext>
                </a:extLst>
              </a:tr>
              <a:tr h="190500">
                <a:tc>
                  <a:txBody>
                    <a:bodyPr/>
                    <a:lstStyle/>
                    <a:p>
                      <a:pPr algn="l" fontAlgn="b"/>
                      <a:r>
                        <a:rPr lang="en-IN" sz="1100" u="none" strike="noStrike">
                          <a:effectLst/>
                        </a:rPr>
                        <a:t>Baltimore/MD</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11012</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274881</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4543981"/>
                  </a:ext>
                </a:extLst>
              </a:tr>
              <a:tr h="190500">
                <a:tc>
                  <a:txBody>
                    <a:bodyPr/>
                    <a:lstStyle/>
                    <a:p>
                      <a:pPr algn="l" fontAlgn="b"/>
                      <a:r>
                        <a:rPr lang="en-IN" sz="1100" u="none" strike="noStrike" dirty="0">
                          <a:effectLst/>
                        </a:rPr>
                        <a:t>Chicago/IL</a:t>
                      </a:r>
                      <a:endParaRPr lang="en-IN"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5419</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135814</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16876333"/>
                  </a:ext>
                </a:extLst>
              </a:tr>
              <a:tr h="190500">
                <a:tc>
                  <a:txBody>
                    <a:bodyPr/>
                    <a:lstStyle/>
                    <a:p>
                      <a:pPr algn="l" fontAlgn="b"/>
                      <a:r>
                        <a:rPr lang="en-IN" sz="1100" u="none" strike="noStrike">
                          <a:effectLst/>
                        </a:rPr>
                        <a:t>Denver/CO</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2776</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69446</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71136414"/>
                  </a:ext>
                </a:extLst>
              </a:tr>
              <a:tr h="190500">
                <a:tc>
                  <a:txBody>
                    <a:bodyPr/>
                    <a:lstStyle/>
                    <a:p>
                      <a:pPr algn="l" fontAlgn="b"/>
                      <a:r>
                        <a:rPr lang="en-IN" sz="1100" u="none" strike="noStrike">
                          <a:effectLst/>
                        </a:rPr>
                        <a:t>Los Angeles/CA</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13734</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344081</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25</a:t>
                      </a:r>
                      <a:endParaRPr lang="en-IN"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48322042"/>
                  </a:ext>
                </a:extLst>
              </a:tr>
              <a:tr h="190500">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32941</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824222</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25</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69984966"/>
                  </a:ext>
                </a:extLst>
              </a:tr>
            </a:tbl>
          </a:graphicData>
        </a:graphic>
      </p:graphicFrame>
      <p:graphicFrame>
        <p:nvGraphicFramePr>
          <p:cNvPr id="8" name="Chart 7">
            <a:extLst>
              <a:ext uri="{FF2B5EF4-FFF2-40B4-BE49-F238E27FC236}">
                <a16:creationId xmlns:a16="http://schemas.microsoft.com/office/drawing/2014/main" id="{D33CC50B-D0BC-2A8C-D353-A1178AB1F2CE}"/>
              </a:ext>
            </a:extLst>
          </p:cNvPr>
          <p:cNvGraphicFramePr>
            <a:graphicFrameLocks/>
          </p:cNvGraphicFramePr>
          <p:nvPr>
            <p:extLst>
              <p:ext uri="{D42A27DB-BD31-4B8C-83A1-F6EECF244321}">
                <p14:modId xmlns:p14="http://schemas.microsoft.com/office/powerpoint/2010/main" val="4108157417"/>
              </p:ext>
            </p:extLst>
          </p:nvPr>
        </p:nvGraphicFramePr>
        <p:xfrm>
          <a:off x="5962015" y="4085445"/>
          <a:ext cx="4565650" cy="1905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Table 8">
            <a:extLst>
              <a:ext uri="{FF2B5EF4-FFF2-40B4-BE49-F238E27FC236}">
                <a16:creationId xmlns:a16="http://schemas.microsoft.com/office/drawing/2014/main" id="{6DD4490F-2737-BF42-760C-C169C5A1D837}"/>
              </a:ext>
            </a:extLst>
          </p:cNvPr>
          <p:cNvGraphicFramePr>
            <a:graphicFrameLocks noGrp="1"/>
          </p:cNvGraphicFramePr>
          <p:nvPr>
            <p:extLst>
              <p:ext uri="{D42A27DB-BD31-4B8C-83A1-F6EECF244321}">
                <p14:modId xmlns:p14="http://schemas.microsoft.com/office/powerpoint/2010/main" val="2691302901"/>
              </p:ext>
            </p:extLst>
          </p:nvPr>
        </p:nvGraphicFramePr>
        <p:xfrm>
          <a:off x="7358062" y="2838781"/>
          <a:ext cx="2641600" cy="952500"/>
        </p:xfrm>
        <a:graphic>
          <a:graphicData uri="http://schemas.openxmlformats.org/drawingml/2006/table">
            <a:tbl>
              <a:tblPr>
                <a:tableStyleId>{5C22544A-7EE6-4342-B048-85BDC9FD1C3A}</a:tableStyleId>
              </a:tblPr>
              <a:tblGrid>
                <a:gridCol w="1130300">
                  <a:extLst>
                    <a:ext uri="{9D8B030D-6E8A-4147-A177-3AD203B41FA5}">
                      <a16:colId xmlns:a16="http://schemas.microsoft.com/office/drawing/2014/main" val="2804902039"/>
                    </a:ext>
                  </a:extLst>
                </a:gridCol>
                <a:gridCol w="736600">
                  <a:extLst>
                    <a:ext uri="{9D8B030D-6E8A-4147-A177-3AD203B41FA5}">
                      <a16:colId xmlns:a16="http://schemas.microsoft.com/office/drawing/2014/main" val="3385931696"/>
                    </a:ext>
                  </a:extLst>
                </a:gridCol>
                <a:gridCol w="774700">
                  <a:extLst>
                    <a:ext uri="{9D8B030D-6E8A-4147-A177-3AD203B41FA5}">
                      <a16:colId xmlns:a16="http://schemas.microsoft.com/office/drawing/2014/main" val="4279397416"/>
                    </a:ext>
                  </a:extLst>
                </a:gridCol>
              </a:tblGrid>
              <a:tr h="190500">
                <a:tc>
                  <a:txBody>
                    <a:bodyPr/>
                    <a:lstStyle/>
                    <a:p>
                      <a:pPr algn="l" fontAlgn="b"/>
                      <a:r>
                        <a:rPr lang="en-IN" sz="1100" b="1" u="none" strike="noStrike" dirty="0">
                          <a:effectLst/>
                        </a:rPr>
                        <a:t>Response Time</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b="1" u="none" strike="noStrike" dirty="0">
                          <a:effectLst/>
                        </a:rPr>
                        <a:t># of Inquiry</a:t>
                      </a:r>
                      <a:endParaRPr lang="en-IN"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b="1" u="none" strike="noStrike" dirty="0">
                          <a:effectLst/>
                        </a:rPr>
                        <a:t>% of Inquiry</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37615066"/>
                  </a:ext>
                </a:extLst>
              </a:tr>
              <a:tr h="190500">
                <a:tc>
                  <a:txBody>
                    <a:bodyPr/>
                    <a:lstStyle/>
                    <a:p>
                      <a:pPr algn="l" fontAlgn="b"/>
                      <a:r>
                        <a:rPr lang="en-IN" sz="1100" u="none" strike="noStrike">
                          <a:effectLst/>
                        </a:rPr>
                        <a:t>Above SLA</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4168</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13%</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50115891"/>
                  </a:ext>
                </a:extLst>
              </a:tr>
              <a:tr h="190500">
                <a:tc>
                  <a:txBody>
                    <a:bodyPr/>
                    <a:lstStyle/>
                    <a:p>
                      <a:pPr algn="l" fontAlgn="b"/>
                      <a:r>
                        <a:rPr lang="en-IN" sz="1100" u="none" strike="noStrike">
                          <a:effectLst/>
                        </a:rPr>
                        <a:t>Below SLA</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8148</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53972325"/>
                  </a:ext>
                </a:extLst>
              </a:tr>
              <a:tr h="190500">
                <a:tc>
                  <a:txBody>
                    <a:bodyPr/>
                    <a:lstStyle/>
                    <a:p>
                      <a:pPr algn="l" fontAlgn="b"/>
                      <a:r>
                        <a:rPr lang="en-IN" sz="1100" u="none" strike="noStrike">
                          <a:effectLst/>
                        </a:rPr>
                        <a:t>Within SLA</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20625</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63%</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12050316"/>
                  </a:ext>
                </a:extLst>
              </a:tr>
              <a:tr h="190500">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32941</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100%</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0329633"/>
                  </a:ext>
                </a:extLst>
              </a:tr>
            </a:tbl>
          </a:graphicData>
        </a:graphic>
      </p:graphicFrame>
    </p:spTree>
    <p:extLst>
      <p:ext uri="{BB962C8B-B14F-4D97-AF65-F5344CB8AC3E}">
        <p14:creationId xmlns:p14="http://schemas.microsoft.com/office/powerpoint/2010/main" val="15156999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241280" cy="3760891"/>
          </a:xfrm>
        </p:spPr>
        <p:txBody>
          <a:bodyPr>
            <a:normAutofit/>
          </a:bodyPr>
          <a:lstStyle/>
          <a:p>
            <a:pPr>
              <a:lnSpc>
                <a:spcPct val="100000"/>
              </a:lnSpc>
              <a:spcBef>
                <a:spcPts val="0"/>
              </a:spcBef>
              <a:spcAft>
                <a:spcPts val="0"/>
              </a:spcAft>
            </a:pPr>
            <a:r>
              <a:rPr lang="en-IN" sz="1400" b="1" dirty="0">
                <a:solidFill>
                  <a:srgbClr val="161616"/>
                </a:solidFill>
                <a:latin typeface="inherit"/>
              </a:rPr>
              <a:t>b. Call </a:t>
            </a:r>
            <a:r>
              <a:rPr lang="en-IN" sz="1400" b="1" dirty="0" err="1">
                <a:solidFill>
                  <a:srgbClr val="161616"/>
                </a:solidFill>
                <a:latin typeface="inherit"/>
              </a:rPr>
              <a:t>Center</a:t>
            </a:r>
            <a:r>
              <a:rPr lang="en-IN" sz="1400" b="1" dirty="0">
                <a:solidFill>
                  <a:srgbClr val="161616"/>
                </a:solidFill>
                <a:latin typeface="inherit"/>
              </a:rPr>
              <a:t> wise TAT report:</a:t>
            </a:r>
          </a:p>
          <a:p>
            <a:pPr>
              <a:spcAft>
                <a:spcPts val="0"/>
              </a:spcAft>
            </a:pPr>
            <a:endParaRPr lang="en-IN" sz="1400" dirty="0"/>
          </a:p>
          <a:p>
            <a:pPr>
              <a:spcAft>
                <a:spcPts val="0"/>
              </a:spcAft>
            </a:pPr>
            <a:endParaRPr lang="en-IN" sz="1400" dirty="0"/>
          </a:p>
          <a:p>
            <a:pPr>
              <a:spcAft>
                <a:spcPts val="0"/>
              </a:spcAft>
            </a:pPr>
            <a:endParaRPr lang="en-IN" sz="1400" dirty="0"/>
          </a:p>
          <a:p>
            <a:pPr>
              <a:spcAft>
                <a:spcPts val="0"/>
              </a:spcAft>
            </a:pPr>
            <a:endParaRPr lang="en-IN" sz="1400" dirty="0"/>
          </a:p>
          <a:p>
            <a:pPr>
              <a:spcAft>
                <a:spcPts val="0"/>
              </a:spcAft>
            </a:pPr>
            <a:r>
              <a:rPr lang="en-IN" sz="1400" b="1" dirty="0">
                <a:solidFill>
                  <a:srgbClr val="161616"/>
                </a:solidFill>
                <a:latin typeface="inherit"/>
              </a:rPr>
              <a:t>c. Call </a:t>
            </a:r>
            <a:r>
              <a:rPr lang="en-IN" sz="1400" b="1" dirty="0" err="1">
                <a:solidFill>
                  <a:srgbClr val="161616"/>
                </a:solidFill>
                <a:latin typeface="inherit"/>
              </a:rPr>
              <a:t>Center</a:t>
            </a:r>
            <a:r>
              <a:rPr lang="en-IN" sz="1400" b="1" dirty="0">
                <a:solidFill>
                  <a:srgbClr val="161616"/>
                </a:solidFill>
                <a:latin typeface="inherit"/>
              </a:rPr>
              <a:t> wise Response Time report:</a:t>
            </a:r>
          </a:p>
          <a:p>
            <a:pPr>
              <a:spcAft>
                <a:spcPts val="0"/>
              </a:spcAft>
            </a:pPr>
            <a:endParaRPr lang="en-IN" sz="1400" dirty="0"/>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graphicFrame>
        <p:nvGraphicFramePr>
          <p:cNvPr id="2" name="Table 1">
            <a:extLst>
              <a:ext uri="{FF2B5EF4-FFF2-40B4-BE49-F238E27FC236}">
                <a16:creationId xmlns:a16="http://schemas.microsoft.com/office/drawing/2014/main" id="{5BBC1FE3-F5AD-2257-D1A0-BEDBD2686069}"/>
              </a:ext>
            </a:extLst>
          </p:cNvPr>
          <p:cNvGraphicFramePr>
            <a:graphicFrameLocks noGrp="1"/>
          </p:cNvGraphicFramePr>
          <p:nvPr>
            <p:extLst>
              <p:ext uri="{D42A27DB-BD31-4B8C-83A1-F6EECF244321}">
                <p14:modId xmlns:p14="http://schemas.microsoft.com/office/powerpoint/2010/main" val="2449690737"/>
              </p:ext>
            </p:extLst>
          </p:nvPr>
        </p:nvGraphicFramePr>
        <p:xfrm>
          <a:off x="1353820" y="4537710"/>
          <a:ext cx="4864100" cy="1143000"/>
        </p:xfrm>
        <a:graphic>
          <a:graphicData uri="http://schemas.openxmlformats.org/drawingml/2006/table">
            <a:tbl>
              <a:tblPr>
                <a:tableStyleId>{5C22544A-7EE6-4342-B048-85BDC9FD1C3A}</a:tableStyleId>
              </a:tblPr>
              <a:tblGrid>
                <a:gridCol w="1093947">
                  <a:extLst>
                    <a:ext uri="{9D8B030D-6E8A-4147-A177-3AD203B41FA5}">
                      <a16:colId xmlns:a16="http://schemas.microsoft.com/office/drawing/2014/main" val="2341466503"/>
                    </a:ext>
                  </a:extLst>
                </a:gridCol>
                <a:gridCol w="976625">
                  <a:extLst>
                    <a:ext uri="{9D8B030D-6E8A-4147-A177-3AD203B41FA5}">
                      <a16:colId xmlns:a16="http://schemas.microsoft.com/office/drawing/2014/main" val="3597847524"/>
                    </a:ext>
                  </a:extLst>
                </a:gridCol>
                <a:gridCol w="925891">
                  <a:extLst>
                    <a:ext uri="{9D8B030D-6E8A-4147-A177-3AD203B41FA5}">
                      <a16:colId xmlns:a16="http://schemas.microsoft.com/office/drawing/2014/main" val="3639569489"/>
                    </a:ext>
                  </a:extLst>
                </a:gridCol>
                <a:gridCol w="1116143">
                  <a:extLst>
                    <a:ext uri="{9D8B030D-6E8A-4147-A177-3AD203B41FA5}">
                      <a16:colId xmlns:a16="http://schemas.microsoft.com/office/drawing/2014/main" val="22229385"/>
                    </a:ext>
                  </a:extLst>
                </a:gridCol>
                <a:gridCol w="751494">
                  <a:extLst>
                    <a:ext uri="{9D8B030D-6E8A-4147-A177-3AD203B41FA5}">
                      <a16:colId xmlns:a16="http://schemas.microsoft.com/office/drawing/2014/main" val="3563376583"/>
                    </a:ext>
                  </a:extLst>
                </a:gridCol>
              </a:tblGrid>
              <a:tr h="190500">
                <a:tc>
                  <a:txBody>
                    <a:bodyPr/>
                    <a:lstStyle/>
                    <a:p>
                      <a:pPr algn="ctr" fontAlgn="b"/>
                      <a:r>
                        <a:rPr lang="en-IN" sz="1100" u="none" strike="noStrike">
                          <a:effectLst/>
                        </a:rPr>
                        <a:t>Call Center</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u="none" strike="noStrike">
                          <a:effectLst/>
                        </a:rPr>
                        <a:t>Within SLA</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u="none" strike="noStrike">
                          <a:effectLst/>
                        </a:rPr>
                        <a:t>Below SLA</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u="none" strike="noStrike">
                          <a:effectLst/>
                        </a:rPr>
                        <a:t>Above SLA</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16769273"/>
                  </a:ext>
                </a:extLst>
              </a:tr>
              <a:tr h="190500">
                <a:tc>
                  <a:txBody>
                    <a:bodyPr/>
                    <a:lstStyle/>
                    <a:p>
                      <a:pPr algn="l" fontAlgn="b"/>
                      <a:r>
                        <a:rPr lang="en-IN" sz="1100" u="none" strike="noStrike">
                          <a:effectLst/>
                        </a:rPr>
                        <a:t>Baltimore/MD</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62%</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13%</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100%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73397467"/>
                  </a:ext>
                </a:extLst>
              </a:tr>
              <a:tr h="190500">
                <a:tc>
                  <a:txBody>
                    <a:bodyPr/>
                    <a:lstStyle/>
                    <a:p>
                      <a:pPr algn="l" fontAlgn="b"/>
                      <a:r>
                        <a:rPr lang="en-IN" sz="1100" u="none" strike="noStrike">
                          <a:effectLst/>
                        </a:rPr>
                        <a:t>Chicago/IL</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62%</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13%</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100%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06631276"/>
                  </a:ext>
                </a:extLst>
              </a:tr>
              <a:tr h="190500">
                <a:tc>
                  <a:txBody>
                    <a:bodyPr/>
                    <a:lstStyle/>
                    <a:p>
                      <a:pPr algn="l" fontAlgn="b"/>
                      <a:r>
                        <a:rPr lang="en-IN" sz="1100" u="none" strike="noStrike">
                          <a:effectLst/>
                        </a:rPr>
                        <a:t>Denver/CO</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63%</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12%</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100%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30312832"/>
                  </a:ext>
                </a:extLst>
              </a:tr>
              <a:tr h="190500">
                <a:tc>
                  <a:txBody>
                    <a:bodyPr/>
                    <a:lstStyle/>
                    <a:p>
                      <a:pPr algn="l" fontAlgn="b"/>
                      <a:r>
                        <a:rPr lang="en-IN" sz="1100" u="none" strike="noStrike">
                          <a:effectLst/>
                        </a:rPr>
                        <a:t>Los Angeles/CA</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63%</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24%</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13%</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100%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736937433"/>
                  </a:ext>
                </a:extLst>
              </a:tr>
              <a:tr h="190500">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63%</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13%</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100%</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03924272"/>
                  </a:ext>
                </a:extLst>
              </a:tr>
            </a:tbl>
          </a:graphicData>
        </a:graphic>
      </p:graphicFrame>
      <p:graphicFrame>
        <p:nvGraphicFramePr>
          <p:cNvPr id="5" name="Table 4">
            <a:extLst>
              <a:ext uri="{FF2B5EF4-FFF2-40B4-BE49-F238E27FC236}">
                <a16:creationId xmlns:a16="http://schemas.microsoft.com/office/drawing/2014/main" id="{A996EE29-5D5D-AC30-387B-643284A51C79}"/>
              </a:ext>
            </a:extLst>
          </p:cNvPr>
          <p:cNvGraphicFramePr>
            <a:graphicFrameLocks noGrp="1"/>
          </p:cNvGraphicFramePr>
          <p:nvPr>
            <p:extLst>
              <p:ext uri="{D42A27DB-BD31-4B8C-83A1-F6EECF244321}">
                <p14:modId xmlns:p14="http://schemas.microsoft.com/office/powerpoint/2010/main" val="845284167"/>
              </p:ext>
            </p:extLst>
          </p:nvPr>
        </p:nvGraphicFramePr>
        <p:xfrm>
          <a:off x="1353820" y="2468880"/>
          <a:ext cx="4864100" cy="1143000"/>
        </p:xfrm>
        <a:graphic>
          <a:graphicData uri="http://schemas.openxmlformats.org/drawingml/2006/table">
            <a:tbl>
              <a:tblPr>
                <a:tableStyleId>{5C22544A-7EE6-4342-B048-85BDC9FD1C3A}</a:tableStyleId>
              </a:tblPr>
              <a:tblGrid>
                <a:gridCol w="1093947">
                  <a:extLst>
                    <a:ext uri="{9D8B030D-6E8A-4147-A177-3AD203B41FA5}">
                      <a16:colId xmlns:a16="http://schemas.microsoft.com/office/drawing/2014/main" val="1211117879"/>
                    </a:ext>
                  </a:extLst>
                </a:gridCol>
                <a:gridCol w="976625">
                  <a:extLst>
                    <a:ext uri="{9D8B030D-6E8A-4147-A177-3AD203B41FA5}">
                      <a16:colId xmlns:a16="http://schemas.microsoft.com/office/drawing/2014/main" val="1553773134"/>
                    </a:ext>
                  </a:extLst>
                </a:gridCol>
                <a:gridCol w="925891">
                  <a:extLst>
                    <a:ext uri="{9D8B030D-6E8A-4147-A177-3AD203B41FA5}">
                      <a16:colId xmlns:a16="http://schemas.microsoft.com/office/drawing/2014/main" val="891081578"/>
                    </a:ext>
                  </a:extLst>
                </a:gridCol>
                <a:gridCol w="1116143">
                  <a:extLst>
                    <a:ext uri="{9D8B030D-6E8A-4147-A177-3AD203B41FA5}">
                      <a16:colId xmlns:a16="http://schemas.microsoft.com/office/drawing/2014/main" val="2888441153"/>
                    </a:ext>
                  </a:extLst>
                </a:gridCol>
                <a:gridCol w="751494">
                  <a:extLst>
                    <a:ext uri="{9D8B030D-6E8A-4147-A177-3AD203B41FA5}">
                      <a16:colId xmlns:a16="http://schemas.microsoft.com/office/drawing/2014/main" val="1415578081"/>
                    </a:ext>
                  </a:extLst>
                </a:gridCol>
              </a:tblGrid>
              <a:tr h="190500">
                <a:tc>
                  <a:txBody>
                    <a:bodyPr/>
                    <a:lstStyle/>
                    <a:p>
                      <a:pPr algn="l" fontAlgn="b"/>
                      <a:r>
                        <a:rPr lang="en-IN" sz="1100" u="none" strike="noStrike">
                          <a:effectLst/>
                        </a:rPr>
                        <a:t>Call Center</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u="none" strike="noStrike">
                          <a:effectLst/>
                        </a:rPr>
                        <a:t>In Range</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u="none" strike="noStrike">
                          <a:effectLst/>
                        </a:rPr>
                        <a:t>High</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u="none" strike="noStrike">
                          <a:effectLst/>
                        </a:rPr>
                        <a:t>Very High</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70518087"/>
                  </a:ext>
                </a:extLst>
              </a:tr>
              <a:tr h="190500">
                <a:tc>
                  <a:txBody>
                    <a:bodyPr/>
                    <a:lstStyle/>
                    <a:p>
                      <a:pPr algn="l" fontAlgn="b"/>
                      <a:r>
                        <a:rPr lang="en-IN" sz="1100" u="none" strike="noStrike">
                          <a:effectLst/>
                        </a:rPr>
                        <a:t>Baltimore/MD</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51%</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24%</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100%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57815029"/>
                  </a:ext>
                </a:extLst>
              </a:tr>
              <a:tr h="190500">
                <a:tc>
                  <a:txBody>
                    <a:bodyPr/>
                    <a:lstStyle/>
                    <a:p>
                      <a:pPr algn="l" fontAlgn="b"/>
                      <a:r>
                        <a:rPr lang="en-IN" sz="1100" u="none" strike="noStrike">
                          <a:effectLst/>
                        </a:rPr>
                        <a:t>Chicago/IL</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50%</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100%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8212849"/>
                  </a:ext>
                </a:extLst>
              </a:tr>
              <a:tr h="190500">
                <a:tc>
                  <a:txBody>
                    <a:bodyPr/>
                    <a:lstStyle/>
                    <a:p>
                      <a:pPr algn="l" fontAlgn="b"/>
                      <a:r>
                        <a:rPr lang="en-IN" sz="1100" u="none" strike="noStrike">
                          <a:effectLst/>
                        </a:rPr>
                        <a:t>Denver/CO</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51%</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24%</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100%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217815"/>
                  </a:ext>
                </a:extLst>
              </a:tr>
              <a:tr h="190500">
                <a:tc>
                  <a:txBody>
                    <a:bodyPr/>
                    <a:lstStyle/>
                    <a:p>
                      <a:pPr algn="l" fontAlgn="b"/>
                      <a:r>
                        <a:rPr lang="en-IN" sz="1100" u="none" strike="noStrike">
                          <a:effectLst/>
                        </a:rPr>
                        <a:t>Los Angeles/CA</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51%</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24%</a:t>
                      </a:r>
                      <a:endParaRPr lang="en-IN"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100%</a:t>
                      </a:r>
                      <a:endParaRPr lang="en-IN"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708870273"/>
                  </a:ext>
                </a:extLst>
              </a:tr>
              <a:tr h="190500">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51%</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25%</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a:effectLst/>
                        </a:rPr>
                        <a:t>24%</a:t>
                      </a:r>
                      <a:endParaRPr lang="en-IN"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IN" sz="1100" u="none" strike="noStrike" dirty="0">
                          <a:effectLst/>
                        </a:rPr>
                        <a:t>100%</a:t>
                      </a:r>
                      <a:endParaRPr lang="en-IN"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89006182"/>
                  </a:ext>
                </a:extLst>
              </a:tr>
            </a:tbl>
          </a:graphicData>
        </a:graphic>
      </p:graphicFrame>
      <p:graphicFrame>
        <p:nvGraphicFramePr>
          <p:cNvPr id="6" name="Chart 5">
            <a:extLst>
              <a:ext uri="{FF2B5EF4-FFF2-40B4-BE49-F238E27FC236}">
                <a16:creationId xmlns:a16="http://schemas.microsoft.com/office/drawing/2014/main" id="{0A7F1AEF-282B-69B9-381F-B8F861AC57E2}"/>
              </a:ext>
            </a:extLst>
          </p:cNvPr>
          <p:cNvGraphicFramePr>
            <a:graphicFrameLocks/>
          </p:cNvGraphicFramePr>
          <p:nvPr>
            <p:extLst>
              <p:ext uri="{D42A27DB-BD31-4B8C-83A1-F6EECF244321}">
                <p14:modId xmlns:p14="http://schemas.microsoft.com/office/powerpoint/2010/main" val="1314306039"/>
              </p:ext>
            </p:extLst>
          </p:nvPr>
        </p:nvGraphicFramePr>
        <p:xfrm>
          <a:off x="6356350" y="2108201"/>
          <a:ext cx="5238750" cy="1692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3E4132B0-9DB7-4474-31A6-66EB6B8F085B}"/>
              </a:ext>
            </a:extLst>
          </p:cNvPr>
          <p:cNvGraphicFramePr>
            <a:graphicFrameLocks/>
          </p:cNvGraphicFramePr>
          <p:nvPr>
            <p:extLst>
              <p:ext uri="{D42A27DB-BD31-4B8C-83A1-F6EECF244321}">
                <p14:modId xmlns:p14="http://schemas.microsoft.com/office/powerpoint/2010/main" val="3227749872"/>
              </p:ext>
            </p:extLst>
          </p:nvPr>
        </p:nvGraphicFramePr>
        <p:xfrm>
          <a:off x="6356350" y="3988710"/>
          <a:ext cx="5238750" cy="1692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334294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172700" cy="3760891"/>
          </a:xfrm>
        </p:spPr>
        <p:txBody>
          <a:bodyPr/>
          <a:lstStyle/>
          <a:p>
            <a:r>
              <a:rPr lang="en-US" sz="2000" b="1" dirty="0">
                <a:solidFill>
                  <a:srgbClr val="161616"/>
                </a:solidFill>
                <a:latin typeface="inherit"/>
              </a:rPr>
              <a:t>4. Customer Segmentation</a:t>
            </a:r>
          </a:p>
          <a:p>
            <a:r>
              <a:rPr lang="en-US" sz="1600" b="1" dirty="0">
                <a:solidFill>
                  <a:srgbClr val="161616"/>
                </a:solidFill>
                <a:latin typeface="inherit"/>
              </a:rPr>
              <a:t>a) </a:t>
            </a:r>
            <a:r>
              <a:rPr lang="en-US" sz="1600" b="1" i="0" u="none" strike="noStrike" baseline="0" dirty="0">
                <a:solidFill>
                  <a:schemeClr val="tx1"/>
                </a:solidFill>
                <a:latin typeface="inherit"/>
              </a:rPr>
              <a:t>Customer Demography</a:t>
            </a:r>
            <a:endParaRPr lang="en-US" sz="1600" b="1" dirty="0">
              <a:solidFill>
                <a:srgbClr val="161616"/>
              </a:solidFill>
              <a:latin typeface="inherit"/>
            </a:endParaRPr>
          </a:p>
          <a:p>
            <a:endParaRPr lang="en-IN" dirty="0"/>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mc:AlternateContent xmlns:mc="http://schemas.openxmlformats.org/markup-compatibility/2006" xmlns:cx4="http://schemas.microsoft.com/office/drawing/2016/5/10/chartex">
        <mc:Choice Requires="cx4">
          <p:graphicFrame>
            <p:nvGraphicFramePr>
              <p:cNvPr id="6" name="Chart 5">
                <a:extLst>
                  <a:ext uri="{FF2B5EF4-FFF2-40B4-BE49-F238E27FC236}">
                    <a16:creationId xmlns:a16="http://schemas.microsoft.com/office/drawing/2014/main" id="{8348CB5C-BBE5-1ECB-0BFC-103F111B2BD1}"/>
                  </a:ext>
                </a:extLst>
              </p:cNvPr>
              <p:cNvGraphicFramePr/>
              <p:nvPr>
                <p:extLst>
                  <p:ext uri="{D42A27DB-BD31-4B8C-83A1-F6EECF244321}">
                    <p14:modId xmlns:p14="http://schemas.microsoft.com/office/powerpoint/2010/main" val="2553127568"/>
                  </p:ext>
                </p:extLst>
              </p:nvPr>
            </p:nvGraphicFramePr>
            <p:xfrm>
              <a:off x="1097280" y="2893015"/>
              <a:ext cx="10172700" cy="2808776"/>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6" name="Chart 5">
                <a:extLst>
                  <a:ext uri="{FF2B5EF4-FFF2-40B4-BE49-F238E27FC236}">
                    <a16:creationId xmlns:a16="http://schemas.microsoft.com/office/drawing/2014/main" id="{8348CB5C-BBE5-1ECB-0BFC-103F111B2BD1}"/>
                  </a:ext>
                </a:extLst>
              </p:cNvPr>
              <p:cNvPicPr>
                <a:picLocks noGrp="1" noRot="1" noChangeAspect="1" noMove="1" noResize="1" noEditPoints="1" noAdjustHandles="1" noChangeArrowheads="1" noChangeShapeType="1"/>
              </p:cNvPicPr>
              <p:nvPr/>
            </p:nvPicPr>
            <p:blipFill>
              <a:blip r:embed="rId3"/>
              <a:stretch>
                <a:fillRect/>
              </a:stretch>
            </p:blipFill>
            <p:spPr>
              <a:xfrm>
                <a:off x="1097280" y="2893015"/>
                <a:ext cx="10172700" cy="2808776"/>
              </a:xfrm>
              <a:prstGeom prst="rect">
                <a:avLst/>
              </a:prstGeom>
            </p:spPr>
          </p:pic>
        </mc:Fallback>
      </mc:AlternateContent>
    </p:spTree>
    <p:extLst>
      <p:ext uri="{BB962C8B-B14F-4D97-AF65-F5344CB8AC3E}">
        <p14:creationId xmlns:p14="http://schemas.microsoft.com/office/powerpoint/2010/main" val="23673422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172700" cy="3760891"/>
          </a:xfrm>
        </p:spPr>
        <p:txBody>
          <a:bodyPr/>
          <a:lstStyle/>
          <a:p>
            <a:r>
              <a:rPr lang="en-US" sz="1600" b="1" dirty="0">
                <a:solidFill>
                  <a:srgbClr val="161616"/>
                </a:solidFill>
                <a:latin typeface="inherit"/>
              </a:rPr>
              <a:t>b) Customer Inquiry demography</a:t>
            </a:r>
          </a:p>
          <a:p>
            <a:endParaRPr lang="en-US" sz="3200" dirty="0">
              <a:solidFill>
                <a:srgbClr val="161616"/>
              </a:solidFill>
              <a:latin typeface="inherit"/>
            </a:endParaRPr>
          </a:p>
          <a:p>
            <a:endParaRPr lang="en-US" sz="2000" b="1" dirty="0">
              <a:solidFill>
                <a:srgbClr val="161616"/>
              </a:solidFill>
              <a:latin typeface="inherit"/>
            </a:endParaRPr>
          </a:p>
          <a:p>
            <a:endParaRPr lang="en-IN" dirty="0"/>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graphicFrame>
        <p:nvGraphicFramePr>
          <p:cNvPr id="6" name="Chart 5">
            <a:extLst>
              <a:ext uri="{FF2B5EF4-FFF2-40B4-BE49-F238E27FC236}">
                <a16:creationId xmlns:a16="http://schemas.microsoft.com/office/drawing/2014/main" id="{C37B91B2-C852-48A0-863C-E2AF1C8DF1E5}"/>
              </a:ext>
            </a:extLst>
          </p:cNvPr>
          <p:cNvGraphicFramePr>
            <a:graphicFrameLocks/>
          </p:cNvGraphicFramePr>
          <p:nvPr>
            <p:extLst>
              <p:ext uri="{D42A27DB-BD31-4B8C-83A1-F6EECF244321}">
                <p14:modId xmlns:p14="http://schemas.microsoft.com/office/powerpoint/2010/main" val="1306615875"/>
              </p:ext>
            </p:extLst>
          </p:nvPr>
        </p:nvGraphicFramePr>
        <p:xfrm>
          <a:off x="1211580" y="2571750"/>
          <a:ext cx="9883140" cy="356616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948096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172700" cy="3760891"/>
          </a:xfrm>
        </p:spPr>
        <p:txBody>
          <a:bodyPr/>
          <a:lstStyle/>
          <a:p>
            <a:r>
              <a:rPr lang="en-US" sz="1600" b="1" dirty="0">
                <a:solidFill>
                  <a:srgbClr val="161616"/>
                </a:solidFill>
                <a:latin typeface="inherit"/>
              </a:rPr>
              <a:t>c) Customer Sentiment demography</a:t>
            </a:r>
          </a:p>
          <a:p>
            <a:endParaRPr lang="en-IN" dirty="0"/>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graphicFrame>
        <p:nvGraphicFramePr>
          <p:cNvPr id="2" name="Chart 1">
            <a:extLst>
              <a:ext uri="{FF2B5EF4-FFF2-40B4-BE49-F238E27FC236}">
                <a16:creationId xmlns:a16="http://schemas.microsoft.com/office/drawing/2014/main" id="{E70B0762-D57A-F8A1-D9B4-33CCDACB11D6}"/>
              </a:ext>
            </a:extLst>
          </p:cNvPr>
          <p:cNvGraphicFramePr>
            <a:graphicFrameLocks/>
          </p:cNvGraphicFramePr>
          <p:nvPr>
            <p:extLst>
              <p:ext uri="{D42A27DB-BD31-4B8C-83A1-F6EECF244321}">
                <p14:modId xmlns:p14="http://schemas.microsoft.com/office/powerpoint/2010/main" val="2015439425"/>
              </p:ext>
            </p:extLst>
          </p:nvPr>
        </p:nvGraphicFramePr>
        <p:xfrm>
          <a:off x="1097280" y="2660073"/>
          <a:ext cx="10172700" cy="334649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236740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172700" cy="3760891"/>
          </a:xfrm>
        </p:spPr>
        <p:txBody>
          <a:bodyPr anchor="t" anchorCtr="0">
            <a:normAutofit/>
          </a:bodyPr>
          <a:lstStyle/>
          <a:p>
            <a:r>
              <a:rPr lang="en-US" sz="2000" b="1" dirty="0">
                <a:solidFill>
                  <a:schemeClr val="tx1"/>
                </a:solidFill>
                <a:latin typeface="inherit"/>
                <a:cs typeface="Calibri" panose="020F0502020204030204" pitchFamily="34" charset="0"/>
              </a:rPr>
              <a:t>5. Trends and Patterns Identification</a:t>
            </a:r>
          </a:p>
          <a:p>
            <a:r>
              <a:rPr lang="en-US" sz="1600" b="1" dirty="0">
                <a:solidFill>
                  <a:schemeClr val="tx1"/>
                </a:solidFill>
                <a:latin typeface="inherit"/>
                <a:cs typeface="Calibri" panose="020F0502020204030204" pitchFamily="34" charset="0"/>
              </a:rPr>
              <a:t>a) Daily Customer Sentiment</a:t>
            </a:r>
            <a:endParaRPr lang="en-US" sz="1800" b="1" dirty="0">
              <a:solidFill>
                <a:schemeClr val="tx1"/>
              </a:solidFill>
              <a:latin typeface="inherit"/>
              <a:cs typeface="Calibri" panose="020F0502020204030204" pitchFamily="34" charset="0"/>
            </a:endParaRPr>
          </a:p>
          <a:p>
            <a:endParaRPr lang="en-IN" sz="2000" b="1" dirty="0">
              <a:solidFill>
                <a:schemeClr val="tx1"/>
              </a:solidFill>
              <a:latin typeface="inherit"/>
              <a:cs typeface="Calibri" panose="020F0502020204030204" pitchFamily="34" charset="0"/>
            </a:endParaRPr>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graphicFrame>
        <p:nvGraphicFramePr>
          <p:cNvPr id="2" name="Chart 1">
            <a:extLst>
              <a:ext uri="{FF2B5EF4-FFF2-40B4-BE49-F238E27FC236}">
                <a16:creationId xmlns:a16="http://schemas.microsoft.com/office/drawing/2014/main" id="{1017CFF1-0D05-02F3-ADB0-0C58ED918987}"/>
              </a:ext>
            </a:extLst>
          </p:cNvPr>
          <p:cNvGraphicFramePr>
            <a:graphicFrameLocks/>
          </p:cNvGraphicFramePr>
          <p:nvPr>
            <p:extLst>
              <p:ext uri="{D42A27DB-BD31-4B8C-83A1-F6EECF244321}">
                <p14:modId xmlns:p14="http://schemas.microsoft.com/office/powerpoint/2010/main" val="1258801885"/>
              </p:ext>
            </p:extLst>
          </p:nvPr>
        </p:nvGraphicFramePr>
        <p:xfrm>
          <a:off x="2478630" y="3055889"/>
          <a:ext cx="7020984" cy="24087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89911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A30A-482B-9D49-6ECF-64E9ABD5EC03}"/>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
        <p:nvSpPr>
          <p:cNvPr id="3" name="Content Placeholder 2">
            <a:extLst>
              <a:ext uri="{FF2B5EF4-FFF2-40B4-BE49-F238E27FC236}">
                <a16:creationId xmlns:a16="http://schemas.microsoft.com/office/drawing/2014/main" id="{EB578F34-92B7-81CE-311C-9F9D14A0ABAF}"/>
              </a:ext>
            </a:extLst>
          </p:cNvPr>
          <p:cNvSpPr>
            <a:spLocks noGrp="1"/>
          </p:cNvSpPr>
          <p:nvPr>
            <p:ph idx="1"/>
          </p:nvPr>
        </p:nvSpPr>
        <p:spPr/>
        <p:txBody>
          <a:bodyPr/>
          <a:lstStyle/>
          <a:p>
            <a:r>
              <a:rPr lang="en-US" sz="2400" b="1" dirty="0">
                <a:solidFill>
                  <a:srgbClr val="000000"/>
                </a:solidFill>
                <a:latin typeface="Roboto" panose="02000000000000000000" pitchFamily="2" charset="0"/>
              </a:rPr>
              <a:t>Objective:</a:t>
            </a:r>
            <a:endParaRPr lang="en-US" sz="2800" b="1" dirty="0">
              <a:solidFill>
                <a:srgbClr val="000000"/>
              </a:solidFill>
              <a:latin typeface="Roboto" panose="02000000000000000000" pitchFamily="2" charset="0"/>
            </a:endParaRPr>
          </a:p>
          <a:p>
            <a:r>
              <a:rPr lang="en-US" sz="1800" b="1" i="1" dirty="0">
                <a:solidFill>
                  <a:srgbClr val="000000"/>
                </a:solidFill>
                <a:latin typeface="Roboto" panose="02000000000000000000" pitchFamily="2" charset="0"/>
              </a:rPr>
              <a:t>Nile</a:t>
            </a:r>
            <a:r>
              <a:rPr lang="en-US" sz="1800" dirty="0">
                <a:solidFill>
                  <a:srgbClr val="000000"/>
                </a:solidFill>
                <a:latin typeface="Roboto" panose="02000000000000000000" pitchFamily="2" charset="0"/>
              </a:rPr>
              <a:t> is an E-commerce company collaborated with </a:t>
            </a:r>
            <a:r>
              <a:rPr lang="en-US" sz="1800" b="1" i="1" dirty="0">
                <a:solidFill>
                  <a:srgbClr val="000000"/>
                </a:solidFill>
                <a:latin typeface="Roboto" panose="02000000000000000000" pitchFamily="2" charset="0"/>
              </a:rPr>
              <a:t>iVision</a:t>
            </a:r>
            <a:r>
              <a:rPr lang="en-US" sz="1800" dirty="0">
                <a:solidFill>
                  <a:srgbClr val="000000"/>
                </a:solidFill>
                <a:latin typeface="Roboto" panose="02000000000000000000" pitchFamily="2" charset="0"/>
              </a:rPr>
              <a:t>, intending to improve their customer service, and wants to get data-driven insights and actionable recommendations based on </a:t>
            </a:r>
            <a:r>
              <a:rPr lang="en-US" sz="1800" b="1" dirty="0">
                <a:solidFill>
                  <a:srgbClr val="000000"/>
                </a:solidFill>
                <a:latin typeface="Roboto" panose="02000000000000000000" pitchFamily="2" charset="0"/>
              </a:rPr>
              <a:t>sentiment analysis</a:t>
            </a:r>
            <a:r>
              <a:rPr lang="en-US" sz="1800" dirty="0">
                <a:solidFill>
                  <a:srgbClr val="000000"/>
                </a:solidFill>
                <a:latin typeface="Roboto" panose="02000000000000000000" pitchFamily="2" charset="0"/>
              </a:rPr>
              <a:t> and </a:t>
            </a:r>
            <a:r>
              <a:rPr lang="en-US" sz="1800" b="1" dirty="0">
                <a:solidFill>
                  <a:srgbClr val="000000"/>
                </a:solidFill>
                <a:latin typeface="Roboto" panose="02000000000000000000" pitchFamily="2" charset="0"/>
              </a:rPr>
              <a:t>root cause identification</a:t>
            </a:r>
            <a:r>
              <a:rPr lang="en-US" sz="1800" dirty="0">
                <a:solidFill>
                  <a:srgbClr val="000000"/>
                </a:solidFill>
                <a:latin typeface="Roboto" panose="02000000000000000000" pitchFamily="2" charset="0"/>
              </a:rPr>
              <a:t> on their customer service request data.</a:t>
            </a:r>
          </a:p>
          <a:p>
            <a:r>
              <a:rPr lang="en-US" sz="1800" b="0" i="0" u="none" strike="noStrike" baseline="0" dirty="0">
                <a:solidFill>
                  <a:srgbClr val="000000"/>
                </a:solidFill>
                <a:latin typeface="Roboto" panose="02000000000000000000" pitchFamily="2" charset="0"/>
              </a:rPr>
              <a:t>To help </a:t>
            </a:r>
            <a:r>
              <a:rPr lang="en-US" sz="1800" b="1" i="1" u="none" strike="noStrike" baseline="0" dirty="0">
                <a:solidFill>
                  <a:srgbClr val="000000"/>
                </a:solidFill>
                <a:latin typeface="Roboto" panose="02000000000000000000" pitchFamily="2" charset="0"/>
              </a:rPr>
              <a:t>Nile </a:t>
            </a:r>
            <a:r>
              <a:rPr lang="en-US" sz="1800" b="0" i="0" u="none" strike="noStrike" baseline="0" dirty="0">
                <a:solidFill>
                  <a:srgbClr val="000000"/>
                </a:solidFill>
                <a:latin typeface="Roboto" panose="02000000000000000000" pitchFamily="2" charset="0"/>
              </a:rPr>
              <a:t>make better business decisions and improve their services, </a:t>
            </a:r>
            <a:r>
              <a:rPr lang="en-US" sz="1800" b="1" i="1" u="none" strike="noStrike" baseline="0" dirty="0">
                <a:solidFill>
                  <a:srgbClr val="000000"/>
                </a:solidFill>
                <a:latin typeface="Roboto" panose="02000000000000000000" pitchFamily="2" charset="0"/>
              </a:rPr>
              <a:t>iVision </a:t>
            </a:r>
            <a:r>
              <a:rPr lang="en-US" sz="1800" b="0" i="0" u="none" strike="noStrike" baseline="0" dirty="0">
                <a:solidFill>
                  <a:srgbClr val="000000"/>
                </a:solidFill>
                <a:latin typeface="Roboto" panose="02000000000000000000" pitchFamily="2" charset="0"/>
              </a:rPr>
              <a:t>is engaged to provide </a:t>
            </a:r>
            <a:r>
              <a:rPr lang="en-US" sz="1800" b="1" i="1" u="none" strike="noStrike" baseline="0" dirty="0">
                <a:solidFill>
                  <a:srgbClr val="000000"/>
                </a:solidFill>
                <a:latin typeface="Roboto" panose="02000000000000000000" pitchFamily="2" charset="0"/>
              </a:rPr>
              <a:t>Nile </a:t>
            </a:r>
            <a:r>
              <a:rPr lang="en-US" sz="1800" b="0" i="0" u="none" strike="noStrike" baseline="0" dirty="0">
                <a:solidFill>
                  <a:srgbClr val="000000"/>
                </a:solidFill>
                <a:latin typeface="Roboto" panose="02000000000000000000" pitchFamily="2" charset="0"/>
              </a:rPr>
              <a:t>access to the analytics </a:t>
            </a:r>
            <a:r>
              <a:rPr lang="en-US" sz="1800" b="1" i="0" u="none" strike="noStrike" baseline="0" dirty="0">
                <a:solidFill>
                  <a:srgbClr val="000000"/>
                </a:solidFill>
                <a:latin typeface="Roboto" panose="02000000000000000000" pitchFamily="2" charset="0"/>
              </a:rPr>
              <a:t>dashboard and report</a:t>
            </a:r>
            <a:r>
              <a:rPr lang="en-US" sz="1800" b="0" i="0" u="none" strike="noStrike" baseline="0" dirty="0">
                <a:solidFill>
                  <a:srgbClr val="000000"/>
                </a:solidFill>
                <a:latin typeface="Roboto" panose="02000000000000000000" pitchFamily="2" charset="0"/>
              </a:rPr>
              <a:t> i.e., Real time monitoring dashboard.</a:t>
            </a:r>
          </a:p>
          <a:p>
            <a:r>
              <a:rPr lang="en-US" sz="2000" b="1" dirty="0">
                <a:solidFill>
                  <a:srgbClr val="000000"/>
                </a:solidFill>
                <a:latin typeface="Roboto" panose="02000000000000000000" pitchFamily="2" charset="0"/>
              </a:rPr>
              <a:t>Resource:</a:t>
            </a:r>
            <a:endParaRPr lang="en-US" sz="2400" b="1" dirty="0">
              <a:solidFill>
                <a:srgbClr val="000000"/>
              </a:solidFill>
              <a:latin typeface="Roboto" panose="02000000000000000000" pitchFamily="2" charset="0"/>
            </a:endParaRPr>
          </a:p>
          <a:p>
            <a:r>
              <a:rPr lang="en-US" sz="1800" b="1" i="1" u="none" strike="noStrike" baseline="0" dirty="0">
                <a:solidFill>
                  <a:srgbClr val="000000"/>
                </a:solidFill>
                <a:latin typeface="Roboto" panose="02000000000000000000" pitchFamily="2" charset="0"/>
              </a:rPr>
              <a:t>Nile </a:t>
            </a:r>
            <a:r>
              <a:rPr lang="en-US" sz="1800" b="0" i="0" u="none" strike="noStrike" baseline="0" dirty="0">
                <a:solidFill>
                  <a:srgbClr val="000000"/>
                </a:solidFill>
                <a:latin typeface="Roboto" panose="02000000000000000000" pitchFamily="2" charset="0"/>
              </a:rPr>
              <a:t>has shared its </a:t>
            </a:r>
            <a:r>
              <a:rPr lang="en-US" sz="1800" b="1" i="0" u="none" strike="noStrike" baseline="0" dirty="0">
                <a:solidFill>
                  <a:srgbClr val="000000"/>
                </a:solidFill>
                <a:latin typeface="Roboto" panose="02000000000000000000" pitchFamily="2" charset="0"/>
              </a:rPr>
              <a:t>customer service data </a:t>
            </a:r>
            <a:r>
              <a:rPr lang="en-US" sz="1800" b="0" i="0" u="none" strike="noStrike" baseline="0" dirty="0">
                <a:solidFill>
                  <a:srgbClr val="000000"/>
                </a:solidFill>
                <a:latin typeface="Roboto" panose="02000000000000000000" pitchFamily="2" charset="0"/>
              </a:rPr>
              <a:t>with </a:t>
            </a:r>
            <a:r>
              <a:rPr lang="en-US" sz="1800" b="1" i="1" u="none" strike="noStrike" baseline="0" dirty="0">
                <a:solidFill>
                  <a:srgbClr val="000000"/>
                </a:solidFill>
                <a:latin typeface="Roboto" panose="02000000000000000000" pitchFamily="2" charset="0"/>
              </a:rPr>
              <a:t>iVision</a:t>
            </a:r>
            <a:r>
              <a:rPr lang="en-US" sz="1800" b="0" i="0" u="none" strike="noStrike" baseline="0" dirty="0">
                <a:solidFill>
                  <a:srgbClr val="000000"/>
                </a:solidFill>
                <a:latin typeface="Roboto" panose="02000000000000000000" pitchFamily="2" charset="0"/>
              </a:rPr>
              <a:t>.</a:t>
            </a:r>
            <a:endParaRPr lang="en-IN" dirty="0"/>
          </a:p>
        </p:txBody>
      </p:sp>
    </p:spTree>
    <p:extLst>
      <p:ext uri="{BB962C8B-B14F-4D97-AF65-F5344CB8AC3E}">
        <p14:creationId xmlns:p14="http://schemas.microsoft.com/office/powerpoint/2010/main" val="19427203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172700" cy="3760891"/>
          </a:xfrm>
        </p:spPr>
        <p:txBody>
          <a:bodyPr anchor="t" anchorCtr="0">
            <a:normAutofit/>
          </a:bodyPr>
          <a:lstStyle/>
          <a:p>
            <a:r>
              <a:rPr lang="en-US" sz="2000" b="1" dirty="0">
                <a:solidFill>
                  <a:schemeClr val="tx1"/>
                </a:solidFill>
                <a:latin typeface="inherit"/>
                <a:cs typeface="Calibri" panose="020F0502020204030204" pitchFamily="34" charset="0"/>
              </a:rPr>
              <a:t>5. Trends and Patterns Identification</a:t>
            </a:r>
          </a:p>
          <a:p>
            <a:r>
              <a:rPr lang="en-US" sz="1600" b="1" dirty="0">
                <a:solidFill>
                  <a:schemeClr val="tx1"/>
                </a:solidFill>
                <a:latin typeface="inherit"/>
                <a:cs typeface="Calibri" panose="020F0502020204030204" pitchFamily="34" charset="0"/>
              </a:rPr>
              <a:t>a) Customer Inquiry Flow</a:t>
            </a:r>
            <a:endParaRPr lang="en-US" sz="1800" b="1" dirty="0">
              <a:solidFill>
                <a:schemeClr val="tx1"/>
              </a:solidFill>
              <a:latin typeface="inherit"/>
              <a:cs typeface="Calibri" panose="020F0502020204030204" pitchFamily="34" charset="0"/>
            </a:endParaRPr>
          </a:p>
          <a:p>
            <a:endParaRPr lang="en-IN" sz="2000" b="1" dirty="0">
              <a:solidFill>
                <a:schemeClr val="tx1"/>
              </a:solidFill>
              <a:latin typeface="inherit"/>
              <a:cs typeface="Calibri" panose="020F0502020204030204" pitchFamily="34" charset="0"/>
            </a:endParaRPr>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graphicFrame>
        <p:nvGraphicFramePr>
          <p:cNvPr id="5" name="Chart 4">
            <a:extLst>
              <a:ext uri="{FF2B5EF4-FFF2-40B4-BE49-F238E27FC236}">
                <a16:creationId xmlns:a16="http://schemas.microsoft.com/office/drawing/2014/main" id="{9822F07E-0EEB-2FE1-6F20-3E693D703C6C}"/>
              </a:ext>
            </a:extLst>
          </p:cNvPr>
          <p:cNvGraphicFramePr>
            <a:graphicFrameLocks/>
          </p:cNvGraphicFramePr>
          <p:nvPr>
            <p:extLst>
              <p:ext uri="{D42A27DB-BD31-4B8C-83A1-F6EECF244321}">
                <p14:modId xmlns:p14="http://schemas.microsoft.com/office/powerpoint/2010/main" val="3595590224"/>
              </p:ext>
            </p:extLst>
          </p:nvPr>
        </p:nvGraphicFramePr>
        <p:xfrm>
          <a:off x="7195876" y="2924312"/>
          <a:ext cx="3690408" cy="252941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Table 6">
            <a:extLst>
              <a:ext uri="{FF2B5EF4-FFF2-40B4-BE49-F238E27FC236}">
                <a16:creationId xmlns:a16="http://schemas.microsoft.com/office/drawing/2014/main" id="{86AEFDD1-69F4-D04A-DF69-030745C82913}"/>
              </a:ext>
            </a:extLst>
          </p:cNvPr>
          <p:cNvGraphicFramePr>
            <a:graphicFrameLocks noGrp="1"/>
          </p:cNvGraphicFramePr>
          <p:nvPr>
            <p:extLst>
              <p:ext uri="{D42A27DB-BD31-4B8C-83A1-F6EECF244321}">
                <p14:modId xmlns:p14="http://schemas.microsoft.com/office/powerpoint/2010/main" val="1030508047"/>
              </p:ext>
            </p:extLst>
          </p:nvPr>
        </p:nvGraphicFramePr>
        <p:xfrm>
          <a:off x="1496291" y="3325091"/>
          <a:ext cx="4346038" cy="1435428"/>
        </p:xfrm>
        <a:graphic>
          <a:graphicData uri="http://schemas.openxmlformats.org/drawingml/2006/table">
            <a:tbl>
              <a:tblPr>
                <a:tableStyleId>{5C22544A-7EE6-4342-B048-85BDC9FD1C3A}</a:tableStyleId>
              </a:tblPr>
              <a:tblGrid>
                <a:gridCol w="1193453">
                  <a:extLst>
                    <a:ext uri="{9D8B030D-6E8A-4147-A177-3AD203B41FA5}">
                      <a16:colId xmlns:a16="http://schemas.microsoft.com/office/drawing/2014/main" val="1574671782"/>
                    </a:ext>
                  </a:extLst>
                </a:gridCol>
                <a:gridCol w="833979">
                  <a:extLst>
                    <a:ext uri="{9D8B030D-6E8A-4147-A177-3AD203B41FA5}">
                      <a16:colId xmlns:a16="http://schemas.microsoft.com/office/drawing/2014/main" val="410601612"/>
                    </a:ext>
                  </a:extLst>
                </a:gridCol>
                <a:gridCol w="618295">
                  <a:extLst>
                    <a:ext uri="{9D8B030D-6E8A-4147-A177-3AD203B41FA5}">
                      <a16:colId xmlns:a16="http://schemas.microsoft.com/office/drawing/2014/main" val="3534922306"/>
                    </a:ext>
                  </a:extLst>
                </a:gridCol>
                <a:gridCol w="445747">
                  <a:extLst>
                    <a:ext uri="{9D8B030D-6E8A-4147-A177-3AD203B41FA5}">
                      <a16:colId xmlns:a16="http://schemas.microsoft.com/office/drawing/2014/main" val="1115161095"/>
                    </a:ext>
                  </a:extLst>
                </a:gridCol>
                <a:gridCol w="402611">
                  <a:extLst>
                    <a:ext uri="{9D8B030D-6E8A-4147-A177-3AD203B41FA5}">
                      <a16:colId xmlns:a16="http://schemas.microsoft.com/office/drawing/2014/main" val="2880805736"/>
                    </a:ext>
                  </a:extLst>
                </a:gridCol>
                <a:gridCol w="851953">
                  <a:extLst>
                    <a:ext uri="{9D8B030D-6E8A-4147-A177-3AD203B41FA5}">
                      <a16:colId xmlns:a16="http://schemas.microsoft.com/office/drawing/2014/main" val="3835536509"/>
                    </a:ext>
                  </a:extLst>
                </a:gridCol>
              </a:tblGrid>
              <a:tr h="239238">
                <a:tc>
                  <a:txBody>
                    <a:bodyPr/>
                    <a:lstStyle/>
                    <a:p>
                      <a:pPr algn="ctr" fontAlgn="b"/>
                      <a:r>
                        <a:rPr lang="en-IN" sz="1100" b="1" u="none" strike="noStrike" dirty="0">
                          <a:effectLst/>
                          <a:latin typeface="inherit"/>
                        </a:rPr>
                        <a:t>Call </a:t>
                      </a:r>
                      <a:r>
                        <a:rPr lang="en-IN" sz="1100" b="1" u="none" strike="noStrike" dirty="0" err="1">
                          <a:effectLst/>
                          <a:latin typeface="inherit"/>
                        </a:rPr>
                        <a:t>Center</a:t>
                      </a:r>
                      <a:endParaRPr lang="en-IN" sz="1100" b="1" i="0" u="none" strike="noStrike" dirty="0">
                        <a:solidFill>
                          <a:srgbClr val="000000"/>
                        </a:solidFill>
                        <a:effectLst/>
                        <a:latin typeface="inherit"/>
                      </a:endParaRPr>
                    </a:p>
                  </a:txBody>
                  <a:tcPr marL="9525" marR="9525" marT="9525" marB="0" anchor="b"/>
                </a:tc>
                <a:tc>
                  <a:txBody>
                    <a:bodyPr/>
                    <a:lstStyle/>
                    <a:p>
                      <a:pPr algn="ctr" fontAlgn="b"/>
                      <a:r>
                        <a:rPr lang="en-IN" sz="1100" b="1" u="none" strike="noStrike" dirty="0">
                          <a:effectLst/>
                          <a:latin typeface="inherit"/>
                        </a:rPr>
                        <a:t>Call-</a:t>
                      </a:r>
                      <a:r>
                        <a:rPr lang="en-IN" sz="1100" b="1" u="none" strike="noStrike" dirty="0" err="1">
                          <a:effectLst/>
                          <a:latin typeface="inherit"/>
                        </a:rPr>
                        <a:t>Center</a:t>
                      </a:r>
                      <a:endParaRPr lang="en-IN" sz="1100" b="1" i="0" u="none" strike="noStrike" dirty="0">
                        <a:solidFill>
                          <a:srgbClr val="000000"/>
                        </a:solidFill>
                        <a:effectLst/>
                        <a:latin typeface="inherit"/>
                      </a:endParaRPr>
                    </a:p>
                  </a:txBody>
                  <a:tcPr marL="9525" marR="9525" marT="9525" marB="0" anchor="b"/>
                </a:tc>
                <a:tc>
                  <a:txBody>
                    <a:bodyPr/>
                    <a:lstStyle/>
                    <a:p>
                      <a:pPr algn="ctr" fontAlgn="b"/>
                      <a:r>
                        <a:rPr lang="en-IN" sz="1100" b="1" u="none" strike="noStrike" dirty="0">
                          <a:effectLst/>
                          <a:latin typeface="inherit"/>
                        </a:rPr>
                        <a:t>Chatbot</a:t>
                      </a:r>
                      <a:endParaRPr lang="en-IN" sz="1100" b="1" i="0" u="none" strike="noStrike" dirty="0">
                        <a:solidFill>
                          <a:srgbClr val="000000"/>
                        </a:solidFill>
                        <a:effectLst/>
                        <a:latin typeface="inherit"/>
                      </a:endParaRPr>
                    </a:p>
                  </a:txBody>
                  <a:tcPr marL="9525" marR="9525" marT="9525" marB="0" anchor="b"/>
                </a:tc>
                <a:tc>
                  <a:txBody>
                    <a:bodyPr/>
                    <a:lstStyle/>
                    <a:p>
                      <a:pPr algn="ctr" fontAlgn="b"/>
                      <a:r>
                        <a:rPr lang="en-IN" sz="1100" b="1" u="none" strike="noStrike" dirty="0">
                          <a:effectLst/>
                          <a:latin typeface="inherit"/>
                        </a:rPr>
                        <a:t>Email</a:t>
                      </a:r>
                      <a:endParaRPr lang="en-IN" sz="1100" b="1" i="0" u="none" strike="noStrike" dirty="0">
                        <a:solidFill>
                          <a:srgbClr val="000000"/>
                        </a:solidFill>
                        <a:effectLst/>
                        <a:latin typeface="inherit"/>
                      </a:endParaRPr>
                    </a:p>
                  </a:txBody>
                  <a:tcPr marL="9525" marR="9525" marT="9525" marB="0" anchor="b"/>
                </a:tc>
                <a:tc>
                  <a:txBody>
                    <a:bodyPr/>
                    <a:lstStyle/>
                    <a:p>
                      <a:pPr algn="ctr" fontAlgn="b"/>
                      <a:r>
                        <a:rPr lang="en-IN" sz="1100" b="1" u="none" strike="noStrike" dirty="0">
                          <a:effectLst/>
                          <a:latin typeface="inherit"/>
                        </a:rPr>
                        <a:t>Web</a:t>
                      </a:r>
                      <a:endParaRPr lang="en-IN" sz="1100" b="1" i="0" u="none" strike="noStrike" dirty="0">
                        <a:solidFill>
                          <a:srgbClr val="000000"/>
                        </a:solidFill>
                        <a:effectLst/>
                        <a:latin typeface="inherit"/>
                      </a:endParaRPr>
                    </a:p>
                  </a:txBody>
                  <a:tcPr marL="9525" marR="9525" marT="9525" marB="0" anchor="b"/>
                </a:tc>
                <a:tc>
                  <a:txBody>
                    <a:bodyPr/>
                    <a:lstStyle/>
                    <a:p>
                      <a:pPr algn="ctr" fontAlgn="b"/>
                      <a:r>
                        <a:rPr lang="en-IN" sz="1100" b="1" u="none" strike="noStrike" dirty="0">
                          <a:effectLst/>
                          <a:latin typeface="inherit"/>
                        </a:rPr>
                        <a:t>Grand Total</a:t>
                      </a:r>
                      <a:endParaRPr lang="en-IN" sz="1100" b="1" i="0" u="none" strike="noStrike" dirty="0">
                        <a:solidFill>
                          <a:srgbClr val="000000"/>
                        </a:solidFill>
                        <a:effectLst/>
                        <a:latin typeface="inherit"/>
                      </a:endParaRPr>
                    </a:p>
                  </a:txBody>
                  <a:tcPr marL="9525" marR="9525" marT="9525" marB="0" anchor="b"/>
                </a:tc>
                <a:extLst>
                  <a:ext uri="{0D108BD9-81ED-4DB2-BD59-A6C34878D82A}">
                    <a16:rowId xmlns:a16="http://schemas.microsoft.com/office/drawing/2014/main" val="3337137017"/>
                  </a:ext>
                </a:extLst>
              </a:tr>
              <a:tr h="239238">
                <a:tc>
                  <a:txBody>
                    <a:bodyPr/>
                    <a:lstStyle/>
                    <a:p>
                      <a:pPr algn="l" fontAlgn="b"/>
                      <a:r>
                        <a:rPr lang="en-IN" sz="1100" u="none" strike="noStrike" dirty="0">
                          <a:effectLst/>
                          <a:latin typeface="inherit"/>
                        </a:rPr>
                        <a:t>Denver/CO</a:t>
                      </a:r>
                      <a:endParaRPr lang="en-IN" sz="1100" b="0" i="0" u="none" strike="noStrike" dirty="0">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3%</a:t>
                      </a:r>
                      <a:endParaRPr lang="en-IN" sz="1100" b="0" i="0" u="none" strike="noStrike" dirty="0">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2%</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2%</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2%</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8%</a:t>
                      </a:r>
                      <a:endParaRPr lang="en-IN" sz="1100" b="0" i="0" u="none" strike="noStrike">
                        <a:solidFill>
                          <a:srgbClr val="000000"/>
                        </a:solidFill>
                        <a:effectLst/>
                        <a:latin typeface="inherit"/>
                      </a:endParaRPr>
                    </a:p>
                  </a:txBody>
                  <a:tcPr marL="9525" marR="9525" marT="9525" marB="0" anchor="b"/>
                </a:tc>
                <a:extLst>
                  <a:ext uri="{0D108BD9-81ED-4DB2-BD59-A6C34878D82A}">
                    <a16:rowId xmlns:a16="http://schemas.microsoft.com/office/drawing/2014/main" val="922140350"/>
                  </a:ext>
                </a:extLst>
              </a:tr>
              <a:tr h="239238">
                <a:tc>
                  <a:txBody>
                    <a:bodyPr/>
                    <a:lstStyle/>
                    <a:p>
                      <a:pPr algn="l" fontAlgn="b"/>
                      <a:r>
                        <a:rPr lang="en-IN" sz="1100" u="none" strike="noStrike">
                          <a:effectLst/>
                          <a:latin typeface="inherit"/>
                        </a:rPr>
                        <a:t>Chicago/IL</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5%</a:t>
                      </a:r>
                      <a:endParaRPr lang="en-IN" sz="1100" b="0" i="0" u="none" strike="noStrike" dirty="0">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4%</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4%</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3%</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16%</a:t>
                      </a:r>
                      <a:endParaRPr lang="en-IN" sz="1100" b="0" i="0" u="none" strike="noStrike">
                        <a:solidFill>
                          <a:srgbClr val="000000"/>
                        </a:solidFill>
                        <a:effectLst/>
                        <a:latin typeface="inherit"/>
                      </a:endParaRPr>
                    </a:p>
                  </a:txBody>
                  <a:tcPr marL="9525" marR="9525" marT="9525" marB="0" anchor="b"/>
                </a:tc>
                <a:extLst>
                  <a:ext uri="{0D108BD9-81ED-4DB2-BD59-A6C34878D82A}">
                    <a16:rowId xmlns:a16="http://schemas.microsoft.com/office/drawing/2014/main" val="3560693069"/>
                  </a:ext>
                </a:extLst>
              </a:tr>
              <a:tr h="239238">
                <a:tc>
                  <a:txBody>
                    <a:bodyPr/>
                    <a:lstStyle/>
                    <a:p>
                      <a:pPr algn="l" fontAlgn="b"/>
                      <a:r>
                        <a:rPr lang="en-IN" sz="1100" u="none" strike="noStrike">
                          <a:effectLst/>
                          <a:latin typeface="inherit"/>
                        </a:rPr>
                        <a:t>Baltimore/MD</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11%</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8%</a:t>
                      </a:r>
                      <a:endParaRPr lang="en-IN" sz="1100" b="0" i="0" u="none" strike="noStrike" dirty="0">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7%</a:t>
                      </a:r>
                      <a:endParaRPr lang="en-IN" sz="1100" b="0" i="0" u="none" strike="noStrike" dirty="0">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7%</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33%</a:t>
                      </a:r>
                      <a:endParaRPr lang="en-IN" sz="1100" b="0" i="0" u="none" strike="noStrike">
                        <a:solidFill>
                          <a:srgbClr val="000000"/>
                        </a:solidFill>
                        <a:effectLst/>
                        <a:latin typeface="inherit"/>
                      </a:endParaRPr>
                    </a:p>
                  </a:txBody>
                  <a:tcPr marL="9525" marR="9525" marT="9525" marB="0" anchor="b"/>
                </a:tc>
                <a:extLst>
                  <a:ext uri="{0D108BD9-81ED-4DB2-BD59-A6C34878D82A}">
                    <a16:rowId xmlns:a16="http://schemas.microsoft.com/office/drawing/2014/main" val="1877724733"/>
                  </a:ext>
                </a:extLst>
              </a:tr>
              <a:tr h="239238">
                <a:tc>
                  <a:txBody>
                    <a:bodyPr/>
                    <a:lstStyle/>
                    <a:p>
                      <a:pPr algn="l" fontAlgn="b"/>
                      <a:r>
                        <a:rPr lang="en-IN" sz="1100" u="none" strike="noStrike">
                          <a:effectLst/>
                          <a:latin typeface="inherit"/>
                        </a:rPr>
                        <a:t>Los Angeles/CA</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14%</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10%</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10%</a:t>
                      </a:r>
                      <a:endParaRPr lang="en-IN" sz="1100" b="0" i="0" u="none" strike="noStrike" dirty="0">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8%</a:t>
                      </a:r>
                      <a:endParaRPr lang="en-IN" sz="1100" b="0" i="0" u="none" strike="noStrike" dirty="0">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42%</a:t>
                      </a:r>
                      <a:endParaRPr lang="en-IN" sz="1100" b="0" i="0" u="none" strike="noStrike">
                        <a:solidFill>
                          <a:srgbClr val="000000"/>
                        </a:solidFill>
                        <a:effectLst/>
                        <a:latin typeface="inherit"/>
                      </a:endParaRPr>
                    </a:p>
                  </a:txBody>
                  <a:tcPr marL="9525" marR="9525" marT="9525" marB="0" anchor="b"/>
                </a:tc>
                <a:extLst>
                  <a:ext uri="{0D108BD9-81ED-4DB2-BD59-A6C34878D82A}">
                    <a16:rowId xmlns:a16="http://schemas.microsoft.com/office/drawing/2014/main" val="650513419"/>
                  </a:ext>
                </a:extLst>
              </a:tr>
              <a:tr h="239238">
                <a:tc>
                  <a:txBody>
                    <a:bodyPr/>
                    <a:lstStyle/>
                    <a:p>
                      <a:pPr algn="l" fontAlgn="b"/>
                      <a:r>
                        <a:rPr lang="en-IN" sz="1100" u="none" strike="noStrike">
                          <a:effectLst/>
                          <a:latin typeface="inherit"/>
                        </a:rPr>
                        <a:t>Grand Total</a:t>
                      </a:r>
                      <a:endParaRPr lang="en-IN" sz="1100" b="1"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32%</a:t>
                      </a:r>
                      <a:endParaRPr lang="en-IN" sz="1100" b="1"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25%</a:t>
                      </a:r>
                      <a:endParaRPr lang="en-IN" sz="1100" b="1"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23%</a:t>
                      </a:r>
                      <a:endParaRPr lang="en-IN" sz="1100" b="1" i="0" u="none" strike="noStrike">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20%</a:t>
                      </a:r>
                      <a:endParaRPr lang="en-IN" sz="1100" b="1" i="0" u="none" strike="noStrike" dirty="0">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100%</a:t>
                      </a:r>
                      <a:endParaRPr lang="en-IN" sz="1100" b="1" i="0" u="none" strike="noStrike" dirty="0">
                        <a:solidFill>
                          <a:srgbClr val="000000"/>
                        </a:solidFill>
                        <a:effectLst/>
                        <a:latin typeface="inherit"/>
                      </a:endParaRPr>
                    </a:p>
                  </a:txBody>
                  <a:tcPr marL="9525" marR="9525" marT="9525" marB="0" anchor="b"/>
                </a:tc>
                <a:extLst>
                  <a:ext uri="{0D108BD9-81ED-4DB2-BD59-A6C34878D82A}">
                    <a16:rowId xmlns:a16="http://schemas.microsoft.com/office/drawing/2014/main" val="3572882210"/>
                  </a:ext>
                </a:extLst>
              </a:tr>
            </a:tbl>
          </a:graphicData>
        </a:graphic>
      </p:graphicFrame>
    </p:spTree>
    <p:extLst>
      <p:ext uri="{BB962C8B-B14F-4D97-AF65-F5344CB8AC3E}">
        <p14:creationId xmlns:p14="http://schemas.microsoft.com/office/powerpoint/2010/main" val="22517314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172700" cy="3760891"/>
          </a:xfrm>
        </p:spPr>
        <p:txBody>
          <a:bodyPr anchor="t" anchorCtr="0">
            <a:normAutofit/>
          </a:bodyPr>
          <a:lstStyle/>
          <a:p>
            <a:r>
              <a:rPr lang="en-US" sz="2000" b="1" dirty="0">
                <a:solidFill>
                  <a:schemeClr val="tx1"/>
                </a:solidFill>
                <a:latin typeface="inherit"/>
                <a:cs typeface="Calibri" panose="020F0502020204030204" pitchFamily="34" charset="0"/>
              </a:rPr>
              <a:t>5. Trends and Patterns Identification</a:t>
            </a:r>
          </a:p>
          <a:p>
            <a:r>
              <a:rPr lang="en-US" sz="1600" b="1" dirty="0">
                <a:solidFill>
                  <a:schemeClr val="tx1"/>
                </a:solidFill>
                <a:latin typeface="inherit"/>
                <a:cs typeface="Calibri" panose="020F0502020204030204" pitchFamily="34" charset="0"/>
              </a:rPr>
              <a:t>b) Resource Allocation</a:t>
            </a:r>
          </a:p>
          <a:p>
            <a:endParaRPr lang="en-US" sz="1800" b="1" dirty="0">
              <a:solidFill>
                <a:schemeClr val="tx1"/>
              </a:solidFill>
              <a:latin typeface="inherit"/>
              <a:cs typeface="Calibri" panose="020F0502020204030204" pitchFamily="34" charset="0"/>
            </a:endParaRPr>
          </a:p>
          <a:p>
            <a:endParaRPr lang="en-IN" sz="2000" b="1" dirty="0">
              <a:solidFill>
                <a:schemeClr val="tx1"/>
              </a:solidFill>
              <a:latin typeface="inherit"/>
              <a:cs typeface="Calibri" panose="020F0502020204030204" pitchFamily="34" charset="0"/>
            </a:endParaRPr>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graphicFrame>
        <p:nvGraphicFramePr>
          <p:cNvPr id="6" name="Chart 5">
            <a:extLst>
              <a:ext uri="{FF2B5EF4-FFF2-40B4-BE49-F238E27FC236}">
                <a16:creationId xmlns:a16="http://schemas.microsoft.com/office/drawing/2014/main" id="{8B90F3B0-C317-B9F2-50BA-1D0D6A6831A6}"/>
              </a:ext>
            </a:extLst>
          </p:cNvPr>
          <p:cNvGraphicFramePr>
            <a:graphicFrameLocks/>
          </p:cNvGraphicFramePr>
          <p:nvPr>
            <p:extLst>
              <p:ext uri="{D42A27DB-BD31-4B8C-83A1-F6EECF244321}">
                <p14:modId xmlns:p14="http://schemas.microsoft.com/office/powerpoint/2010/main" val="4224158294"/>
              </p:ext>
            </p:extLst>
          </p:nvPr>
        </p:nvGraphicFramePr>
        <p:xfrm>
          <a:off x="6724600" y="3066816"/>
          <a:ext cx="3751793" cy="252941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 name="Table 1">
            <a:extLst>
              <a:ext uri="{FF2B5EF4-FFF2-40B4-BE49-F238E27FC236}">
                <a16:creationId xmlns:a16="http://schemas.microsoft.com/office/drawing/2014/main" id="{5E202456-E47C-DAFC-71CB-70641955492B}"/>
              </a:ext>
            </a:extLst>
          </p:cNvPr>
          <p:cNvGraphicFramePr>
            <a:graphicFrameLocks noGrp="1"/>
          </p:cNvGraphicFramePr>
          <p:nvPr>
            <p:extLst>
              <p:ext uri="{D42A27DB-BD31-4B8C-83A1-F6EECF244321}">
                <p14:modId xmlns:p14="http://schemas.microsoft.com/office/powerpoint/2010/main" val="1215096418"/>
              </p:ext>
            </p:extLst>
          </p:nvPr>
        </p:nvGraphicFramePr>
        <p:xfrm>
          <a:off x="1425039" y="3417124"/>
          <a:ext cx="4797631" cy="1641762"/>
        </p:xfrm>
        <a:graphic>
          <a:graphicData uri="http://schemas.openxmlformats.org/drawingml/2006/table">
            <a:tbl>
              <a:tblPr>
                <a:tableStyleId>{5C22544A-7EE6-4342-B048-85BDC9FD1C3A}</a:tableStyleId>
              </a:tblPr>
              <a:tblGrid>
                <a:gridCol w="986696">
                  <a:extLst>
                    <a:ext uri="{9D8B030D-6E8A-4147-A177-3AD203B41FA5}">
                      <a16:colId xmlns:a16="http://schemas.microsoft.com/office/drawing/2014/main" val="3438590106"/>
                    </a:ext>
                  </a:extLst>
                </a:gridCol>
                <a:gridCol w="1147570">
                  <a:extLst>
                    <a:ext uri="{9D8B030D-6E8A-4147-A177-3AD203B41FA5}">
                      <a16:colId xmlns:a16="http://schemas.microsoft.com/office/drawing/2014/main" val="3853615934"/>
                    </a:ext>
                  </a:extLst>
                </a:gridCol>
                <a:gridCol w="729297">
                  <a:extLst>
                    <a:ext uri="{9D8B030D-6E8A-4147-A177-3AD203B41FA5}">
                      <a16:colId xmlns:a16="http://schemas.microsoft.com/office/drawing/2014/main" val="64037418"/>
                    </a:ext>
                  </a:extLst>
                </a:gridCol>
                <a:gridCol w="1086796">
                  <a:extLst>
                    <a:ext uri="{9D8B030D-6E8A-4147-A177-3AD203B41FA5}">
                      <a16:colId xmlns:a16="http://schemas.microsoft.com/office/drawing/2014/main" val="776301895"/>
                    </a:ext>
                  </a:extLst>
                </a:gridCol>
                <a:gridCol w="847272">
                  <a:extLst>
                    <a:ext uri="{9D8B030D-6E8A-4147-A177-3AD203B41FA5}">
                      <a16:colId xmlns:a16="http://schemas.microsoft.com/office/drawing/2014/main" val="2932119263"/>
                    </a:ext>
                  </a:extLst>
                </a:gridCol>
              </a:tblGrid>
              <a:tr h="273627">
                <a:tc>
                  <a:txBody>
                    <a:bodyPr/>
                    <a:lstStyle/>
                    <a:p>
                      <a:pPr algn="ctr" fontAlgn="b"/>
                      <a:r>
                        <a:rPr lang="en-IN" sz="1100" b="1" u="none" strike="noStrike" dirty="0">
                          <a:effectLst/>
                          <a:latin typeface="inherit"/>
                        </a:rPr>
                        <a:t>Channel</a:t>
                      </a:r>
                      <a:endParaRPr lang="en-IN" sz="1100" b="1" i="0" u="none" strike="noStrike" dirty="0">
                        <a:solidFill>
                          <a:srgbClr val="000000"/>
                        </a:solidFill>
                        <a:effectLst/>
                        <a:latin typeface="inherit"/>
                      </a:endParaRPr>
                    </a:p>
                  </a:txBody>
                  <a:tcPr marL="9525" marR="9525" marT="9525" marB="0" anchor="b"/>
                </a:tc>
                <a:tc>
                  <a:txBody>
                    <a:bodyPr/>
                    <a:lstStyle/>
                    <a:p>
                      <a:pPr algn="ctr" fontAlgn="b"/>
                      <a:r>
                        <a:rPr lang="en-IN" sz="1100" b="1" u="none" strike="noStrike" dirty="0">
                          <a:effectLst/>
                          <a:latin typeface="inherit"/>
                        </a:rPr>
                        <a:t>Billing Question</a:t>
                      </a:r>
                      <a:endParaRPr lang="en-IN" sz="1100" b="1" i="0" u="none" strike="noStrike" dirty="0">
                        <a:solidFill>
                          <a:srgbClr val="000000"/>
                        </a:solidFill>
                        <a:effectLst/>
                        <a:latin typeface="inherit"/>
                      </a:endParaRPr>
                    </a:p>
                  </a:txBody>
                  <a:tcPr marL="9525" marR="9525" marT="9525" marB="0" anchor="b"/>
                </a:tc>
                <a:tc>
                  <a:txBody>
                    <a:bodyPr/>
                    <a:lstStyle/>
                    <a:p>
                      <a:pPr algn="ctr" fontAlgn="b"/>
                      <a:r>
                        <a:rPr lang="en-IN" sz="1100" b="1" u="none" strike="noStrike" dirty="0">
                          <a:effectLst/>
                          <a:latin typeface="inherit"/>
                        </a:rPr>
                        <a:t>Payments</a:t>
                      </a:r>
                      <a:endParaRPr lang="en-IN" sz="1100" b="1" i="0" u="none" strike="noStrike" dirty="0">
                        <a:solidFill>
                          <a:srgbClr val="000000"/>
                        </a:solidFill>
                        <a:effectLst/>
                        <a:latin typeface="inherit"/>
                      </a:endParaRPr>
                    </a:p>
                  </a:txBody>
                  <a:tcPr marL="9525" marR="9525" marT="9525" marB="0" anchor="b"/>
                </a:tc>
                <a:tc>
                  <a:txBody>
                    <a:bodyPr/>
                    <a:lstStyle/>
                    <a:p>
                      <a:pPr algn="ctr" fontAlgn="b"/>
                      <a:r>
                        <a:rPr lang="en-IN" sz="1100" b="1" u="none" strike="noStrike" dirty="0">
                          <a:effectLst/>
                          <a:latin typeface="inherit"/>
                        </a:rPr>
                        <a:t>Service Outage</a:t>
                      </a:r>
                      <a:endParaRPr lang="en-IN" sz="1100" b="1" i="0" u="none" strike="noStrike" dirty="0">
                        <a:solidFill>
                          <a:srgbClr val="000000"/>
                        </a:solidFill>
                        <a:effectLst/>
                        <a:latin typeface="inherit"/>
                      </a:endParaRPr>
                    </a:p>
                  </a:txBody>
                  <a:tcPr marL="9525" marR="9525" marT="9525" marB="0" anchor="b"/>
                </a:tc>
                <a:tc>
                  <a:txBody>
                    <a:bodyPr/>
                    <a:lstStyle/>
                    <a:p>
                      <a:pPr algn="ctr" fontAlgn="b"/>
                      <a:r>
                        <a:rPr lang="en-IN" sz="1100" b="1" u="none" strike="noStrike" dirty="0">
                          <a:effectLst/>
                          <a:latin typeface="inherit"/>
                        </a:rPr>
                        <a:t>Grand Total</a:t>
                      </a:r>
                      <a:endParaRPr lang="en-IN" sz="1100" b="1" i="0" u="none" strike="noStrike" dirty="0">
                        <a:solidFill>
                          <a:srgbClr val="000000"/>
                        </a:solidFill>
                        <a:effectLst/>
                        <a:latin typeface="inherit"/>
                      </a:endParaRPr>
                    </a:p>
                  </a:txBody>
                  <a:tcPr marL="9525" marR="9525" marT="9525" marB="0" anchor="b"/>
                </a:tc>
                <a:extLst>
                  <a:ext uri="{0D108BD9-81ED-4DB2-BD59-A6C34878D82A}">
                    <a16:rowId xmlns:a16="http://schemas.microsoft.com/office/drawing/2014/main" val="2159375272"/>
                  </a:ext>
                </a:extLst>
              </a:tr>
              <a:tr h="273627">
                <a:tc>
                  <a:txBody>
                    <a:bodyPr/>
                    <a:lstStyle/>
                    <a:p>
                      <a:pPr algn="l" fontAlgn="b"/>
                      <a:r>
                        <a:rPr lang="en-IN" sz="1100" u="none" strike="noStrike">
                          <a:effectLst/>
                          <a:latin typeface="inherit"/>
                        </a:rPr>
                        <a:t>Call-Center</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55%</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45%</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0%</a:t>
                      </a:r>
                      <a:endParaRPr lang="en-IN" sz="1100" b="0" i="0" u="none" strike="noStrike" dirty="0">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100%</a:t>
                      </a:r>
                      <a:endParaRPr lang="en-IN" sz="1100" b="0" i="0" u="none" strike="noStrike">
                        <a:solidFill>
                          <a:srgbClr val="000000"/>
                        </a:solidFill>
                        <a:effectLst/>
                        <a:latin typeface="inherit"/>
                      </a:endParaRPr>
                    </a:p>
                  </a:txBody>
                  <a:tcPr marL="9525" marR="9525" marT="9525" marB="0" anchor="b"/>
                </a:tc>
                <a:extLst>
                  <a:ext uri="{0D108BD9-81ED-4DB2-BD59-A6C34878D82A}">
                    <a16:rowId xmlns:a16="http://schemas.microsoft.com/office/drawing/2014/main" val="4247055078"/>
                  </a:ext>
                </a:extLst>
              </a:tr>
              <a:tr h="273627">
                <a:tc>
                  <a:txBody>
                    <a:bodyPr/>
                    <a:lstStyle/>
                    <a:p>
                      <a:pPr algn="l" fontAlgn="b"/>
                      <a:r>
                        <a:rPr lang="en-IN" sz="1100" u="none" strike="noStrike">
                          <a:effectLst/>
                          <a:latin typeface="inherit"/>
                        </a:rPr>
                        <a:t>Chatbot</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71%</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0%</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29%</a:t>
                      </a:r>
                      <a:endParaRPr lang="en-IN" sz="1100" b="0" i="0" u="none" strike="noStrike" dirty="0">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100%</a:t>
                      </a:r>
                      <a:endParaRPr lang="en-IN" sz="1100" b="0" i="0" u="none" strike="noStrike" dirty="0">
                        <a:solidFill>
                          <a:srgbClr val="000000"/>
                        </a:solidFill>
                        <a:effectLst/>
                        <a:latin typeface="inherit"/>
                      </a:endParaRPr>
                    </a:p>
                  </a:txBody>
                  <a:tcPr marL="9525" marR="9525" marT="9525" marB="0" anchor="b"/>
                </a:tc>
                <a:extLst>
                  <a:ext uri="{0D108BD9-81ED-4DB2-BD59-A6C34878D82A}">
                    <a16:rowId xmlns:a16="http://schemas.microsoft.com/office/drawing/2014/main" val="806974696"/>
                  </a:ext>
                </a:extLst>
              </a:tr>
              <a:tr h="273627">
                <a:tc>
                  <a:txBody>
                    <a:bodyPr/>
                    <a:lstStyle/>
                    <a:p>
                      <a:pPr algn="l" fontAlgn="b"/>
                      <a:r>
                        <a:rPr lang="en-IN" sz="1100" u="none" strike="noStrike">
                          <a:effectLst/>
                          <a:latin typeface="inherit"/>
                        </a:rPr>
                        <a:t>Email</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79%</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0%</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21%</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100%</a:t>
                      </a:r>
                      <a:endParaRPr lang="en-IN" sz="1100" b="0" i="0" u="none" strike="noStrike" dirty="0">
                        <a:solidFill>
                          <a:srgbClr val="000000"/>
                        </a:solidFill>
                        <a:effectLst/>
                        <a:latin typeface="inherit"/>
                      </a:endParaRPr>
                    </a:p>
                  </a:txBody>
                  <a:tcPr marL="9525" marR="9525" marT="9525" marB="0" anchor="b"/>
                </a:tc>
                <a:extLst>
                  <a:ext uri="{0D108BD9-81ED-4DB2-BD59-A6C34878D82A}">
                    <a16:rowId xmlns:a16="http://schemas.microsoft.com/office/drawing/2014/main" val="3073008859"/>
                  </a:ext>
                </a:extLst>
              </a:tr>
              <a:tr h="273627">
                <a:tc>
                  <a:txBody>
                    <a:bodyPr/>
                    <a:lstStyle/>
                    <a:p>
                      <a:pPr algn="l" fontAlgn="b"/>
                      <a:r>
                        <a:rPr lang="en-IN" sz="1100" u="none" strike="noStrike">
                          <a:effectLst/>
                          <a:latin typeface="inherit"/>
                        </a:rPr>
                        <a:t>Web</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88%</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0%</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12%</a:t>
                      </a:r>
                      <a:endParaRPr lang="en-IN" sz="1100" b="0" i="0" u="none" strike="noStrike">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100%</a:t>
                      </a:r>
                      <a:endParaRPr lang="en-IN" sz="1100" b="0" i="0" u="none" strike="noStrike" dirty="0">
                        <a:solidFill>
                          <a:srgbClr val="000000"/>
                        </a:solidFill>
                        <a:effectLst/>
                        <a:latin typeface="inherit"/>
                      </a:endParaRPr>
                    </a:p>
                  </a:txBody>
                  <a:tcPr marL="9525" marR="9525" marT="9525" marB="0" anchor="b"/>
                </a:tc>
                <a:extLst>
                  <a:ext uri="{0D108BD9-81ED-4DB2-BD59-A6C34878D82A}">
                    <a16:rowId xmlns:a16="http://schemas.microsoft.com/office/drawing/2014/main" val="2283168005"/>
                  </a:ext>
                </a:extLst>
              </a:tr>
              <a:tr h="273627">
                <a:tc>
                  <a:txBody>
                    <a:bodyPr/>
                    <a:lstStyle/>
                    <a:p>
                      <a:pPr algn="l" fontAlgn="b"/>
                      <a:r>
                        <a:rPr lang="en-IN" sz="1100" u="none" strike="noStrike">
                          <a:effectLst/>
                          <a:latin typeface="inherit"/>
                        </a:rPr>
                        <a:t>Grand Total</a:t>
                      </a:r>
                      <a:endParaRPr lang="en-IN" sz="1100" b="1"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71%</a:t>
                      </a:r>
                      <a:endParaRPr lang="en-IN" sz="1100" b="1"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14%</a:t>
                      </a:r>
                      <a:endParaRPr lang="en-IN" sz="1100" b="1" i="0" u="none" strike="noStrike">
                        <a:solidFill>
                          <a:srgbClr val="000000"/>
                        </a:solidFill>
                        <a:effectLst/>
                        <a:latin typeface="inherit"/>
                      </a:endParaRPr>
                    </a:p>
                  </a:txBody>
                  <a:tcPr marL="9525" marR="9525" marT="9525" marB="0" anchor="b"/>
                </a:tc>
                <a:tc>
                  <a:txBody>
                    <a:bodyPr/>
                    <a:lstStyle/>
                    <a:p>
                      <a:pPr algn="r" fontAlgn="b"/>
                      <a:r>
                        <a:rPr lang="en-IN" sz="1100" u="none" strike="noStrike">
                          <a:effectLst/>
                          <a:latin typeface="inherit"/>
                        </a:rPr>
                        <a:t>14%</a:t>
                      </a:r>
                      <a:endParaRPr lang="en-IN" sz="1100" b="1" i="0" u="none" strike="noStrike">
                        <a:solidFill>
                          <a:srgbClr val="000000"/>
                        </a:solidFill>
                        <a:effectLst/>
                        <a:latin typeface="inherit"/>
                      </a:endParaRPr>
                    </a:p>
                  </a:txBody>
                  <a:tcPr marL="9525" marR="9525" marT="9525" marB="0" anchor="b"/>
                </a:tc>
                <a:tc>
                  <a:txBody>
                    <a:bodyPr/>
                    <a:lstStyle/>
                    <a:p>
                      <a:pPr algn="r" fontAlgn="b"/>
                      <a:r>
                        <a:rPr lang="en-IN" sz="1100" u="none" strike="noStrike" dirty="0">
                          <a:effectLst/>
                          <a:latin typeface="inherit"/>
                        </a:rPr>
                        <a:t>100%</a:t>
                      </a:r>
                      <a:endParaRPr lang="en-IN" sz="1100" b="1" i="0" u="none" strike="noStrike" dirty="0">
                        <a:solidFill>
                          <a:srgbClr val="000000"/>
                        </a:solidFill>
                        <a:effectLst/>
                        <a:latin typeface="inherit"/>
                      </a:endParaRPr>
                    </a:p>
                  </a:txBody>
                  <a:tcPr marL="9525" marR="9525" marT="9525" marB="0" anchor="b"/>
                </a:tc>
                <a:extLst>
                  <a:ext uri="{0D108BD9-81ED-4DB2-BD59-A6C34878D82A}">
                    <a16:rowId xmlns:a16="http://schemas.microsoft.com/office/drawing/2014/main" val="3648362478"/>
                  </a:ext>
                </a:extLst>
              </a:tr>
            </a:tbl>
          </a:graphicData>
        </a:graphic>
      </p:graphicFrame>
    </p:spTree>
    <p:extLst>
      <p:ext uri="{BB962C8B-B14F-4D97-AF65-F5344CB8AC3E}">
        <p14:creationId xmlns:p14="http://schemas.microsoft.com/office/powerpoint/2010/main" val="6904693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172700" cy="3760891"/>
          </a:xfrm>
        </p:spPr>
        <p:txBody>
          <a:bodyPr anchor="t" anchorCtr="0">
            <a:normAutofit lnSpcReduction="10000"/>
          </a:bodyPr>
          <a:lstStyle/>
          <a:p>
            <a:r>
              <a:rPr lang="en-US" sz="2400" b="1" dirty="0">
                <a:solidFill>
                  <a:srgbClr val="000000"/>
                </a:solidFill>
                <a:latin typeface="Roboto" panose="02000000000000000000" pitchFamily="2" charset="0"/>
              </a:rPr>
              <a:t>Conclusion:</a:t>
            </a:r>
          </a:p>
          <a:p>
            <a:pPr marL="342900" indent="-342900">
              <a:buFont typeface="+mj-lt"/>
              <a:buAutoNum type="arabicPeriod"/>
            </a:pPr>
            <a:r>
              <a:rPr lang="en-IN" sz="1800" dirty="0">
                <a:latin typeface="Calibri" panose="020F0502020204030204" pitchFamily="34" charset="0"/>
                <a:cs typeface="Calibri" panose="020F0502020204030204" pitchFamily="34" charset="0"/>
                <a:hlinkClick r:id="rId2" action="ppaction://hlinksldjump"/>
              </a:rPr>
              <a:t>RCA</a:t>
            </a:r>
            <a:r>
              <a:rPr lang="en-IN" sz="1800" dirty="0">
                <a:latin typeface="Calibri" panose="020F0502020204030204" pitchFamily="34" charset="0"/>
                <a:cs typeface="Calibri" panose="020F0502020204030204" pitchFamily="34" charset="0"/>
              </a:rPr>
              <a:t> demonstrates that major negative sentiments is contributed by Los Angles &amp; Baltimore Call </a:t>
            </a:r>
            <a:r>
              <a:rPr lang="en-IN" sz="1800" dirty="0" err="1">
                <a:latin typeface="Calibri" panose="020F0502020204030204" pitchFamily="34" charset="0"/>
                <a:cs typeface="Calibri" panose="020F0502020204030204" pitchFamily="34" charset="0"/>
              </a:rPr>
              <a:t>center</a:t>
            </a:r>
            <a:r>
              <a:rPr lang="en-IN" sz="1800" dirty="0">
                <a:latin typeface="Calibri" panose="020F0502020204030204" pitchFamily="34" charset="0"/>
                <a:cs typeface="Calibri" panose="020F0502020204030204" pitchFamily="34" charset="0"/>
              </a:rPr>
              <a:t>.</a:t>
            </a:r>
          </a:p>
          <a:p>
            <a:pPr marL="342900" indent="-342900">
              <a:buFont typeface="+mj-lt"/>
              <a:buAutoNum type="arabicPeriod"/>
            </a:pPr>
            <a:r>
              <a:rPr lang="en-IN" sz="1800" dirty="0">
                <a:latin typeface="Calibri" panose="020F0502020204030204" pitchFamily="34" charset="0"/>
                <a:cs typeface="Calibri" panose="020F0502020204030204" pitchFamily="34" charset="0"/>
                <a:hlinkClick r:id="rId3" action="ppaction://hlinksldjump"/>
              </a:rPr>
              <a:t>Trend &amp; Pattern </a:t>
            </a:r>
            <a:r>
              <a:rPr lang="en-IN" sz="1800" dirty="0">
                <a:latin typeface="Calibri" panose="020F0502020204030204" pitchFamily="34" charset="0"/>
                <a:cs typeface="Calibri" panose="020F0502020204030204" pitchFamily="34" charset="0"/>
              </a:rPr>
              <a:t>demonstrate that call flow ratio in Denver, Chicago, Baltimore &amp; Los Angeles are as 1:2:4:5 respectively which can help us determine the human resource to allocate the manpower accordingly. Also, we can determine the number of employee to be assigned to which channel and in which category (Reason) in each call </a:t>
            </a:r>
            <a:r>
              <a:rPr lang="en-IN" sz="1800" dirty="0" err="1">
                <a:latin typeface="Calibri" panose="020F0502020204030204" pitchFamily="34" charset="0"/>
                <a:cs typeface="Calibri" panose="020F0502020204030204" pitchFamily="34" charset="0"/>
              </a:rPr>
              <a:t>center</a:t>
            </a:r>
            <a:r>
              <a:rPr lang="en-IN" sz="1800" dirty="0">
                <a:latin typeface="Calibri" panose="020F0502020204030204" pitchFamily="34" charset="0"/>
                <a:cs typeface="Calibri" panose="020F0502020204030204" pitchFamily="34" charset="0"/>
              </a:rPr>
              <a:t>. Refer to </a:t>
            </a:r>
            <a:r>
              <a:rPr lang="en-IN" sz="1800" dirty="0">
                <a:latin typeface="Calibri" panose="020F0502020204030204" pitchFamily="34" charset="0"/>
                <a:cs typeface="Calibri" panose="020F0502020204030204" pitchFamily="34" charset="0"/>
                <a:hlinkClick r:id="rId4" action="ppaction://hlinksldjump"/>
              </a:rPr>
              <a:t>Resource allocation</a:t>
            </a:r>
            <a:r>
              <a:rPr lang="en-IN" sz="1800" dirty="0">
                <a:latin typeface="Calibri" panose="020F0502020204030204" pitchFamily="34" charset="0"/>
                <a:cs typeface="Calibri" panose="020F0502020204030204" pitchFamily="34" charset="0"/>
              </a:rPr>
              <a:t> chart.</a:t>
            </a:r>
          </a:p>
          <a:p>
            <a:pPr marL="342900" indent="-342900">
              <a:buFont typeface="+mj-lt"/>
              <a:buAutoNum type="arabicPeriod"/>
            </a:pPr>
            <a:r>
              <a:rPr lang="en-IN" sz="1800" dirty="0">
                <a:latin typeface="Calibri" panose="020F0502020204030204" pitchFamily="34" charset="0"/>
                <a:cs typeface="Calibri" panose="020F0502020204030204" pitchFamily="34" charset="0"/>
              </a:rPr>
              <a:t>From </a:t>
            </a:r>
            <a:r>
              <a:rPr lang="en-IN" sz="1800" dirty="0">
                <a:latin typeface="Calibri" panose="020F0502020204030204" pitchFamily="34" charset="0"/>
                <a:cs typeface="Calibri" panose="020F0502020204030204" pitchFamily="34" charset="0"/>
                <a:hlinkClick r:id="rId5" action="ppaction://hlinksldjump"/>
              </a:rPr>
              <a:t>Service Response Time Analysis</a:t>
            </a:r>
            <a:r>
              <a:rPr lang="en-IN" sz="1800" dirty="0">
                <a:latin typeface="Calibri" panose="020F0502020204030204" pitchFamily="34" charset="0"/>
                <a:cs typeface="Calibri" panose="020F0502020204030204" pitchFamily="34" charset="0"/>
              </a:rPr>
              <a:t>, it is found that average call time is around 25 minutes and we can determine the </a:t>
            </a:r>
            <a:r>
              <a:rPr lang="en-IN" sz="1800" dirty="0">
                <a:latin typeface="Calibri" panose="020F0502020204030204" pitchFamily="34" charset="0"/>
                <a:cs typeface="Calibri" panose="020F0502020204030204" pitchFamily="34" charset="0"/>
                <a:hlinkClick r:id="rId6" action="ppaction://hlinksldjump"/>
              </a:rPr>
              <a:t>call </a:t>
            </a:r>
            <a:r>
              <a:rPr lang="en-IN" sz="1800" dirty="0" err="1">
                <a:latin typeface="Calibri" panose="020F0502020204030204" pitchFamily="34" charset="0"/>
                <a:cs typeface="Calibri" panose="020F0502020204030204" pitchFamily="34" charset="0"/>
                <a:hlinkClick r:id="rId6" action="ppaction://hlinksldjump"/>
              </a:rPr>
              <a:t>center</a:t>
            </a:r>
            <a:r>
              <a:rPr lang="en-IN" sz="1800" dirty="0">
                <a:latin typeface="Calibri" panose="020F0502020204030204" pitchFamily="34" charset="0"/>
                <a:cs typeface="Calibri" panose="020F0502020204030204" pitchFamily="34" charset="0"/>
              </a:rPr>
              <a:t> needs to reduce the call duration depending on the reason to increase the efficiency and turn around time. Also, we can analyse the response time to focus on Calls that are above SLA.</a:t>
            </a:r>
          </a:p>
          <a:p>
            <a:pPr marL="342900" indent="-342900">
              <a:buFont typeface="+mj-lt"/>
              <a:buAutoNum type="arabicPeriod"/>
            </a:pPr>
            <a:endParaRPr lang="en-IN" sz="1800"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Tree>
    <p:extLst>
      <p:ext uri="{BB962C8B-B14F-4D97-AF65-F5344CB8AC3E}">
        <p14:creationId xmlns:p14="http://schemas.microsoft.com/office/powerpoint/2010/main" val="1638411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172700" cy="3760891"/>
          </a:xfrm>
        </p:spPr>
        <p:txBody>
          <a:bodyPr/>
          <a:lstStyle/>
          <a:p>
            <a:r>
              <a:rPr lang="en-US" sz="2000" b="1" dirty="0">
                <a:solidFill>
                  <a:srgbClr val="161616"/>
                </a:solidFill>
                <a:latin typeface="inherit"/>
              </a:rPr>
              <a:t>6. Contact Us</a:t>
            </a:r>
          </a:p>
          <a:p>
            <a:endParaRPr lang="en-IN" dirty="0"/>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
        <p:nvSpPr>
          <p:cNvPr id="2" name="Rectangle: Rounded Corners 1">
            <a:extLst>
              <a:ext uri="{FF2B5EF4-FFF2-40B4-BE49-F238E27FC236}">
                <a16:creationId xmlns:a16="http://schemas.microsoft.com/office/drawing/2014/main" id="{DE4C0098-03B4-462E-A26C-8AFCAF0D74E5}"/>
              </a:ext>
            </a:extLst>
          </p:cNvPr>
          <p:cNvSpPr/>
          <p:nvPr/>
        </p:nvSpPr>
        <p:spPr>
          <a:xfrm>
            <a:off x="2860675" y="2626042"/>
            <a:ext cx="5746115" cy="2725208"/>
          </a:xfrm>
          <a:prstGeom prst="roundRect">
            <a:avLst>
              <a:gd name="adj" fmla="val 1406"/>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50000" t="50000" r="50000" b="50000"/>
            </a:path>
            <a:tileRect/>
          </a:gradFill>
          <a:effectLst/>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IN" sz="1200" b="1" dirty="0">
                <a:solidFill>
                  <a:schemeClr val="accent1">
                    <a:lumMod val="50000"/>
                  </a:schemeClr>
                </a:solidFill>
                <a:latin typeface="Calibri" panose="020F0502020204030204" pitchFamily="34" charset="0"/>
                <a:cs typeface="Calibri" panose="020F0502020204030204" pitchFamily="34" charset="0"/>
              </a:rPr>
              <a:t>Prepared &amp;</a:t>
            </a:r>
            <a:r>
              <a:rPr lang="en-IN" sz="1200" b="1" baseline="0" dirty="0">
                <a:solidFill>
                  <a:schemeClr val="accent1">
                    <a:lumMod val="50000"/>
                  </a:schemeClr>
                </a:solidFill>
                <a:latin typeface="Calibri" panose="020F0502020204030204" pitchFamily="34" charset="0"/>
                <a:cs typeface="Calibri" panose="020F0502020204030204" pitchFamily="34" charset="0"/>
              </a:rPr>
              <a:t> Presented by</a:t>
            </a:r>
            <a:endParaRPr lang="en-IN" sz="3200" b="1" dirty="0">
              <a:solidFill>
                <a:schemeClr val="accent1">
                  <a:lumMod val="50000"/>
                </a:schemeClr>
              </a:solidFill>
              <a:latin typeface="Calibri" panose="020F0502020204030204" pitchFamily="34" charset="0"/>
              <a:cs typeface="Calibri" panose="020F0502020204030204" pitchFamily="34" charset="0"/>
            </a:endParaRPr>
          </a:p>
          <a:p>
            <a:pPr algn="ctr"/>
            <a:r>
              <a:rPr lang="en-IN" sz="3600" b="1" dirty="0">
                <a:solidFill>
                  <a:schemeClr val="accent1">
                    <a:lumMod val="50000"/>
                  </a:schemeClr>
                </a:solidFill>
                <a:latin typeface="Calibri" panose="020F0502020204030204" pitchFamily="34" charset="0"/>
                <a:cs typeface="Calibri" panose="020F0502020204030204" pitchFamily="34" charset="0"/>
              </a:rPr>
              <a:t>Warun</a:t>
            </a:r>
            <a:r>
              <a:rPr lang="en-IN" sz="3600" b="1" baseline="0" dirty="0">
                <a:solidFill>
                  <a:schemeClr val="accent1">
                    <a:lumMod val="50000"/>
                  </a:schemeClr>
                </a:solidFill>
                <a:latin typeface="Calibri" panose="020F0502020204030204" pitchFamily="34" charset="0"/>
                <a:cs typeface="Calibri" panose="020F0502020204030204" pitchFamily="34" charset="0"/>
              </a:rPr>
              <a:t> Kumar</a:t>
            </a:r>
            <a:endParaRPr lang="en-IN" sz="1100" b="1" baseline="0" dirty="0">
              <a:solidFill>
                <a:schemeClr val="accent1">
                  <a:lumMod val="50000"/>
                </a:schemeClr>
              </a:solidFill>
              <a:latin typeface="Calibri" panose="020F0502020204030204" pitchFamily="34" charset="0"/>
              <a:cs typeface="Calibri" panose="020F0502020204030204" pitchFamily="34" charset="0"/>
            </a:endParaRPr>
          </a:p>
          <a:p>
            <a:pPr algn="ctr"/>
            <a:r>
              <a:rPr lang="en-IN" sz="1200" b="1" baseline="0" dirty="0">
                <a:solidFill>
                  <a:schemeClr val="accent1">
                    <a:lumMod val="50000"/>
                  </a:schemeClr>
                </a:solidFill>
                <a:latin typeface="Calibri" panose="020F0502020204030204" pitchFamily="34" charset="0"/>
                <a:cs typeface="Calibri" panose="020F0502020204030204" pitchFamily="34" charset="0"/>
              </a:rPr>
              <a:t>ABADS B 11</a:t>
            </a:r>
          </a:p>
          <a:p>
            <a:pPr algn="ctr"/>
            <a:endParaRPr lang="en-IN" sz="1100" b="1" baseline="0" dirty="0">
              <a:solidFill>
                <a:schemeClr val="accent1">
                  <a:lumMod val="50000"/>
                </a:schemeClr>
              </a:solidFill>
              <a:latin typeface="Calibri" panose="020F0502020204030204" pitchFamily="34" charset="0"/>
              <a:cs typeface="Calibri" panose="020F0502020204030204" pitchFamily="34" charset="0"/>
            </a:endParaRPr>
          </a:p>
          <a:p>
            <a:pPr algn="ctr"/>
            <a:endParaRPr lang="en-IN" sz="1100" b="1" baseline="0" dirty="0">
              <a:solidFill>
                <a:schemeClr val="accent1">
                  <a:lumMod val="50000"/>
                </a:schemeClr>
              </a:solidFill>
              <a:latin typeface="Calibri" panose="020F0502020204030204" pitchFamily="34" charset="0"/>
              <a:cs typeface="Calibri" panose="020F0502020204030204" pitchFamily="34" charset="0"/>
            </a:endParaRPr>
          </a:p>
          <a:p>
            <a:pPr algn="ctr"/>
            <a:r>
              <a:rPr lang="en-IN" sz="1100" b="1" baseline="0" dirty="0">
                <a:solidFill>
                  <a:schemeClr val="accent1">
                    <a:lumMod val="50000"/>
                  </a:schemeClr>
                </a:solidFill>
                <a:latin typeface="Calibri" panose="020F0502020204030204" pitchFamily="34" charset="0"/>
                <a:cs typeface="Calibri" panose="020F0502020204030204" pitchFamily="34" charset="0"/>
              </a:rPr>
              <a:t>Phone: 9999730408</a:t>
            </a:r>
          </a:p>
          <a:p>
            <a:pPr algn="ctr"/>
            <a:r>
              <a:rPr lang="en-IN" sz="1100" b="1" baseline="0" dirty="0">
                <a:solidFill>
                  <a:schemeClr val="accent1">
                    <a:lumMod val="50000"/>
                  </a:schemeClr>
                </a:solidFill>
                <a:latin typeface="Calibri" panose="020F0502020204030204" pitchFamily="34" charset="0"/>
                <a:cs typeface="Calibri" panose="020F0502020204030204" pitchFamily="34" charset="0"/>
              </a:rPr>
              <a:t>Email: warunsrk@gmail.com</a:t>
            </a:r>
            <a:endParaRPr lang="en-IN" sz="1100" b="1" dirty="0">
              <a:solidFill>
                <a:schemeClr val="accent1">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566548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172700" cy="3760891"/>
          </a:xfrm>
        </p:spPr>
        <p:txBody>
          <a:bodyPr anchor="ctr" anchorCtr="0">
            <a:normAutofit/>
          </a:bodyPr>
          <a:lstStyle/>
          <a:p>
            <a:pPr algn="ctr"/>
            <a:r>
              <a:rPr lang="en-US" sz="4800" b="1" dirty="0">
                <a:latin typeface="Calibri" panose="020F0502020204030204" pitchFamily="34" charset="0"/>
                <a:cs typeface="Calibri" panose="020F0502020204030204" pitchFamily="34" charset="0"/>
              </a:rPr>
              <a:t>Time for Q &amp; A</a:t>
            </a:r>
            <a:endParaRPr lang="en-IN" sz="4800" b="1"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Tree>
    <p:extLst>
      <p:ext uri="{BB962C8B-B14F-4D97-AF65-F5344CB8AC3E}">
        <p14:creationId xmlns:p14="http://schemas.microsoft.com/office/powerpoint/2010/main" val="19246399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3E9045-3E1D-BEC6-140F-EB941C971767}"/>
              </a:ext>
            </a:extLst>
          </p:cNvPr>
          <p:cNvSpPr>
            <a:spLocks noGrp="1"/>
          </p:cNvSpPr>
          <p:nvPr>
            <p:ph idx="1"/>
          </p:nvPr>
        </p:nvSpPr>
        <p:spPr>
          <a:xfrm>
            <a:off x="1097280" y="2108201"/>
            <a:ext cx="10172700" cy="3760891"/>
          </a:xfrm>
        </p:spPr>
        <p:txBody>
          <a:bodyPr anchor="ctr" anchorCtr="0">
            <a:normAutofit/>
          </a:bodyPr>
          <a:lstStyle/>
          <a:p>
            <a:pPr algn="ctr"/>
            <a:r>
              <a:rPr lang="en-US" sz="4800" b="1" dirty="0">
                <a:latin typeface="Calibri" panose="020F0502020204030204" pitchFamily="34" charset="0"/>
                <a:cs typeface="Calibri" panose="020F0502020204030204" pitchFamily="34" charset="0"/>
              </a:rPr>
              <a:t>Thank you </a:t>
            </a:r>
            <a:r>
              <a:rPr lang="en-US" sz="4800" b="1" dirty="0">
                <a:latin typeface="Calibri" panose="020F0502020204030204" pitchFamily="34" charset="0"/>
                <a:cs typeface="Calibri" panose="020F0502020204030204" pitchFamily="34" charset="0"/>
                <a:sym typeface="Wingdings" panose="05000000000000000000" pitchFamily="2" charset="2"/>
              </a:rPr>
              <a:t></a:t>
            </a:r>
            <a:endParaRPr lang="en-IN" sz="4800" b="1"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D046B370-C87D-7EE6-9454-DE4B9D767AC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Tree>
    <p:extLst>
      <p:ext uri="{BB962C8B-B14F-4D97-AF65-F5344CB8AC3E}">
        <p14:creationId xmlns:p14="http://schemas.microsoft.com/office/powerpoint/2010/main" val="1590702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A30A-482B-9D49-6ECF-64E9ABD5EC03}"/>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
        <p:nvSpPr>
          <p:cNvPr id="3" name="Content Placeholder 2">
            <a:extLst>
              <a:ext uri="{FF2B5EF4-FFF2-40B4-BE49-F238E27FC236}">
                <a16:creationId xmlns:a16="http://schemas.microsoft.com/office/drawing/2014/main" id="{EB578F34-92B7-81CE-311C-9F9D14A0ABAF}"/>
              </a:ext>
            </a:extLst>
          </p:cNvPr>
          <p:cNvSpPr>
            <a:spLocks noGrp="1"/>
          </p:cNvSpPr>
          <p:nvPr>
            <p:ph idx="1"/>
          </p:nvPr>
        </p:nvSpPr>
        <p:spPr/>
        <p:txBody>
          <a:bodyPr/>
          <a:lstStyle/>
          <a:p>
            <a:r>
              <a:rPr lang="en-US" sz="2400" b="1" dirty="0">
                <a:solidFill>
                  <a:srgbClr val="000000"/>
                </a:solidFill>
                <a:latin typeface="Roboto" panose="02000000000000000000" pitchFamily="2" charset="0"/>
              </a:rPr>
              <a:t>CRISP – DM</a:t>
            </a:r>
          </a:p>
          <a:p>
            <a:r>
              <a:rPr lang="en-US" sz="1600" dirty="0">
                <a:solidFill>
                  <a:srgbClr val="000000"/>
                </a:solidFill>
                <a:latin typeface="Roboto" panose="02000000000000000000" pitchFamily="2" charset="0"/>
              </a:rPr>
              <a:t>It stands for </a:t>
            </a:r>
            <a:r>
              <a:rPr lang="en-US" sz="1600" b="1" dirty="0" err="1">
                <a:solidFill>
                  <a:srgbClr val="000000"/>
                </a:solidFill>
                <a:latin typeface="Roboto" panose="02000000000000000000" pitchFamily="2" charset="0"/>
              </a:rPr>
              <a:t>CR</a:t>
            </a:r>
            <a:r>
              <a:rPr lang="en-US" sz="1600" dirty="0" err="1">
                <a:solidFill>
                  <a:srgbClr val="000000"/>
                </a:solidFill>
                <a:latin typeface="Roboto" panose="02000000000000000000" pitchFamily="2" charset="0"/>
              </a:rPr>
              <a:t>oss</a:t>
            </a:r>
            <a:r>
              <a:rPr lang="en-US" sz="1600" dirty="0">
                <a:solidFill>
                  <a:srgbClr val="000000"/>
                </a:solidFill>
                <a:latin typeface="Roboto" panose="02000000000000000000" pitchFamily="2" charset="0"/>
              </a:rPr>
              <a:t> </a:t>
            </a:r>
            <a:r>
              <a:rPr lang="en-US" sz="1600" b="1" dirty="0">
                <a:solidFill>
                  <a:srgbClr val="000000"/>
                </a:solidFill>
                <a:latin typeface="Roboto" panose="02000000000000000000" pitchFamily="2" charset="0"/>
              </a:rPr>
              <a:t>I</a:t>
            </a:r>
            <a:r>
              <a:rPr lang="en-US" sz="1600" dirty="0">
                <a:solidFill>
                  <a:srgbClr val="000000"/>
                </a:solidFill>
                <a:latin typeface="Roboto" panose="02000000000000000000" pitchFamily="2" charset="0"/>
              </a:rPr>
              <a:t>ndustry </a:t>
            </a:r>
            <a:r>
              <a:rPr lang="en-US" sz="1600" b="1" dirty="0">
                <a:solidFill>
                  <a:srgbClr val="000000"/>
                </a:solidFill>
                <a:latin typeface="Roboto" panose="02000000000000000000" pitchFamily="2" charset="0"/>
              </a:rPr>
              <a:t>S</a:t>
            </a:r>
            <a:r>
              <a:rPr lang="en-US" sz="1600" dirty="0">
                <a:solidFill>
                  <a:srgbClr val="000000"/>
                </a:solidFill>
                <a:latin typeface="Roboto" panose="02000000000000000000" pitchFamily="2" charset="0"/>
              </a:rPr>
              <a:t>tandard </a:t>
            </a:r>
            <a:r>
              <a:rPr lang="en-US" sz="1600" b="1" dirty="0">
                <a:solidFill>
                  <a:srgbClr val="000000"/>
                </a:solidFill>
                <a:latin typeface="Roboto" panose="02000000000000000000" pitchFamily="2" charset="0"/>
              </a:rPr>
              <a:t>P</a:t>
            </a:r>
            <a:r>
              <a:rPr lang="en-US" sz="1600" dirty="0">
                <a:solidFill>
                  <a:srgbClr val="000000"/>
                </a:solidFill>
                <a:latin typeface="Roboto" panose="02000000000000000000" pitchFamily="2" charset="0"/>
              </a:rPr>
              <a:t>rocess for </a:t>
            </a:r>
            <a:r>
              <a:rPr lang="en-US" sz="1600" b="1" dirty="0">
                <a:solidFill>
                  <a:srgbClr val="000000"/>
                </a:solidFill>
                <a:latin typeface="Roboto" panose="02000000000000000000" pitchFamily="2" charset="0"/>
              </a:rPr>
              <a:t>D</a:t>
            </a:r>
            <a:r>
              <a:rPr lang="en-US" sz="1600" dirty="0">
                <a:solidFill>
                  <a:srgbClr val="000000"/>
                </a:solidFill>
                <a:latin typeface="Roboto" panose="02000000000000000000" pitchFamily="2" charset="0"/>
              </a:rPr>
              <a:t>ata </a:t>
            </a:r>
            <a:r>
              <a:rPr lang="en-US" sz="1600" b="1" dirty="0">
                <a:solidFill>
                  <a:srgbClr val="000000"/>
                </a:solidFill>
                <a:latin typeface="Roboto" panose="02000000000000000000" pitchFamily="2" charset="0"/>
              </a:rPr>
              <a:t>M</a:t>
            </a:r>
            <a:r>
              <a:rPr lang="en-US" sz="1600" dirty="0">
                <a:solidFill>
                  <a:srgbClr val="000000"/>
                </a:solidFill>
                <a:latin typeface="Roboto" panose="02000000000000000000" pitchFamily="2" charset="0"/>
              </a:rPr>
              <a:t>ining</a:t>
            </a:r>
            <a:r>
              <a:rPr lang="en-US" sz="1600" b="1" dirty="0">
                <a:solidFill>
                  <a:srgbClr val="000000"/>
                </a:solidFill>
                <a:latin typeface="Roboto" panose="02000000000000000000" pitchFamily="2" charset="0"/>
              </a:rPr>
              <a:t>, </a:t>
            </a:r>
            <a:r>
              <a:rPr lang="en-US" sz="1600" dirty="0">
                <a:solidFill>
                  <a:srgbClr val="000000"/>
                </a:solidFill>
                <a:latin typeface="Roboto" panose="02000000000000000000" pitchFamily="2" charset="0"/>
              </a:rPr>
              <a:t>is an industry-proven way to guide our data mining efforts.</a:t>
            </a:r>
          </a:p>
          <a:p>
            <a:pPr algn="l" fontAlgn="base">
              <a:buFont typeface="Arial" panose="020B0604020202020204" pitchFamily="34" charset="0"/>
              <a:buChar char="•"/>
            </a:pPr>
            <a:r>
              <a:rPr lang="en-US" sz="1600" dirty="0">
                <a:solidFill>
                  <a:srgbClr val="161616"/>
                </a:solidFill>
                <a:latin typeface="inherit"/>
              </a:rPr>
              <a:t>- As a </a:t>
            </a:r>
            <a:r>
              <a:rPr lang="en-US" sz="1600" b="1" dirty="0">
                <a:solidFill>
                  <a:srgbClr val="161616"/>
                </a:solidFill>
                <a:latin typeface="inherit"/>
              </a:rPr>
              <a:t>methodology</a:t>
            </a:r>
            <a:r>
              <a:rPr lang="en-US" sz="1600" b="0" i="0" dirty="0">
                <a:solidFill>
                  <a:srgbClr val="161616"/>
                </a:solidFill>
                <a:effectLst/>
                <a:latin typeface="inherit"/>
              </a:rPr>
              <a:t>, it includes descriptions of the typical phases of a project, the tasks involved with each phase, and an explanation of the relationships between these tasks.</a:t>
            </a:r>
          </a:p>
          <a:p>
            <a:pPr algn="l" fontAlgn="base">
              <a:buFont typeface="Arial" panose="020B0604020202020204" pitchFamily="34" charset="0"/>
              <a:buChar char="•"/>
            </a:pPr>
            <a:r>
              <a:rPr lang="en-US" sz="1600" b="0" i="0" dirty="0">
                <a:solidFill>
                  <a:srgbClr val="161616"/>
                </a:solidFill>
                <a:effectLst/>
                <a:latin typeface="inherit"/>
              </a:rPr>
              <a:t>- As a </a:t>
            </a:r>
            <a:r>
              <a:rPr lang="en-US" sz="1600" b="1" i="0" dirty="0">
                <a:solidFill>
                  <a:srgbClr val="161616"/>
                </a:solidFill>
                <a:effectLst/>
                <a:latin typeface="inherit"/>
              </a:rPr>
              <a:t>process model</a:t>
            </a:r>
            <a:r>
              <a:rPr lang="en-US" sz="1600" b="0" i="0" dirty="0">
                <a:solidFill>
                  <a:srgbClr val="161616"/>
                </a:solidFill>
                <a:effectLst/>
                <a:latin typeface="inherit"/>
              </a:rPr>
              <a:t>, CRISP-DM provides an overview of the data mining life cycle.</a:t>
            </a:r>
          </a:p>
          <a:p>
            <a:pPr fontAlgn="base">
              <a:buFont typeface="Arial" panose="020B0604020202020204" pitchFamily="34" charset="0"/>
              <a:buChar char="•"/>
            </a:pPr>
            <a:r>
              <a:rPr lang="en-US" sz="1600" dirty="0">
                <a:solidFill>
                  <a:srgbClr val="000000"/>
                </a:solidFill>
                <a:latin typeface="Roboto" panose="02000000000000000000" pitchFamily="2" charset="0"/>
              </a:rPr>
              <a:t>- </a:t>
            </a:r>
            <a:r>
              <a:rPr lang="en-US" sz="1600" dirty="0">
                <a:solidFill>
                  <a:srgbClr val="161616"/>
                </a:solidFill>
                <a:latin typeface="inherit"/>
              </a:rPr>
              <a:t>This life cycle model consists of six phases with arrows indicating the most important and frequent dependencies between phases. The sequence of the phase is not strict.</a:t>
            </a:r>
          </a:p>
          <a:p>
            <a:pPr algn="l" fontAlgn="base">
              <a:buFont typeface="Arial" panose="020B0604020202020204" pitchFamily="34" charset="0"/>
              <a:buChar char="•"/>
            </a:pPr>
            <a:endParaRPr lang="en-US" sz="1600" b="0" i="0" dirty="0">
              <a:solidFill>
                <a:srgbClr val="161616"/>
              </a:solidFill>
              <a:effectLst/>
              <a:latin typeface="inherit"/>
            </a:endParaRPr>
          </a:p>
          <a:p>
            <a:endParaRPr lang="en-US" sz="1800" dirty="0">
              <a:solidFill>
                <a:srgbClr val="000000"/>
              </a:solidFill>
              <a:latin typeface="Roboto" panose="02000000000000000000" pitchFamily="2" charset="0"/>
            </a:endParaRPr>
          </a:p>
          <a:p>
            <a:endParaRPr lang="en-US" sz="2800" b="1" dirty="0">
              <a:solidFill>
                <a:srgbClr val="000000"/>
              </a:solidFill>
              <a:latin typeface="Roboto" panose="02000000000000000000" pitchFamily="2" charset="0"/>
            </a:endParaRPr>
          </a:p>
        </p:txBody>
      </p:sp>
    </p:spTree>
    <p:extLst>
      <p:ext uri="{BB962C8B-B14F-4D97-AF65-F5344CB8AC3E}">
        <p14:creationId xmlns:p14="http://schemas.microsoft.com/office/powerpoint/2010/main" val="3173252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578F34-92B7-81CE-311C-9F9D14A0ABAF}"/>
              </a:ext>
            </a:extLst>
          </p:cNvPr>
          <p:cNvSpPr>
            <a:spLocks noGrp="1"/>
          </p:cNvSpPr>
          <p:nvPr>
            <p:ph sz="half" idx="1"/>
          </p:nvPr>
        </p:nvSpPr>
        <p:spPr/>
        <p:txBody>
          <a:bodyPr>
            <a:normAutofit/>
          </a:bodyPr>
          <a:lstStyle/>
          <a:p>
            <a:pPr marL="514350" indent="-514350">
              <a:spcAft>
                <a:spcPts val="1200"/>
              </a:spcAft>
              <a:buFont typeface="+mj-lt"/>
              <a:buAutoNum type="arabicPeriod"/>
            </a:pPr>
            <a:r>
              <a:rPr lang="en-US" sz="1800" b="1" dirty="0">
                <a:solidFill>
                  <a:srgbClr val="000000"/>
                </a:solidFill>
                <a:latin typeface="Roboto" panose="02000000000000000000" pitchFamily="2" charset="0"/>
              </a:rPr>
              <a:t>Business Understanding</a:t>
            </a:r>
          </a:p>
          <a:p>
            <a:pPr marL="514350" indent="-514350">
              <a:spcAft>
                <a:spcPts val="1200"/>
              </a:spcAft>
              <a:buFont typeface="+mj-lt"/>
              <a:buAutoNum type="arabicPeriod"/>
            </a:pPr>
            <a:r>
              <a:rPr lang="en-US" sz="1800" b="1" dirty="0">
                <a:solidFill>
                  <a:srgbClr val="000000"/>
                </a:solidFill>
                <a:latin typeface="Roboto" panose="02000000000000000000" pitchFamily="2" charset="0"/>
              </a:rPr>
              <a:t>Data Understanding</a:t>
            </a:r>
          </a:p>
          <a:p>
            <a:pPr marL="514350" indent="-514350">
              <a:spcAft>
                <a:spcPts val="1200"/>
              </a:spcAft>
              <a:buFont typeface="+mj-lt"/>
              <a:buAutoNum type="arabicPeriod"/>
            </a:pPr>
            <a:r>
              <a:rPr lang="en-US" sz="1800" b="1" dirty="0">
                <a:solidFill>
                  <a:srgbClr val="000000"/>
                </a:solidFill>
                <a:latin typeface="Roboto" panose="02000000000000000000" pitchFamily="2" charset="0"/>
              </a:rPr>
              <a:t>Data Preparation</a:t>
            </a:r>
          </a:p>
          <a:p>
            <a:pPr marL="514350" indent="-514350">
              <a:spcAft>
                <a:spcPts val="1200"/>
              </a:spcAft>
              <a:buFont typeface="+mj-lt"/>
              <a:buAutoNum type="arabicPeriod"/>
            </a:pPr>
            <a:r>
              <a:rPr lang="en-US" sz="1800" b="1" dirty="0">
                <a:solidFill>
                  <a:srgbClr val="000000"/>
                </a:solidFill>
                <a:latin typeface="Roboto" panose="02000000000000000000" pitchFamily="2" charset="0"/>
              </a:rPr>
              <a:t>Modeling</a:t>
            </a:r>
          </a:p>
          <a:p>
            <a:pPr marL="514350" indent="-514350">
              <a:spcAft>
                <a:spcPts val="1200"/>
              </a:spcAft>
              <a:buFont typeface="+mj-lt"/>
              <a:buAutoNum type="arabicPeriod"/>
            </a:pPr>
            <a:r>
              <a:rPr lang="en-US" sz="1800" b="1" dirty="0">
                <a:solidFill>
                  <a:srgbClr val="000000"/>
                </a:solidFill>
                <a:latin typeface="Roboto" panose="02000000000000000000" pitchFamily="2" charset="0"/>
              </a:rPr>
              <a:t>Evaluation</a:t>
            </a:r>
          </a:p>
          <a:p>
            <a:pPr marL="514350" indent="-514350">
              <a:spcAft>
                <a:spcPts val="1200"/>
              </a:spcAft>
              <a:buFont typeface="+mj-lt"/>
              <a:buAutoNum type="arabicPeriod"/>
            </a:pPr>
            <a:r>
              <a:rPr lang="en-US" sz="1800" b="1" dirty="0">
                <a:solidFill>
                  <a:srgbClr val="000000"/>
                </a:solidFill>
                <a:latin typeface="Roboto" panose="02000000000000000000" pitchFamily="2" charset="0"/>
              </a:rPr>
              <a:t>Deployment</a:t>
            </a:r>
          </a:p>
          <a:p>
            <a:endParaRPr lang="en-US" sz="2800" b="1" dirty="0">
              <a:solidFill>
                <a:srgbClr val="000000"/>
              </a:solidFill>
              <a:latin typeface="Roboto" panose="02000000000000000000" pitchFamily="2" charset="0"/>
            </a:endParaRPr>
          </a:p>
        </p:txBody>
      </p:sp>
      <p:pic>
        <p:nvPicPr>
          <p:cNvPr id="6" name="Content Placeholder 5">
            <a:extLst>
              <a:ext uri="{FF2B5EF4-FFF2-40B4-BE49-F238E27FC236}">
                <a16:creationId xmlns:a16="http://schemas.microsoft.com/office/drawing/2014/main" id="{D0C05CC0-3C1F-4885-0579-4B892D4671BF}"/>
              </a:ext>
            </a:extLst>
          </p:cNvPr>
          <p:cNvPicPr>
            <a:picLocks noGrp="1" noChangeAspect="1"/>
          </p:cNvPicPr>
          <p:nvPr>
            <p:ph sz="half" idx="2"/>
          </p:nvPr>
        </p:nvPicPr>
        <p:blipFill>
          <a:blip r:embed="rId2"/>
          <a:stretch>
            <a:fillRect/>
          </a:stretch>
        </p:blipFill>
        <p:spPr>
          <a:xfrm>
            <a:off x="5717755" y="1989378"/>
            <a:ext cx="3978763" cy="3978763"/>
          </a:xfrm>
        </p:spPr>
      </p:pic>
      <p:sp>
        <p:nvSpPr>
          <p:cNvPr id="9" name="Title 1">
            <a:extLst>
              <a:ext uri="{FF2B5EF4-FFF2-40B4-BE49-F238E27FC236}">
                <a16:creationId xmlns:a16="http://schemas.microsoft.com/office/drawing/2014/main" id="{493722A8-EACF-8825-6B50-8ABB87B5E2D2}"/>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Tree>
    <p:extLst>
      <p:ext uri="{BB962C8B-B14F-4D97-AF65-F5344CB8AC3E}">
        <p14:creationId xmlns:p14="http://schemas.microsoft.com/office/powerpoint/2010/main" val="3962568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90785141-8D2C-87AC-E357-04F663D8A055}"/>
              </a:ext>
            </a:extLst>
          </p:cNvPr>
          <p:cNvSpPr txBox="1">
            <a:spLocks/>
          </p:cNvSpPr>
          <p:nvPr/>
        </p:nvSpPr>
        <p:spPr>
          <a:xfrm>
            <a:off x="1097280" y="2108201"/>
            <a:ext cx="10058400" cy="3760891"/>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b="1" dirty="0">
                <a:solidFill>
                  <a:srgbClr val="000000"/>
                </a:solidFill>
                <a:latin typeface="Roboto" panose="02000000000000000000" pitchFamily="2" charset="0"/>
              </a:rPr>
              <a:t>Business Understanding:</a:t>
            </a:r>
          </a:p>
          <a:p>
            <a:pPr>
              <a:lnSpc>
                <a:spcPct val="100000"/>
              </a:lnSpc>
              <a:spcBef>
                <a:spcPts val="600"/>
              </a:spcBef>
              <a:spcAft>
                <a:spcPts val="0"/>
              </a:spcAft>
            </a:pPr>
            <a:r>
              <a:rPr lang="en-US" sz="1600" b="1" dirty="0">
                <a:solidFill>
                  <a:srgbClr val="161616"/>
                </a:solidFill>
                <a:latin typeface="inherit"/>
              </a:rPr>
              <a:t>Nile</a:t>
            </a:r>
            <a:r>
              <a:rPr lang="en-US" sz="1600" dirty="0">
                <a:solidFill>
                  <a:srgbClr val="161616"/>
                </a:solidFill>
                <a:latin typeface="inherit"/>
              </a:rPr>
              <a:t>, as an e-commerce company it caters a large number of consumer who makes various transaction deemed to have various queries which is needed to be dealt by company’s customer care department. Company has multiple channel through which customers can raise their inquiry such as </a:t>
            </a:r>
            <a:r>
              <a:rPr lang="en-US" sz="1600" b="1" dirty="0">
                <a:solidFill>
                  <a:srgbClr val="161616"/>
                </a:solidFill>
                <a:latin typeface="inherit"/>
              </a:rPr>
              <a:t>Call center, Email, Chatbot and Web</a:t>
            </a:r>
            <a:r>
              <a:rPr lang="en-US" sz="1600" dirty="0">
                <a:solidFill>
                  <a:srgbClr val="161616"/>
                </a:solidFill>
                <a:latin typeface="inherit"/>
              </a:rPr>
              <a:t>.</a:t>
            </a:r>
          </a:p>
          <a:p>
            <a:pPr>
              <a:lnSpc>
                <a:spcPct val="100000"/>
              </a:lnSpc>
              <a:spcBef>
                <a:spcPts val="600"/>
              </a:spcBef>
              <a:spcAft>
                <a:spcPts val="0"/>
              </a:spcAft>
            </a:pPr>
            <a:r>
              <a:rPr lang="en-US" sz="1600" dirty="0">
                <a:solidFill>
                  <a:srgbClr val="161616"/>
                </a:solidFill>
                <a:latin typeface="inherit"/>
              </a:rPr>
              <a:t>Thus, a study is commissioned with the following objective:</a:t>
            </a:r>
          </a:p>
          <a:p>
            <a:pPr>
              <a:lnSpc>
                <a:spcPct val="100000"/>
              </a:lnSpc>
              <a:spcBef>
                <a:spcPts val="600"/>
              </a:spcBef>
              <a:spcAft>
                <a:spcPts val="0"/>
              </a:spcAft>
              <a:buFont typeface="Arial" panose="020B0604020202020204" pitchFamily="34" charset="0"/>
              <a:buChar char="•"/>
            </a:pPr>
            <a:r>
              <a:rPr lang="en-US" sz="1600" dirty="0">
                <a:solidFill>
                  <a:srgbClr val="161616"/>
                </a:solidFill>
                <a:latin typeface="inherit"/>
              </a:rPr>
              <a:t>Customer Sentiment Analysis</a:t>
            </a:r>
          </a:p>
          <a:p>
            <a:pPr>
              <a:lnSpc>
                <a:spcPct val="100000"/>
              </a:lnSpc>
              <a:spcBef>
                <a:spcPts val="600"/>
              </a:spcBef>
              <a:spcAft>
                <a:spcPts val="0"/>
              </a:spcAft>
              <a:buFont typeface="Arial" panose="020B0604020202020204" pitchFamily="34" charset="0"/>
              <a:buChar char="•"/>
            </a:pPr>
            <a:r>
              <a:rPr lang="en-US" sz="1600" dirty="0">
                <a:solidFill>
                  <a:srgbClr val="161616"/>
                </a:solidFill>
                <a:latin typeface="inherit"/>
              </a:rPr>
              <a:t>Root Cause Analysis</a:t>
            </a:r>
          </a:p>
          <a:p>
            <a:pPr>
              <a:lnSpc>
                <a:spcPct val="100000"/>
              </a:lnSpc>
              <a:spcBef>
                <a:spcPts val="600"/>
              </a:spcBef>
              <a:spcAft>
                <a:spcPts val="0"/>
              </a:spcAft>
              <a:buFont typeface="Arial" panose="020B0604020202020204" pitchFamily="34" charset="0"/>
              <a:buChar char="•"/>
            </a:pPr>
            <a:r>
              <a:rPr lang="en-US" sz="1600" dirty="0">
                <a:solidFill>
                  <a:srgbClr val="161616"/>
                </a:solidFill>
                <a:latin typeface="inherit"/>
              </a:rPr>
              <a:t>Service Response Time Analysis</a:t>
            </a:r>
          </a:p>
          <a:p>
            <a:pPr>
              <a:lnSpc>
                <a:spcPct val="100000"/>
              </a:lnSpc>
              <a:spcBef>
                <a:spcPts val="600"/>
              </a:spcBef>
              <a:spcAft>
                <a:spcPts val="0"/>
              </a:spcAft>
              <a:buFont typeface="Arial" panose="020B0604020202020204" pitchFamily="34" charset="0"/>
              <a:buChar char="•"/>
            </a:pPr>
            <a:r>
              <a:rPr lang="en-US" sz="1600" dirty="0">
                <a:solidFill>
                  <a:srgbClr val="161616"/>
                </a:solidFill>
                <a:latin typeface="inherit"/>
              </a:rPr>
              <a:t>Customer Segmentation</a:t>
            </a:r>
          </a:p>
          <a:p>
            <a:pPr>
              <a:lnSpc>
                <a:spcPct val="100000"/>
              </a:lnSpc>
              <a:spcBef>
                <a:spcPts val="600"/>
              </a:spcBef>
              <a:spcAft>
                <a:spcPts val="0"/>
              </a:spcAft>
              <a:buFont typeface="Arial" panose="020B0604020202020204" pitchFamily="34" charset="0"/>
              <a:buChar char="•"/>
            </a:pPr>
            <a:r>
              <a:rPr lang="en-US" sz="1600" dirty="0">
                <a:solidFill>
                  <a:srgbClr val="161616"/>
                </a:solidFill>
                <a:latin typeface="inherit"/>
              </a:rPr>
              <a:t>Trends and Pattern Identification</a:t>
            </a:r>
          </a:p>
          <a:p>
            <a:pPr>
              <a:lnSpc>
                <a:spcPct val="100000"/>
              </a:lnSpc>
              <a:spcBef>
                <a:spcPts val="600"/>
              </a:spcBef>
              <a:spcAft>
                <a:spcPts val="0"/>
              </a:spcAft>
              <a:buFont typeface="Arial" panose="020B0604020202020204" pitchFamily="34" charset="0"/>
              <a:buChar char="•"/>
            </a:pPr>
            <a:r>
              <a:rPr lang="en-US" sz="1600" dirty="0">
                <a:solidFill>
                  <a:srgbClr val="161616"/>
                </a:solidFill>
                <a:latin typeface="inherit"/>
              </a:rPr>
              <a:t>Process Improvement</a:t>
            </a:r>
          </a:p>
          <a:p>
            <a:pPr fontAlgn="base">
              <a:buFont typeface="Arial" panose="020B0604020202020204" pitchFamily="34" charset="0"/>
              <a:buChar char="•"/>
            </a:pPr>
            <a:endParaRPr lang="en-US" sz="1600" dirty="0">
              <a:solidFill>
                <a:srgbClr val="161616"/>
              </a:solidFill>
              <a:latin typeface="inherit"/>
            </a:endParaRPr>
          </a:p>
          <a:p>
            <a:endParaRPr lang="en-US" sz="1800" dirty="0">
              <a:solidFill>
                <a:srgbClr val="000000"/>
              </a:solidFill>
              <a:latin typeface="Roboto" panose="02000000000000000000" pitchFamily="2" charset="0"/>
            </a:endParaRPr>
          </a:p>
          <a:p>
            <a:endParaRPr lang="en-US" sz="2800" b="1" dirty="0">
              <a:solidFill>
                <a:srgbClr val="000000"/>
              </a:solidFill>
              <a:latin typeface="Roboto" panose="02000000000000000000" pitchFamily="2" charset="0"/>
            </a:endParaRPr>
          </a:p>
        </p:txBody>
      </p:sp>
      <p:sp>
        <p:nvSpPr>
          <p:cNvPr id="7" name="Title 1">
            <a:extLst>
              <a:ext uri="{FF2B5EF4-FFF2-40B4-BE49-F238E27FC236}">
                <a16:creationId xmlns:a16="http://schemas.microsoft.com/office/drawing/2014/main" id="{C6485C99-E9F6-3BF3-9A99-F561219823DC}"/>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Tree>
    <p:extLst>
      <p:ext uri="{BB962C8B-B14F-4D97-AF65-F5344CB8AC3E}">
        <p14:creationId xmlns:p14="http://schemas.microsoft.com/office/powerpoint/2010/main" val="900983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90785141-8D2C-87AC-E357-04F663D8A055}"/>
              </a:ext>
            </a:extLst>
          </p:cNvPr>
          <p:cNvSpPr txBox="1">
            <a:spLocks/>
          </p:cNvSpPr>
          <p:nvPr/>
        </p:nvSpPr>
        <p:spPr>
          <a:xfrm>
            <a:off x="1097280" y="2108201"/>
            <a:ext cx="10058400" cy="3760891"/>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b="1" dirty="0">
                <a:solidFill>
                  <a:srgbClr val="000000"/>
                </a:solidFill>
                <a:latin typeface="Roboto" panose="02000000000000000000" pitchFamily="2" charset="0"/>
              </a:rPr>
              <a:t>Data Understanding:</a:t>
            </a:r>
          </a:p>
          <a:p>
            <a:pPr>
              <a:lnSpc>
                <a:spcPct val="100000"/>
              </a:lnSpc>
              <a:spcBef>
                <a:spcPts val="600"/>
              </a:spcBef>
              <a:spcAft>
                <a:spcPts val="0"/>
              </a:spcAft>
            </a:pPr>
            <a:r>
              <a:rPr lang="en-US" sz="1600" b="0" i="0" dirty="0">
                <a:solidFill>
                  <a:srgbClr val="161616"/>
                </a:solidFill>
                <a:effectLst/>
                <a:latin typeface="inherit"/>
              </a:rPr>
              <a:t>Data understanding involves accessing the data to determine the quality of the data and in avoiding unexpected problems during the next phase, data preparation for further analysis.</a:t>
            </a:r>
          </a:p>
          <a:p>
            <a:pPr>
              <a:lnSpc>
                <a:spcPct val="100000"/>
              </a:lnSpc>
              <a:spcBef>
                <a:spcPts val="600"/>
              </a:spcBef>
              <a:spcAft>
                <a:spcPts val="0"/>
              </a:spcAft>
            </a:pPr>
            <a:r>
              <a:rPr lang="en-US" sz="1600" b="1" dirty="0">
                <a:solidFill>
                  <a:srgbClr val="161616"/>
                </a:solidFill>
                <a:latin typeface="inherit"/>
              </a:rPr>
              <a:t>Data Description:</a:t>
            </a:r>
          </a:p>
          <a:p>
            <a:pPr fontAlgn="base">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id:</a:t>
            </a:r>
            <a:r>
              <a:rPr lang="en-US" sz="1400" dirty="0">
                <a:solidFill>
                  <a:srgbClr val="161616"/>
                </a:solidFill>
                <a:latin typeface="inherit"/>
              </a:rPr>
              <a:t> Unique Customer ID</a:t>
            </a:r>
          </a:p>
          <a:p>
            <a:pPr fontAlgn="base">
              <a:lnSpc>
                <a:spcPct val="150000"/>
              </a:lnSpc>
              <a:spcBef>
                <a:spcPts val="600"/>
              </a:spcBef>
              <a:spcAft>
                <a:spcPts val="600"/>
              </a:spcAft>
              <a:buFont typeface="Arial" panose="020B0604020202020204" pitchFamily="34" charset="0"/>
              <a:buChar char="•"/>
            </a:pPr>
            <a:r>
              <a:rPr lang="en-US" sz="1400" b="1" dirty="0" err="1">
                <a:solidFill>
                  <a:srgbClr val="161616"/>
                </a:solidFill>
                <a:latin typeface="inherit"/>
              </a:rPr>
              <a:t>customer_name</a:t>
            </a:r>
            <a:r>
              <a:rPr lang="en-US" sz="1400" b="1" dirty="0">
                <a:solidFill>
                  <a:srgbClr val="161616"/>
                </a:solidFill>
                <a:latin typeface="inherit"/>
              </a:rPr>
              <a:t>:</a:t>
            </a:r>
            <a:r>
              <a:rPr lang="en-US" sz="1400" dirty="0">
                <a:solidFill>
                  <a:srgbClr val="161616"/>
                </a:solidFill>
                <a:latin typeface="inherit"/>
              </a:rPr>
              <a:t> Name of the customer</a:t>
            </a:r>
          </a:p>
          <a:p>
            <a:pPr fontAlgn="base">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sentiment:</a:t>
            </a:r>
            <a:r>
              <a:rPr lang="en-US" sz="1400" dirty="0">
                <a:solidFill>
                  <a:srgbClr val="161616"/>
                </a:solidFill>
                <a:latin typeface="inherit"/>
              </a:rPr>
              <a:t> Sentiment of the customer (Neutral, Positive, Very Positive, Negative, Very Negative)</a:t>
            </a:r>
          </a:p>
          <a:p>
            <a:pPr fontAlgn="base">
              <a:lnSpc>
                <a:spcPct val="150000"/>
              </a:lnSpc>
              <a:spcBef>
                <a:spcPts val="600"/>
              </a:spcBef>
              <a:spcAft>
                <a:spcPts val="600"/>
              </a:spcAft>
              <a:buFont typeface="Arial" panose="020B0604020202020204" pitchFamily="34" charset="0"/>
              <a:buChar char="•"/>
            </a:pPr>
            <a:r>
              <a:rPr lang="en-US" sz="1400" b="1" dirty="0" err="1">
                <a:solidFill>
                  <a:srgbClr val="161616"/>
                </a:solidFill>
                <a:latin typeface="inherit"/>
              </a:rPr>
              <a:t>csat_score</a:t>
            </a:r>
            <a:r>
              <a:rPr lang="en-US" sz="1400" b="1" dirty="0">
                <a:solidFill>
                  <a:srgbClr val="161616"/>
                </a:solidFill>
                <a:latin typeface="inherit"/>
              </a:rPr>
              <a:t>:</a:t>
            </a:r>
            <a:r>
              <a:rPr lang="en-US" sz="1400" dirty="0">
                <a:solidFill>
                  <a:srgbClr val="161616"/>
                </a:solidFill>
                <a:latin typeface="inherit"/>
              </a:rPr>
              <a:t> Customer Satisfaction Score (Scale of 1 to 10, 1 being lowest and 10 being Highest)</a:t>
            </a:r>
          </a:p>
          <a:p>
            <a:pPr algn="l">
              <a:lnSpc>
                <a:spcPct val="100000"/>
              </a:lnSpc>
              <a:spcBef>
                <a:spcPts val="0"/>
              </a:spcBef>
            </a:pPr>
            <a:r>
              <a:rPr lang="en-US" sz="1400" dirty="0">
                <a:solidFill>
                  <a:srgbClr val="161616"/>
                </a:solidFill>
                <a:latin typeface="inherit"/>
              </a:rPr>
              <a:t> </a:t>
            </a:r>
          </a:p>
          <a:p>
            <a:pPr marL="201168" lvl="1" indent="0">
              <a:spcBef>
                <a:spcPts val="0"/>
              </a:spcBef>
              <a:buNone/>
            </a:pPr>
            <a:endParaRPr lang="en-US" sz="1400" b="1" dirty="0">
              <a:solidFill>
                <a:srgbClr val="161616"/>
              </a:solidFill>
              <a:latin typeface="inherit"/>
            </a:endParaRPr>
          </a:p>
          <a:p>
            <a:pPr fontAlgn="base">
              <a:buFont typeface="Arial" panose="020B0604020202020204" pitchFamily="34" charset="0"/>
              <a:buChar char="•"/>
            </a:pPr>
            <a:endParaRPr lang="en-US" sz="1600" dirty="0">
              <a:solidFill>
                <a:srgbClr val="161616"/>
              </a:solidFill>
              <a:latin typeface="inherit"/>
            </a:endParaRPr>
          </a:p>
          <a:p>
            <a:endParaRPr lang="en-US" sz="1800" dirty="0">
              <a:solidFill>
                <a:srgbClr val="000000"/>
              </a:solidFill>
              <a:latin typeface="Roboto" panose="02000000000000000000" pitchFamily="2" charset="0"/>
            </a:endParaRPr>
          </a:p>
          <a:p>
            <a:endParaRPr lang="en-US" sz="2800" b="1" dirty="0">
              <a:solidFill>
                <a:srgbClr val="000000"/>
              </a:solidFill>
              <a:latin typeface="Roboto" panose="02000000000000000000" pitchFamily="2" charset="0"/>
            </a:endParaRPr>
          </a:p>
        </p:txBody>
      </p:sp>
      <p:sp>
        <p:nvSpPr>
          <p:cNvPr id="7" name="Title 1">
            <a:extLst>
              <a:ext uri="{FF2B5EF4-FFF2-40B4-BE49-F238E27FC236}">
                <a16:creationId xmlns:a16="http://schemas.microsoft.com/office/drawing/2014/main" id="{C6485C99-E9F6-3BF3-9A99-F561219823DC}"/>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Tree>
    <p:extLst>
      <p:ext uri="{BB962C8B-B14F-4D97-AF65-F5344CB8AC3E}">
        <p14:creationId xmlns:p14="http://schemas.microsoft.com/office/powerpoint/2010/main" val="877820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90785141-8D2C-87AC-E357-04F663D8A055}"/>
              </a:ext>
            </a:extLst>
          </p:cNvPr>
          <p:cNvSpPr txBox="1">
            <a:spLocks/>
          </p:cNvSpPr>
          <p:nvPr/>
        </p:nvSpPr>
        <p:spPr>
          <a:xfrm>
            <a:off x="1097280" y="2108201"/>
            <a:ext cx="10058400" cy="3760891"/>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150000"/>
              </a:lnSpc>
              <a:spcBef>
                <a:spcPts val="600"/>
              </a:spcBef>
              <a:spcAft>
                <a:spcPts val="600"/>
              </a:spcAft>
              <a:buFont typeface="Arial" panose="020B0604020202020204" pitchFamily="34" charset="0"/>
              <a:buChar char="•"/>
            </a:pPr>
            <a:r>
              <a:rPr lang="en-US" sz="1400" b="1" dirty="0" err="1">
                <a:solidFill>
                  <a:srgbClr val="161616"/>
                </a:solidFill>
                <a:latin typeface="inherit"/>
              </a:rPr>
              <a:t>call_timestamp</a:t>
            </a:r>
            <a:r>
              <a:rPr lang="en-US" sz="1400" b="1" dirty="0">
                <a:solidFill>
                  <a:srgbClr val="161616"/>
                </a:solidFill>
                <a:latin typeface="inherit"/>
              </a:rPr>
              <a:t>: </a:t>
            </a:r>
            <a:r>
              <a:rPr lang="en-US" sz="1400" dirty="0">
                <a:solidFill>
                  <a:srgbClr val="161616"/>
                </a:solidFill>
                <a:latin typeface="inherit"/>
              </a:rPr>
              <a:t>Date on which the call was made by the customer. </a:t>
            </a:r>
          </a:p>
          <a:p>
            <a:pPr>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reason:</a:t>
            </a:r>
            <a:r>
              <a:rPr lang="en-US" sz="1400" dirty="0">
                <a:solidFill>
                  <a:srgbClr val="161616"/>
                </a:solidFill>
                <a:latin typeface="inherit"/>
              </a:rPr>
              <a:t> Reason why the customer called (Billing Question, Service Outage &amp; Payments)</a:t>
            </a:r>
          </a:p>
          <a:p>
            <a:pPr>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city: </a:t>
            </a:r>
            <a:r>
              <a:rPr lang="en-US" sz="1400" dirty="0">
                <a:solidFill>
                  <a:srgbClr val="161616"/>
                </a:solidFill>
                <a:latin typeface="inherit"/>
              </a:rPr>
              <a:t>City to which the customer belongs.</a:t>
            </a:r>
          </a:p>
          <a:p>
            <a:pPr>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state: </a:t>
            </a:r>
            <a:r>
              <a:rPr lang="en-US" sz="1400" dirty="0">
                <a:solidFill>
                  <a:srgbClr val="161616"/>
                </a:solidFill>
                <a:latin typeface="inherit"/>
              </a:rPr>
              <a:t>State to which the customer belongs.</a:t>
            </a:r>
          </a:p>
          <a:p>
            <a:pPr fontAlgn="base">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channel: </a:t>
            </a:r>
            <a:r>
              <a:rPr lang="en-US" sz="1400" dirty="0">
                <a:solidFill>
                  <a:srgbClr val="161616"/>
                </a:solidFill>
                <a:latin typeface="inherit"/>
              </a:rPr>
              <a:t>Mode of communication that customer used (Call-center, Chatbot, Email, Web)</a:t>
            </a:r>
          </a:p>
          <a:p>
            <a:pPr fontAlgn="base">
              <a:lnSpc>
                <a:spcPct val="150000"/>
              </a:lnSpc>
              <a:spcBef>
                <a:spcPts val="600"/>
              </a:spcBef>
              <a:spcAft>
                <a:spcPts val="600"/>
              </a:spcAft>
              <a:buFont typeface="Arial" panose="020B0604020202020204" pitchFamily="34" charset="0"/>
              <a:buChar char="•"/>
            </a:pPr>
            <a:r>
              <a:rPr lang="en-US" sz="1400" b="1" dirty="0" err="1">
                <a:solidFill>
                  <a:srgbClr val="161616"/>
                </a:solidFill>
                <a:latin typeface="inherit"/>
              </a:rPr>
              <a:t>response_time</a:t>
            </a:r>
            <a:r>
              <a:rPr lang="en-US" sz="1400" b="1" dirty="0">
                <a:solidFill>
                  <a:srgbClr val="161616"/>
                </a:solidFill>
                <a:latin typeface="inherit"/>
              </a:rPr>
              <a:t>:</a:t>
            </a:r>
            <a:r>
              <a:rPr lang="en-US" sz="1400" dirty="0">
                <a:solidFill>
                  <a:srgbClr val="161616"/>
                </a:solidFill>
                <a:latin typeface="inherit"/>
              </a:rPr>
              <a:t> How fast the customer request was serviced (SLA level: Above SLA, Below SLA, Within SLA)</a:t>
            </a:r>
          </a:p>
          <a:p>
            <a:pPr fontAlgn="base">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call duration in minutes:</a:t>
            </a:r>
            <a:r>
              <a:rPr lang="en-US" sz="1400" dirty="0">
                <a:solidFill>
                  <a:srgbClr val="161616"/>
                </a:solidFill>
                <a:latin typeface="inherit"/>
              </a:rPr>
              <a:t> Duration of the call</a:t>
            </a:r>
          </a:p>
          <a:p>
            <a:pPr>
              <a:lnSpc>
                <a:spcPct val="150000"/>
              </a:lnSpc>
              <a:spcBef>
                <a:spcPts val="600"/>
              </a:spcBef>
              <a:spcAft>
                <a:spcPts val="600"/>
              </a:spcAft>
              <a:buFont typeface="Arial" panose="020B0604020202020204" pitchFamily="34" charset="0"/>
              <a:buChar char="•"/>
            </a:pPr>
            <a:r>
              <a:rPr lang="en-US" sz="1400" b="1" dirty="0" err="1">
                <a:solidFill>
                  <a:srgbClr val="161616"/>
                </a:solidFill>
                <a:latin typeface="inherit"/>
              </a:rPr>
              <a:t>call_center</a:t>
            </a:r>
            <a:r>
              <a:rPr lang="en-US" sz="1400" b="1" dirty="0">
                <a:solidFill>
                  <a:srgbClr val="161616"/>
                </a:solidFill>
                <a:latin typeface="inherit"/>
              </a:rPr>
              <a:t>: </a:t>
            </a:r>
            <a:r>
              <a:rPr lang="en-US" sz="1400" dirty="0">
                <a:solidFill>
                  <a:srgbClr val="161616"/>
                </a:solidFill>
                <a:latin typeface="inherit"/>
              </a:rPr>
              <a:t>Location of the call center where service request was handled.</a:t>
            </a:r>
          </a:p>
          <a:p>
            <a:pPr algn="l">
              <a:lnSpc>
                <a:spcPct val="100000"/>
              </a:lnSpc>
              <a:spcBef>
                <a:spcPts val="0"/>
              </a:spcBef>
            </a:pPr>
            <a:r>
              <a:rPr lang="en-US" sz="1400" dirty="0">
                <a:solidFill>
                  <a:srgbClr val="161616"/>
                </a:solidFill>
                <a:latin typeface="inherit"/>
              </a:rPr>
              <a:t> </a:t>
            </a:r>
          </a:p>
          <a:p>
            <a:pPr marL="201168" lvl="1" indent="0">
              <a:spcBef>
                <a:spcPts val="0"/>
              </a:spcBef>
              <a:buNone/>
            </a:pPr>
            <a:endParaRPr lang="en-US" sz="1400" b="1" dirty="0">
              <a:solidFill>
                <a:srgbClr val="161616"/>
              </a:solidFill>
              <a:latin typeface="inherit"/>
            </a:endParaRPr>
          </a:p>
          <a:p>
            <a:pPr fontAlgn="base">
              <a:buFont typeface="Arial" panose="020B0604020202020204" pitchFamily="34" charset="0"/>
              <a:buChar char="•"/>
            </a:pPr>
            <a:endParaRPr lang="en-US" sz="1600" dirty="0">
              <a:solidFill>
                <a:srgbClr val="161616"/>
              </a:solidFill>
              <a:latin typeface="inherit"/>
            </a:endParaRPr>
          </a:p>
          <a:p>
            <a:endParaRPr lang="en-US" sz="1800" dirty="0">
              <a:solidFill>
                <a:srgbClr val="000000"/>
              </a:solidFill>
              <a:latin typeface="Roboto" panose="02000000000000000000" pitchFamily="2" charset="0"/>
            </a:endParaRPr>
          </a:p>
          <a:p>
            <a:endParaRPr lang="en-US" sz="2800" b="1" dirty="0">
              <a:solidFill>
                <a:srgbClr val="000000"/>
              </a:solidFill>
              <a:latin typeface="Roboto" panose="02000000000000000000" pitchFamily="2" charset="0"/>
            </a:endParaRPr>
          </a:p>
        </p:txBody>
      </p:sp>
      <p:sp>
        <p:nvSpPr>
          <p:cNvPr id="7" name="Title 1">
            <a:extLst>
              <a:ext uri="{FF2B5EF4-FFF2-40B4-BE49-F238E27FC236}">
                <a16:creationId xmlns:a16="http://schemas.microsoft.com/office/drawing/2014/main" id="{C6485C99-E9F6-3BF3-9A99-F561219823DC}"/>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Tree>
    <p:extLst>
      <p:ext uri="{BB962C8B-B14F-4D97-AF65-F5344CB8AC3E}">
        <p14:creationId xmlns:p14="http://schemas.microsoft.com/office/powerpoint/2010/main" val="1199342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90785141-8D2C-87AC-E357-04F663D8A055}"/>
              </a:ext>
            </a:extLst>
          </p:cNvPr>
          <p:cNvSpPr txBox="1">
            <a:spLocks/>
          </p:cNvSpPr>
          <p:nvPr/>
        </p:nvSpPr>
        <p:spPr>
          <a:xfrm>
            <a:off x="1097280" y="2108201"/>
            <a:ext cx="10058400" cy="3760891"/>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b="1" dirty="0">
                <a:solidFill>
                  <a:srgbClr val="000000"/>
                </a:solidFill>
                <a:latin typeface="Roboto" panose="02000000000000000000" pitchFamily="2" charset="0"/>
              </a:rPr>
              <a:t>Data Preparation:</a:t>
            </a:r>
          </a:p>
          <a:p>
            <a:pPr>
              <a:lnSpc>
                <a:spcPct val="100000"/>
              </a:lnSpc>
              <a:spcBef>
                <a:spcPts val="600"/>
              </a:spcBef>
              <a:spcAft>
                <a:spcPts val="0"/>
              </a:spcAft>
            </a:pPr>
            <a:r>
              <a:rPr lang="en-US" sz="1600" b="0" i="0" dirty="0">
                <a:solidFill>
                  <a:srgbClr val="161616"/>
                </a:solidFill>
                <a:effectLst/>
                <a:latin typeface="inherit"/>
              </a:rPr>
              <a:t>Data preparation is one of the most important and often time-consuming aspects of data mining. Depending on the organization and its goals, data preparation involves the following tasks:</a:t>
            </a:r>
          </a:p>
          <a:p>
            <a:pPr fontAlgn="base">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Selecting Data</a:t>
            </a:r>
          </a:p>
          <a:p>
            <a:pPr fontAlgn="base">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Cleaning Data</a:t>
            </a:r>
          </a:p>
          <a:p>
            <a:pPr fontAlgn="base">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Constructing New Data</a:t>
            </a:r>
          </a:p>
          <a:p>
            <a:pPr fontAlgn="base">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Integrating Data</a:t>
            </a:r>
          </a:p>
          <a:p>
            <a:pPr fontAlgn="base">
              <a:lnSpc>
                <a:spcPct val="150000"/>
              </a:lnSpc>
              <a:spcBef>
                <a:spcPts val="600"/>
              </a:spcBef>
              <a:spcAft>
                <a:spcPts val="600"/>
              </a:spcAft>
              <a:buFont typeface="Arial" panose="020B0604020202020204" pitchFamily="34" charset="0"/>
              <a:buChar char="•"/>
            </a:pPr>
            <a:r>
              <a:rPr lang="en-US" sz="1400" b="1" dirty="0">
                <a:solidFill>
                  <a:srgbClr val="161616"/>
                </a:solidFill>
                <a:latin typeface="inherit"/>
              </a:rPr>
              <a:t>Formatting Data</a:t>
            </a:r>
          </a:p>
          <a:p>
            <a:pPr fontAlgn="base">
              <a:lnSpc>
                <a:spcPct val="150000"/>
              </a:lnSpc>
              <a:spcBef>
                <a:spcPts val="600"/>
              </a:spcBef>
              <a:spcAft>
                <a:spcPts val="600"/>
              </a:spcAft>
              <a:buFont typeface="Arial" panose="020B0604020202020204" pitchFamily="34" charset="0"/>
              <a:buChar char="•"/>
            </a:pPr>
            <a:endParaRPr lang="en-US" sz="1400" b="1" dirty="0">
              <a:solidFill>
                <a:srgbClr val="161616"/>
              </a:solidFill>
              <a:latin typeface="inherit"/>
            </a:endParaRPr>
          </a:p>
          <a:p>
            <a:pPr algn="l">
              <a:lnSpc>
                <a:spcPct val="100000"/>
              </a:lnSpc>
              <a:spcBef>
                <a:spcPts val="0"/>
              </a:spcBef>
            </a:pPr>
            <a:r>
              <a:rPr lang="en-US" sz="1400" dirty="0">
                <a:solidFill>
                  <a:srgbClr val="161616"/>
                </a:solidFill>
                <a:latin typeface="inherit"/>
              </a:rPr>
              <a:t> </a:t>
            </a:r>
          </a:p>
          <a:p>
            <a:pPr marL="201168" lvl="1" indent="0">
              <a:spcBef>
                <a:spcPts val="0"/>
              </a:spcBef>
              <a:buNone/>
            </a:pPr>
            <a:endParaRPr lang="en-US" sz="1400" b="1" dirty="0">
              <a:solidFill>
                <a:srgbClr val="161616"/>
              </a:solidFill>
              <a:latin typeface="inherit"/>
            </a:endParaRPr>
          </a:p>
          <a:p>
            <a:pPr fontAlgn="base">
              <a:buFont typeface="Arial" panose="020B0604020202020204" pitchFamily="34" charset="0"/>
              <a:buChar char="•"/>
            </a:pPr>
            <a:endParaRPr lang="en-US" sz="1600" dirty="0">
              <a:solidFill>
                <a:srgbClr val="161616"/>
              </a:solidFill>
              <a:latin typeface="inherit"/>
            </a:endParaRPr>
          </a:p>
          <a:p>
            <a:endParaRPr lang="en-US" sz="1800" dirty="0">
              <a:solidFill>
                <a:srgbClr val="000000"/>
              </a:solidFill>
              <a:latin typeface="Roboto" panose="02000000000000000000" pitchFamily="2" charset="0"/>
            </a:endParaRPr>
          </a:p>
          <a:p>
            <a:endParaRPr lang="en-US" sz="2800" b="1" dirty="0">
              <a:solidFill>
                <a:srgbClr val="000000"/>
              </a:solidFill>
              <a:latin typeface="Roboto" panose="02000000000000000000" pitchFamily="2" charset="0"/>
            </a:endParaRPr>
          </a:p>
        </p:txBody>
      </p:sp>
      <p:sp>
        <p:nvSpPr>
          <p:cNvPr id="7" name="Title 1">
            <a:extLst>
              <a:ext uri="{FF2B5EF4-FFF2-40B4-BE49-F238E27FC236}">
                <a16:creationId xmlns:a16="http://schemas.microsoft.com/office/drawing/2014/main" id="{C6485C99-E9F6-3BF3-9A99-F561219823DC}"/>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Tree>
    <p:extLst>
      <p:ext uri="{BB962C8B-B14F-4D97-AF65-F5344CB8AC3E}">
        <p14:creationId xmlns:p14="http://schemas.microsoft.com/office/powerpoint/2010/main" val="574459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90785141-8D2C-87AC-E357-04F663D8A055}"/>
              </a:ext>
            </a:extLst>
          </p:cNvPr>
          <p:cNvSpPr txBox="1">
            <a:spLocks/>
          </p:cNvSpPr>
          <p:nvPr/>
        </p:nvSpPr>
        <p:spPr>
          <a:xfrm>
            <a:off x="1097280" y="2108201"/>
            <a:ext cx="10058400" cy="3760891"/>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fontAlgn="base">
              <a:lnSpc>
                <a:spcPct val="150000"/>
              </a:lnSpc>
              <a:spcBef>
                <a:spcPts val="600"/>
              </a:spcBef>
              <a:spcAft>
                <a:spcPts val="600"/>
              </a:spcAft>
              <a:buNone/>
            </a:pPr>
            <a:r>
              <a:rPr lang="en-US" sz="1600" b="1" dirty="0">
                <a:solidFill>
                  <a:srgbClr val="161616"/>
                </a:solidFill>
                <a:latin typeface="inherit"/>
              </a:rPr>
              <a:t>Data Preparation - Steps Undertaken:</a:t>
            </a:r>
          </a:p>
          <a:p>
            <a:pPr fontAlgn="base">
              <a:lnSpc>
                <a:spcPct val="100000"/>
              </a:lnSpc>
              <a:spcBef>
                <a:spcPts val="0"/>
              </a:spcBef>
              <a:spcAft>
                <a:spcPts val="600"/>
              </a:spcAft>
              <a:buFont typeface="Wingdings" panose="05000000000000000000" pitchFamily="2" charset="2"/>
              <a:buChar char="Ø"/>
            </a:pPr>
            <a:r>
              <a:rPr lang="en-US" sz="1400" dirty="0">
                <a:solidFill>
                  <a:srgbClr val="161616"/>
                </a:solidFill>
                <a:latin typeface="inherit"/>
              </a:rPr>
              <a:t>On the starter, I have preserved the raw data and named the sheet as </a:t>
            </a:r>
            <a:r>
              <a:rPr lang="en-US" sz="1400" b="1" dirty="0">
                <a:solidFill>
                  <a:srgbClr val="161616"/>
                </a:solidFill>
                <a:latin typeface="inherit"/>
              </a:rPr>
              <a:t>“</a:t>
            </a:r>
            <a:r>
              <a:rPr lang="en-US" sz="1400" b="1" dirty="0" err="1">
                <a:solidFill>
                  <a:srgbClr val="161616"/>
                </a:solidFill>
                <a:latin typeface="inherit"/>
              </a:rPr>
              <a:t>Call_Center_data</a:t>
            </a:r>
            <a:r>
              <a:rPr lang="en-US" sz="1400" b="1" dirty="0">
                <a:solidFill>
                  <a:srgbClr val="161616"/>
                </a:solidFill>
                <a:latin typeface="inherit"/>
              </a:rPr>
              <a:t>”</a:t>
            </a:r>
            <a:r>
              <a:rPr lang="en-US" sz="1400" dirty="0">
                <a:solidFill>
                  <a:srgbClr val="161616"/>
                </a:solidFill>
                <a:latin typeface="inherit"/>
              </a:rPr>
              <a:t>.</a:t>
            </a:r>
          </a:p>
          <a:p>
            <a:pPr fontAlgn="base">
              <a:lnSpc>
                <a:spcPct val="100000"/>
              </a:lnSpc>
              <a:spcBef>
                <a:spcPts val="0"/>
              </a:spcBef>
              <a:spcAft>
                <a:spcPts val="600"/>
              </a:spcAft>
              <a:buFont typeface="Wingdings" panose="05000000000000000000" pitchFamily="2" charset="2"/>
              <a:buChar char="Ø"/>
            </a:pPr>
            <a:r>
              <a:rPr lang="en-US" sz="1400" dirty="0">
                <a:solidFill>
                  <a:srgbClr val="161616"/>
                </a:solidFill>
                <a:latin typeface="inherit"/>
              </a:rPr>
              <a:t>Copied the original data to another sheet named, </a:t>
            </a:r>
            <a:r>
              <a:rPr lang="en-US" sz="1400" b="1" dirty="0">
                <a:solidFill>
                  <a:srgbClr val="161616"/>
                </a:solidFill>
                <a:latin typeface="inherit"/>
              </a:rPr>
              <a:t>“</a:t>
            </a:r>
            <a:r>
              <a:rPr lang="en-US" sz="1400" b="1" dirty="0" err="1">
                <a:solidFill>
                  <a:srgbClr val="161616"/>
                </a:solidFill>
                <a:latin typeface="inherit"/>
              </a:rPr>
              <a:t>Working_Data</a:t>
            </a:r>
            <a:r>
              <a:rPr lang="en-US" sz="1400" b="1" dirty="0">
                <a:solidFill>
                  <a:srgbClr val="161616"/>
                </a:solidFill>
                <a:latin typeface="inherit"/>
              </a:rPr>
              <a:t>”</a:t>
            </a:r>
            <a:r>
              <a:rPr lang="en-US" sz="1400" dirty="0">
                <a:solidFill>
                  <a:srgbClr val="161616"/>
                </a:solidFill>
                <a:latin typeface="inherit"/>
              </a:rPr>
              <a:t> for the required data preparation.</a:t>
            </a:r>
          </a:p>
          <a:p>
            <a:pPr fontAlgn="base">
              <a:lnSpc>
                <a:spcPct val="100000"/>
              </a:lnSpc>
              <a:spcBef>
                <a:spcPts val="0"/>
              </a:spcBef>
              <a:spcAft>
                <a:spcPts val="600"/>
              </a:spcAft>
              <a:buFont typeface="Wingdings" panose="05000000000000000000" pitchFamily="2" charset="2"/>
              <a:buChar char="Ø"/>
            </a:pPr>
            <a:r>
              <a:rPr lang="en-US" sz="1400" b="1" dirty="0">
                <a:solidFill>
                  <a:srgbClr val="161616"/>
                </a:solidFill>
                <a:latin typeface="inherit"/>
              </a:rPr>
              <a:t>Table metrics:</a:t>
            </a:r>
            <a:r>
              <a:rPr lang="en-US" sz="1400" dirty="0">
                <a:solidFill>
                  <a:srgbClr val="161616"/>
                </a:solidFill>
                <a:latin typeface="inherit"/>
              </a:rPr>
              <a:t> Column – 12, Rows – 32,942 (including header)</a:t>
            </a:r>
          </a:p>
          <a:p>
            <a:pPr fontAlgn="base">
              <a:lnSpc>
                <a:spcPct val="100000"/>
              </a:lnSpc>
              <a:spcBef>
                <a:spcPts val="0"/>
              </a:spcBef>
              <a:spcAft>
                <a:spcPts val="600"/>
              </a:spcAft>
              <a:buFont typeface="Wingdings" panose="05000000000000000000" pitchFamily="2" charset="2"/>
              <a:buChar char="Ø"/>
            </a:pPr>
            <a:r>
              <a:rPr lang="en-US" sz="1400" dirty="0">
                <a:solidFill>
                  <a:srgbClr val="161616"/>
                </a:solidFill>
                <a:latin typeface="inherit"/>
              </a:rPr>
              <a:t>Bound the whole data as a single table named, </a:t>
            </a:r>
            <a:r>
              <a:rPr lang="en-US" sz="1400" b="1" dirty="0">
                <a:solidFill>
                  <a:srgbClr val="161616"/>
                </a:solidFill>
                <a:latin typeface="inherit"/>
              </a:rPr>
              <a:t>“Table1”</a:t>
            </a:r>
            <a:r>
              <a:rPr lang="en-US" sz="1400" dirty="0">
                <a:solidFill>
                  <a:srgbClr val="161616"/>
                </a:solidFill>
                <a:latin typeface="inherit"/>
              </a:rPr>
              <a:t>.</a:t>
            </a:r>
          </a:p>
          <a:p>
            <a:pPr fontAlgn="base">
              <a:lnSpc>
                <a:spcPct val="100000"/>
              </a:lnSpc>
              <a:spcBef>
                <a:spcPts val="0"/>
              </a:spcBef>
              <a:spcAft>
                <a:spcPts val="600"/>
              </a:spcAft>
              <a:buFont typeface="Wingdings" panose="05000000000000000000" pitchFamily="2" charset="2"/>
              <a:buChar char="Ø"/>
            </a:pPr>
            <a:r>
              <a:rPr lang="en-US" sz="1400" b="1" dirty="0" err="1">
                <a:solidFill>
                  <a:srgbClr val="161616"/>
                </a:solidFill>
                <a:latin typeface="inherit"/>
              </a:rPr>
              <a:t>csat_score</a:t>
            </a:r>
            <a:r>
              <a:rPr lang="en-US" sz="1400" b="1" dirty="0">
                <a:solidFill>
                  <a:srgbClr val="161616"/>
                </a:solidFill>
                <a:latin typeface="inherit"/>
              </a:rPr>
              <a:t>:</a:t>
            </a:r>
            <a:r>
              <a:rPr lang="en-US" sz="1400" dirty="0">
                <a:solidFill>
                  <a:srgbClr val="161616"/>
                </a:solidFill>
                <a:latin typeface="inherit"/>
              </a:rPr>
              <a:t> It has almost over 62% of data is missing which makes unreliable to make any analysis and there is no other relative/dependent data to populate these data. I will skip this column for analysis.</a:t>
            </a:r>
          </a:p>
          <a:p>
            <a:pPr fontAlgn="base">
              <a:lnSpc>
                <a:spcPct val="100000"/>
              </a:lnSpc>
              <a:spcBef>
                <a:spcPts val="0"/>
              </a:spcBef>
              <a:spcAft>
                <a:spcPts val="600"/>
              </a:spcAft>
              <a:buFont typeface="Wingdings" panose="05000000000000000000" pitchFamily="2" charset="2"/>
              <a:buChar char="Ø"/>
            </a:pPr>
            <a:r>
              <a:rPr lang="en-US" sz="1400" dirty="0">
                <a:solidFill>
                  <a:srgbClr val="161616"/>
                </a:solidFill>
                <a:latin typeface="inherit"/>
              </a:rPr>
              <a:t>Created a column named </a:t>
            </a:r>
            <a:r>
              <a:rPr lang="en-US" sz="1400" b="1" dirty="0">
                <a:solidFill>
                  <a:srgbClr val="161616"/>
                </a:solidFill>
                <a:latin typeface="inherit"/>
              </a:rPr>
              <a:t>“</a:t>
            </a:r>
            <a:r>
              <a:rPr lang="en-US" sz="1400" b="1" dirty="0" err="1">
                <a:solidFill>
                  <a:srgbClr val="161616"/>
                </a:solidFill>
                <a:latin typeface="inherit"/>
              </a:rPr>
              <a:t>Call_day</a:t>
            </a:r>
            <a:r>
              <a:rPr lang="en-US" sz="1400" b="1" dirty="0">
                <a:solidFill>
                  <a:srgbClr val="161616"/>
                </a:solidFill>
                <a:latin typeface="inherit"/>
              </a:rPr>
              <a:t>”</a:t>
            </a:r>
            <a:r>
              <a:rPr lang="en-US" sz="1400" dirty="0">
                <a:solidFill>
                  <a:srgbClr val="161616"/>
                </a:solidFill>
                <a:latin typeface="inherit"/>
              </a:rPr>
              <a:t> to extract the day of the month from the </a:t>
            </a:r>
            <a:r>
              <a:rPr lang="en-US" sz="1400" dirty="0" err="1">
                <a:solidFill>
                  <a:srgbClr val="161616"/>
                </a:solidFill>
                <a:latin typeface="inherit"/>
              </a:rPr>
              <a:t>call_timestamp</a:t>
            </a:r>
            <a:r>
              <a:rPr lang="en-US" sz="1400" dirty="0">
                <a:solidFill>
                  <a:srgbClr val="161616"/>
                </a:solidFill>
                <a:latin typeface="inherit"/>
              </a:rPr>
              <a:t>. Used </a:t>
            </a:r>
            <a:r>
              <a:rPr lang="en-US" sz="1400" b="1" dirty="0">
                <a:solidFill>
                  <a:srgbClr val="161616"/>
                </a:solidFill>
                <a:latin typeface="inherit"/>
              </a:rPr>
              <a:t>Day</a:t>
            </a:r>
            <a:r>
              <a:rPr lang="en-US" sz="1400" dirty="0">
                <a:solidFill>
                  <a:srgbClr val="161616"/>
                </a:solidFill>
                <a:latin typeface="inherit"/>
              </a:rPr>
              <a:t> function.</a:t>
            </a:r>
          </a:p>
          <a:p>
            <a:pPr fontAlgn="base">
              <a:lnSpc>
                <a:spcPct val="100000"/>
              </a:lnSpc>
              <a:spcBef>
                <a:spcPts val="0"/>
              </a:spcBef>
              <a:spcAft>
                <a:spcPts val="600"/>
              </a:spcAft>
              <a:buFont typeface="Wingdings" panose="05000000000000000000" pitchFamily="2" charset="2"/>
              <a:buChar char="Ø"/>
            </a:pPr>
            <a:r>
              <a:rPr lang="en-US" sz="1400" dirty="0">
                <a:solidFill>
                  <a:srgbClr val="161616"/>
                </a:solidFill>
                <a:latin typeface="inherit"/>
              </a:rPr>
              <a:t>Created a column named </a:t>
            </a:r>
            <a:r>
              <a:rPr lang="en-US" sz="1400" b="1" dirty="0">
                <a:solidFill>
                  <a:srgbClr val="161616"/>
                </a:solidFill>
                <a:latin typeface="inherit"/>
              </a:rPr>
              <a:t>“</a:t>
            </a:r>
            <a:r>
              <a:rPr lang="en-US" sz="1400" b="1" dirty="0" err="1">
                <a:solidFill>
                  <a:srgbClr val="161616"/>
                </a:solidFill>
                <a:latin typeface="inherit"/>
              </a:rPr>
              <a:t>Sentiment_Criteria</a:t>
            </a:r>
            <a:r>
              <a:rPr lang="en-US" sz="1400" b="1" dirty="0">
                <a:solidFill>
                  <a:srgbClr val="161616"/>
                </a:solidFill>
                <a:latin typeface="inherit"/>
              </a:rPr>
              <a:t>”. </a:t>
            </a:r>
            <a:r>
              <a:rPr lang="en-US" sz="1400" dirty="0">
                <a:solidFill>
                  <a:srgbClr val="161616"/>
                </a:solidFill>
                <a:latin typeface="inherit"/>
              </a:rPr>
              <a:t>Confined the value of sentiment into 3 category as Neutral, Positive (Positive + Very Positive) &amp; Negative (Negative + Very Negative). Used combination of </a:t>
            </a:r>
            <a:r>
              <a:rPr lang="en-US" sz="1400" b="1" dirty="0">
                <a:solidFill>
                  <a:srgbClr val="161616"/>
                </a:solidFill>
                <a:latin typeface="inherit"/>
              </a:rPr>
              <a:t>IFS</a:t>
            </a:r>
            <a:r>
              <a:rPr lang="en-US" sz="1400" dirty="0">
                <a:solidFill>
                  <a:srgbClr val="161616"/>
                </a:solidFill>
                <a:latin typeface="inherit"/>
              </a:rPr>
              <a:t> and </a:t>
            </a:r>
            <a:r>
              <a:rPr lang="en-US" sz="1400" b="1" dirty="0">
                <a:solidFill>
                  <a:srgbClr val="161616"/>
                </a:solidFill>
                <a:latin typeface="inherit"/>
              </a:rPr>
              <a:t>OR</a:t>
            </a:r>
            <a:r>
              <a:rPr lang="en-US" sz="1400" dirty="0">
                <a:solidFill>
                  <a:srgbClr val="161616"/>
                </a:solidFill>
                <a:latin typeface="inherit"/>
              </a:rPr>
              <a:t> function.</a:t>
            </a:r>
          </a:p>
          <a:p>
            <a:pPr fontAlgn="base">
              <a:lnSpc>
                <a:spcPct val="100000"/>
              </a:lnSpc>
              <a:spcBef>
                <a:spcPts val="0"/>
              </a:spcBef>
              <a:spcAft>
                <a:spcPts val="600"/>
              </a:spcAft>
              <a:buFont typeface="Wingdings" panose="05000000000000000000" pitchFamily="2" charset="2"/>
              <a:buChar char="Ø"/>
            </a:pPr>
            <a:r>
              <a:rPr lang="en-US" sz="1400" dirty="0">
                <a:solidFill>
                  <a:srgbClr val="161616"/>
                </a:solidFill>
                <a:latin typeface="inherit"/>
              </a:rPr>
              <a:t>Created a column named, </a:t>
            </a:r>
            <a:r>
              <a:rPr lang="en-US" sz="1400" b="1" dirty="0">
                <a:solidFill>
                  <a:srgbClr val="161616"/>
                </a:solidFill>
                <a:latin typeface="inherit"/>
              </a:rPr>
              <a:t>“TAT” </a:t>
            </a:r>
            <a:r>
              <a:rPr lang="en-US" sz="1400" dirty="0">
                <a:solidFill>
                  <a:srgbClr val="161616"/>
                </a:solidFill>
                <a:latin typeface="inherit"/>
              </a:rPr>
              <a:t>to set a range to call duration and compute the performance for turn around time. This will label as In Range (Up to 25 min), High (25&gt; AND &lt;= 35) &amp; Very High (&gt;35) to the calls which is talking longer minutes to wrap up. The average call time is set as In Range value.</a:t>
            </a:r>
            <a:endParaRPr lang="en-US" sz="1000" b="1" dirty="0">
              <a:solidFill>
                <a:srgbClr val="161616"/>
              </a:solidFill>
              <a:latin typeface="inherit"/>
            </a:endParaRPr>
          </a:p>
        </p:txBody>
      </p:sp>
      <p:sp>
        <p:nvSpPr>
          <p:cNvPr id="7" name="Title 1">
            <a:extLst>
              <a:ext uri="{FF2B5EF4-FFF2-40B4-BE49-F238E27FC236}">
                <a16:creationId xmlns:a16="http://schemas.microsoft.com/office/drawing/2014/main" id="{C6485C99-E9F6-3BF3-9A99-F561219823DC}"/>
              </a:ext>
            </a:extLst>
          </p:cNvPr>
          <p:cNvSpPr>
            <a:spLocks noGrp="1"/>
          </p:cNvSpPr>
          <p:nvPr>
            <p:ph type="title"/>
          </p:nvPr>
        </p:nvSpPr>
        <p:spPr>
          <a:xfrm>
            <a:off x="1097280" y="286604"/>
            <a:ext cx="10058400" cy="1068472"/>
          </a:xfrm>
        </p:spPr>
        <p:txBody>
          <a:bodyPr/>
          <a:lstStyle/>
          <a:p>
            <a:r>
              <a:rPr lang="en-US" b="1" i="1" dirty="0">
                <a:solidFill>
                  <a:srgbClr val="FF0000"/>
                </a:solidFill>
                <a:latin typeface="+mn-lt"/>
              </a:rPr>
              <a:t>iVision</a:t>
            </a:r>
            <a:endParaRPr lang="en-IN" b="1" i="1" dirty="0">
              <a:solidFill>
                <a:srgbClr val="FF0000"/>
              </a:solidFill>
              <a:latin typeface="+mn-lt"/>
            </a:endParaRPr>
          </a:p>
        </p:txBody>
      </p:sp>
    </p:spTree>
    <p:extLst>
      <p:ext uri="{BB962C8B-B14F-4D97-AF65-F5344CB8AC3E}">
        <p14:creationId xmlns:p14="http://schemas.microsoft.com/office/powerpoint/2010/main" val="2292068205"/>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AA3F7EDC-E5B4-4BBC-9D2A-CBE6D46C37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{5975F1A9-B618-4A02-8787-3695D14B3DE1}tf22712842_win32</Template>
  <TotalTime>4638</TotalTime>
  <Words>1807</Words>
  <Application>Microsoft Office PowerPoint</Application>
  <PresentationFormat>Widescreen</PresentationFormat>
  <Paragraphs>437</Paragraphs>
  <Slides>25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Bookman Old Style</vt:lpstr>
      <vt:lpstr>Calibri</vt:lpstr>
      <vt:lpstr>Franklin Gothic Book</vt:lpstr>
      <vt:lpstr>inherit</vt:lpstr>
      <vt:lpstr>Roboto</vt:lpstr>
      <vt:lpstr>Wingdings</vt:lpstr>
      <vt:lpstr>Custom</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lpstr>iVision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iVision</dc:title>
  <dc:creator>Warun Kumar</dc:creator>
  <cp:lastModifiedBy>Warun Kumar</cp:lastModifiedBy>
  <cp:revision>10</cp:revision>
  <dcterms:created xsi:type="dcterms:W3CDTF">2023-11-04T21:55:52Z</dcterms:created>
  <dcterms:modified xsi:type="dcterms:W3CDTF">2023-12-02T19:43:17Z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